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93" r:id="rId3"/>
    <p:sldId id="530" r:id="rId4"/>
    <p:sldId id="369" r:id="rId5"/>
    <p:sldId id="529" r:id="rId6"/>
    <p:sldId id="371" r:id="rId7"/>
    <p:sldId id="502" r:id="rId8"/>
    <p:sldId id="503" r:id="rId9"/>
    <p:sldId id="331" r:id="rId10"/>
    <p:sldId id="334" r:id="rId11"/>
    <p:sldId id="335" r:id="rId12"/>
    <p:sldId id="262" r:id="rId13"/>
    <p:sldId id="264" r:id="rId14"/>
    <p:sldId id="265" r:id="rId15"/>
    <p:sldId id="266" r:id="rId16"/>
    <p:sldId id="267" r:id="rId17"/>
    <p:sldId id="268" r:id="rId18"/>
    <p:sldId id="270" r:id="rId19"/>
    <p:sldId id="271" r:id="rId20"/>
    <p:sldId id="273" r:id="rId21"/>
    <p:sldId id="344" r:id="rId22"/>
    <p:sldId id="345" r:id="rId23"/>
    <p:sldId id="346" r:id="rId24"/>
    <p:sldId id="279" r:id="rId25"/>
    <p:sldId id="360" r:id="rId26"/>
    <p:sldId id="348" r:id="rId27"/>
    <p:sldId id="505" r:id="rId28"/>
    <p:sldId id="358" r:id="rId29"/>
    <p:sldId id="356" r:id="rId30"/>
    <p:sldId id="357" r:id="rId31"/>
    <p:sldId id="361" r:id="rId32"/>
    <p:sldId id="339" r:id="rId33"/>
    <p:sldId id="362" r:id="rId34"/>
    <p:sldId id="504" r:id="rId35"/>
    <p:sldId id="363" r:id="rId36"/>
    <p:sldId id="367" r:id="rId37"/>
    <p:sldId id="365"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am Harmatz"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B4B"/>
    <a:srgbClr val="FD8160"/>
    <a:srgbClr val="D764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702" autoAdjust="0"/>
  </p:normalViewPr>
  <p:slideViewPr>
    <p:cSldViewPr snapToGrid="0" snapToObjects="1">
      <p:cViewPr varScale="1">
        <p:scale>
          <a:sx n="98" d="100"/>
          <a:sy n="98" d="100"/>
        </p:scale>
        <p:origin x="936" y="184"/>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fldoea-my.sharepoint.com/personal/halsellsk_elderaffairs_org/Documents/Model%20Approaches/Deliverables/Objective%203%20-%20Reporting/Annual%20OFLAP%20report/Sande's%20final%20files/Merged%20CCR%20-04-30-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i="0" baseline="0" dirty="0">
                <a:effectLst/>
              </a:rPr>
              <a:t>                                                                                          </a:t>
            </a:r>
          </a:p>
          <a:p>
            <a:pPr>
              <a:defRPr sz="1050"/>
            </a:pPr>
            <a:r>
              <a:rPr lang="en-US" sz="1050" b="1" i="0" baseline="0" dirty="0">
                <a:effectLst/>
              </a:rPr>
              <a:t>Health cases closed in 2018                 </a:t>
            </a:r>
            <a:br>
              <a:rPr lang="en-US" sz="1050" b="1" i="0" baseline="0" dirty="0">
                <a:effectLst/>
              </a:rPr>
            </a:br>
            <a:r>
              <a:rPr lang="en-US" sz="1050" b="1" i="0" baseline="0" dirty="0">
                <a:effectLst/>
              </a:rPr>
              <a:t>(n=242)</a:t>
            </a:r>
            <a:endParaRPr lang="en-US" sz="1050" dirty="0">
              <a:effectLst/>
            </a:endParaRPr>
          </a:p>
        </c:rich>
      </c:tx>
      <c:layout>
        <c:manualLayout>
          <c:xMode val="edge"/>
          <c:yMode val="edge"/>
          <c:x val="0.28729985181844098"/>
          <c:y val="0"/>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9.72426036021046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3-9943-B63A-60868D17FA0A}"/>
                </c:ext>
              </c:extLst>
            </c:dLbl>
            <c:dLbl>
              <c:idx val="1"/>
              <c:layout>
                <c:manualLayout>
                  <c:x val="-2.77832226088052E-3"/>
                  <c:y val="0"/>
                </c:manualLayout>
              </c:layout>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13-9943-B63A-60868D17FA0A}"/>
                </c:ext>
              </c:extLst>
            </c:dLbl>
            <c:dLbl>
              <c:idx val="2"/>
              <c:layout>
                <c:manualLayout>
                  <c:x val="-2.7786290287275298E-3"/>
                  <c:y val="8.2001360048077796E-17"/>
                </c:manualLayout>
              </c:layout>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13-9943-B63A-60868D17FA0A}"/>
                </c:ext>
              </c:extLst>
            </c:dLbl>
            <c:dLbl>
              <c:idx val="3"/>
              <c:layout>
                <c:manualLayout>
                  <c:x val="-7.2254204936477204E-2"/>
                  <c:y val="-2.95160170142128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13-9943-B63A-60868D17FA0A}"/>
                </c:ext>
              </c:extLst>
            </c:dLbl>
            <c:dLbl>
              <c:idx val="4"/>
              <c:layout>
                <c:manualLayout>
                  <c:x val="-5.83415783068180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13-9943-B63A-60868D17FA0A}"/>
                </c:ext>
              </c:extLst>
            </c:dLbl>
            <c:dLbl>
              <c:idx val="5"/>
              <c:layout>
                <c:manualLayout>
                  <c:x val="-7.7808179597411695E-2"/>
                  <c:y val="3.7464680396140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13-9943-B63A-60868D17FA0A}"/>
                </c:ext>
              </c:extLst>
            </c:dLbl>
            <c:dLbl>
              <c:idx val="6"/>
              <c:layout>
                <c:manualLayout>
                  <c:x val="-8.05779383161989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13-9943-B63A-60868D17FA0A}"/>
                </c:ext>
              </c:extLst>
            </c:dLbl>
            <c:dLbl>
              <c:idx val="7"/>
              <c:layout>
                <c:manualLayout>
                  <c:x val="-0.11672168179947701"/>
                  <c:y val="-3.5742522311069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13-9943-B63A-60868D17FA0A}"/>
                </c:ext>
              </c:extLst>
            </c:dLbl>
            <c:dLbl>
              <c:idx val="8"/>
              <c:layout>
                <c:manualLayout>
                  <c:x val="-0.16115384817322001"/>
                  <c:y val="-9.4317480620478395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13-9943-B63A-60868D17FA0A}"/>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Health!$C$34:$H$34</c:f>
              <c:strCache>
                <c:ptCount val="6"/>
                <c:pt idx="0">
                  <c:v>Other Health</c:v>
                </c:pt>
                <c:pt idx="1">
                  <c:v>Home &amp; Community Based Care</c:v>
                </c:pt>
                <c:pt idx="2">
                  <c:v>Private Health Insurance</c:v>
                </c:pt>
                <c:pt idx="3">
                  <c:v>Long Term Health Care Facilities</c:v>
                </c:pt>
                <c:pt idx="4">
                  <c:v>Medicare</c:v>
                </c:pt>
                <c:pt idx="5">
                  <c:v>Medicaid</c:v>
                </c:pt>
              </c:strCache>
            </c:strRef>
          </c:cat>
          <c:val>
            <c:numRef>
              <c:f>Health!$C$35:$H$35</c:f>
              <c:numCache>
                <c:formatCode>General</c:formatCode>
                <c:ptCount val="6"/>
                <c:pt idx="0">
                  <c:v>46</c:v>
                </c:pt>
                <c:pt idx="1">
                  <c:v>4</c:v>
                </c:pt>
                <c:pt idx="2">
                  <c:v>6</c:v>
                </c:pt>
                <c:pt idx="3">
                  <c:v>27</c:v>
                </c:pt>
                <c:pt idx="4">
                  <c:v>50</c:v>
                </c:pt>
                <c:pt idx="5">
                  <c:v>109</c:v>
                </c:pt>
              </c:numCache>
            </c:numRef>
          </c:val>
          <c:extLst>
            <c:ext xmlns:c16="http://schemas.microsoft.com/office/drawing/2014/chart" uri="{C3380CC4-5D6E-409C-BE32-E72D297353CC}">
              <c16:uniqueId val="{00000009-D213-9943-B63A-60868D17FA0A}"/>
            </c:ext>
          </c:extLst>
        </c:ser>
        <c:dLbls>
          <c:showLegendKey val="0"/>
          <c:showVal val="0"/>
          <c:showCatName val="0"/>
          <c:showSerName val="0"/>
          <c:showPercent val="0"/>
          <c:showBubbleSize val="0"/>
        </c:dLbls>
        <c:gapWidth val="36"/>
        <c:overlap val="72"/>
        <c:axId val="-2117004728"/>
        <c:axId val="-2116899512"/>
      </c:barChart>
      <c:catAx>
        <c:axId val="-2117004728"/>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6899512"/>
        <c:crosses val="autoZero"/>
        <c:auto val="1"/>
        <c:lblAlgn val="ctr"/>
        <c:lblOffset val="100"/>
        <c:noMultiLvlLbl val="0"/>
      </c:catAx>
      <c:valAx>
        <c:axId val="-2116899512"/>
        <c:scaling>
          <c:orientation val="minMax"/>
        </c:scaling>
        <c:delete val="0"/>
        <c:axPos val="b"/>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17004728"/>
        <c:crosses val="autoZero"/>
        <c:crossBetween val="between"/>
      </c:valAx>
      <c:spPr>
        <a:noFill/>
        <a:ln>
          <a:noFill/>
        </a:ln>
        <a:effectLst/>
      </c:spPr>
    </c:plotArea>
    <c:plotVisOnly val="1"/>
    <c:dispBlanksAs val="gap"/>
    <c:showDLblsOverMax val="0"/>
  </c:chart>
  <c:spPr>
    <a:noFill/>
    <a:ln w="6350" cap="flat" cmpd="sng" algn="ctr">
      <a:solidFill>
        <a:schemeClr val="tx1"/>
      </a:solid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0591F-B782-B844-A3E1-CEDC41322654}" type="datetime1">
              <a:rPr lang="en-US" smtClean="0"/>
              <a:t>7/9/20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0E4B-8FDD-E145-8154-A1674D62EC9F}" type="slidenum">
              <a:rPr lang="en-US" smtClean="0"/>
              <a:t>‹#›</a:t>
            </a:fld>
            <a:endParaRPr lang="en-US" dirty="0"/>
          </a:p>
        </p:txBody>
      </p:sp>
    </p:spTree>
    <p:extLst>
      <p:ext uri="{BB962C8B-B14F-4D97-AF65-F5344CB8AC3E}">
        <p14:creationId xmlns:p14="http://schemas.microsoft.com/office/powerpoint/2010/main" val="39091766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600" units="cm"/>
          <inkml:channel name="Y" type="integer" min="-26" max="1054" units="cm"/>
          <inkml:channel name="T" type="integer" max="2.14748E9" units="dev"/>
        </inkml:traceFormat>
        <inkml:channelProperties>
          <inkml:channelProperty channel="X" name="resolution" value="75.94936" units="1/cm"/>
          <inkml:channelProperty channel="Y" name="resolution" value="36.48649" units="1/cm"/>
          <inkml:channelProperty channel="T" name="resolution" value="1" units="1/dev"/>
        </inkml:channelProperties>
      </inkml:inkSource>
      <inkml:timestamp xml:id="ts0" timeString="2020-06-29T13:57:12.36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1894 70 0,'-21'-20'78,"21"-1"-78,-21 21 0,1 0 15,-1-21 1,0 21 0,-21 0-16,-40 0 15,-84 0-15,42 0 16,-41 0-16,61 21 16,42 0-16,0-1 15,-22 1-15,23-21 16,-1 20-16,-42 22 15,1 20-15,-1-20 16,42 19 0,-83 1-16,62 63 0,21-63 15,20 42-15,42-1 16,-41-20-16,41-21 16,-21 41-16,21-40 15,0-1-15,0 41 16,0-40-16,0 40 15,0-20-15,0-21 16,42 41-16,-22 1 16,22-42-16,0 42 15,19-1-15,-61-41 16,21 42 0,0-42-16,-1 0 0,1 0 15,0-20-15,0 40 16,0-61-16,-21 0 15,20 0-15,21-1 16,1 1-16,62 41 16,-63-21-16,125 1 15,-63 20-15,63-41 16,-21 20-16,-21-41 16,42 0-16,-21 21 15,-63-21-15,22 0 16,-42 0-16,0 0 15,0 0-15,1 0 16,-22 0-16,41 0 16,-40 0-16,-42-21 15,21 21 1,-21-21 0,41 1-1,0-22-15,42-62 16,-20 43-16,19-22 15,1-21-15,-41 42 16,-22 21-16,22 20 16,-42 0-16,20 0 15,1 21-15,-1-20 16,-20-22-16,21 22 16,-21-21-16,0 20 15,0-62-15,21 21 16,21-42-16,20 1 15,0 41-15,0 20 16,21-41-16,-63 21 16,22-21-16,-42 0 15,0-41 1,0 41-16,0-41 16,0 41-16,-62 21 0,41 21 15,-41-1-15,20-20 16,42 42-16,-20-22 15,-22-20-15,1 0 16,0 41-16,-1-20 16,0 20-16,1-20 15,0 41-15,41-21 16,-21 21-16,1-21 31,-22 0-15,21 1-1,0-1-15,1 0 94,-1 21-78,1 0-16,-1-20 15,0 20-15,1 0 16,-1 0-16,-21-21 16,21 1-1,1 20-15,-1-21 16,0 21-16,1 0 16,20-21-1,-41 21-15,-1 0 16,21 0-1,0 0-15,21-21 16,-20 21-16,-1 0 16,0-21 15,1 21-31,-1 0 16,1-20-16,-1 20 15,0 0 1,21-21-1,-42 21 173,-20 0-188,42 0 16,-1 0-1,21-21 1,-21 21-1,1 0 1,-1-20-16,0 20 16,21-21-1,-21 21 32,0 0-16</inkml:trace>
</inkml:ink>
</file>

<file path=ppt/ink/ink2.xml><?xml version="1.0" encoding="utf-8"?>
<inkml:ink xmlns:inkml="http://www.w3.org/2003/InkML">
  <inkml:definitions>
    <inkml:context xml:id="ctx0">
      <inkml:inkSource xml:id="inkSrc0">
        <inkml:traceFormat>
          <inkml:channel name="X" type="integer" max="3600" units="cm"/>
          <inkml:channel name="Y" type="integer" min="-26" max="1054" units="cm"/>
          <inkml:channel name="T" type="integer" max="2.14748E9" units="dev"/>
        </inkml:traceFormat>
        <inkml:channelProperties>
          <inkml:channelProperty channel="X" name="resolution" value="75.94936" units="1/cm"/>
          <inkml:channelProperty channel="Y" name="resolution" value="36.48649" units="1/cm"/>
          <inkml:channelProperty channel="T" name="resolution" value="1" units="1/dev"/>
        </inkml:channelProperties>
      </inkml:inkSource>
      <inkml:timestamp xml:id="ts0" timeString="2020-06-29T13:57:20.25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1164 65 0,'-41'-20'15,"20"20"-15,21-21 16,-20 21 0,-1 0-16,0 0 15,-21 0-15,1 0 16,-21 0-16,0 0 16,-42 0-16,84 0 15,-63 0 1,41 0-16,1 0 0,0 0 15,-1 0 1,-20 0-16,20 21 16,-20-1-16,42-20 15,-1 21-15,1-21 16,-1 0-16,0 0 16,0 21-16,0-21 15,1 21-15,-22 0 16,22 0-16,-1-1 15,1 1 48,20 20-63,0-20 16,-21-1-16,21 1 15,0 0-15,0 0 16,0 0-1,0 20-15,0-21 16,21 1-16,20 41 16,0-20-16,-20-21 15,-1-21-15,1 41 16,0-41 0,0 41-16,20-20 15,-20-1-15,-1-20 16,-20 21-16,21-21 15,-21 21 1,21 21-16,-1-42 16,-20 20 62,21-20-78,0 21 31,0-21 16,0 21-47,-1-21 31,-20 20-31,62-20 16,42 21-16,-21-21 15,-22 0-15,-19 20 16,0-20-16,-21 21 16,-1-21-16,1 0 15,-1 21-15,1-21 16,0 0-16,20 0 16,42 0-16,-21 21 15,21-21-15,-41 0 16,-1 21-16,-20-21 15,-1 0-15,1 0 16,20 20 15,1 1-31,41-21 16,20 0-16,-41 0 16,0 21-16,-41-21 15,20 0 48,1 0-48,-21 0-15,0 0 16,-1 0 31,1 0-32,20 0-15,-41-21 16,21 21-16,-21-21 16,0 1 15,0-1-31,0 0 16,0-41-16,0 21 15,20-21-15,-20-1 16,21 22-16,-21-42 15,0 21-15,0 20 16,0 1-16,0 0 16,-41 0-16,-1 20 15,1 0-15,41 0 16,-20 21-16,-1 0 31,21-21-31,-21 21 16,0-20-16,21-1 15,-21 21-15,1-21 16,-1 21-16,21-20 16,-21 20-16,1 0 15,20-21 1,-21 21-16,0 0 16,-41 0-1,20 0-15,1-20 16,0-22-16,0 21 15,20 21 1,-21 0-16,21-21 16,-20 0-16,21 21 15,-22-20 1,22 20-16,-1-21 16,0 21-16,0 0 15,21-20 1,-21 20-16,1 0 62,-1 0-46,-20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2A95D-763D-A64E-8082-BD0A884DCAE5}" type="datetime1">
              <a:rPr lang="en-US" smtClean="0"/>
              <a:t>7/9/20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022D5-196F-A84A-BF99-62906F077BE7}" type="slidenum">
              <a:rPr lang="en-US" smtClean="0"/>
              <a:t>‹#›</a:t>
            </a:fld>
            <a:endParaRPr lang="en-US" dirty="0"/>
          </a:p>
        </p:txBody>
      </p:sp>
    </p:spTree>
    <p:extLst>
      <p:ext uri="{BB962C8B-B14F-4D97-AF65-F5344CB8AC3E}">
        <p14:creationId xmlns:p14="http://schemas.microsoft.com/office/powerpoint/2010/main" val="32946342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E0E022D5-196F-A84A-BF99-62906F077BE7}" type="slidenum">
              <a:rPr lang="en-US" smtClean="0"/>
              <a:t>1</a:t>
            </a:fld>
            <a:endParaRPr lang="en-US" dirty="0"/>
          </a:p>
        </p:txBody>
      </p:sp>
    </p:spTree>
    <p:extLst>
      <p:ext uri="{BB962C8B-B14F-4D97-AF65-F5344CB8AC3E}">
        <p14:creationId xmlns:p14="http://schemas.microsoft.com/office/powerpoint/2010/main" val="165577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6656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655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50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97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016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058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3" name="Google Shape;2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2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7" name="Google Shape;30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59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4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2</a:t>
            </a:fld>
            <a:endParaRPr lang="en-US" dirty="0"/>
          </a:p>
        </p:txBody>
      </p:sp>
    </p:spTree>
    <p:extLst>
      <p:ext uri="{BB962C8B-B14F-4D97-AF65-F5344CB8AC3E}">
        <p14:creationId xmlns:p14="http://schemas.microsoft.com/office/powerpoint/2010/main" val="172412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08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1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25</a:t>
            </a:fld>
            <a:endParaRPr lang="en-US" dirty="0"/>
          </a:p>
        </p:txBody>
      </p:sp>
    </p:spTree>
    <p:extLst>
      <p:ext uri="{BB962C8B-B14F-4D97-AF65-F5344CB8AC3E}">
        <p14:creationId xmlns:p14="http://schemas.microsoft.com/office/powerpoint/2010/main" val="3642581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26</a:t>
            </a:fld>
            <a:endParaRPr lang="en-US" dirty="0"/>
          </a:p>
        </p:txBody>
      </p:sp>
    </p:spTree>
    <p:extLst>
      <p:ext uri="{BB962C8B-B14F-4D97-AF65-F5344CB8AC3E}">
        <p14:creationId xmlns:p14="http://schemas.microsoft.com/office/powerpoint/2010/main" val="1355653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13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State option to provide testing for uninsured with 100% federal funds</a:t>
            </a:r>
          </a:p>
          <a:p>
            <a:pPr lvl="1"/>
            <a:r>
              <a:rPr lang="en-US" dirty="0"/>
              <a:t>State option to provide temporary Medicaid coverage for COVID-related diagnoses for uninsured individuals</a:t>
            </a:r>
          </a:p>
          <a:p>
            <a:pPr lvl="1"/>
            <a:r>
              <a:rPr lang="en-US" dirty="0"/>
              <a:t>Florida not (yet) exercised either option </a:t>
            </a:r>
          </a:p>
          <a:p>
            <a:pPr lvl="1"/>
            <a:endParaRPr lang="en-US" dirty="0"/>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28</a:t>
            </a:fld>
            <a:endParaRPr lang="en-US" dirty="0"/>
          </a:p>
        </p:txBody>
      </p:sp>
    </p:spTree>
    <p:extLst>
      <p:ext uri="{BB962C8B-B14F-4D97-AF65-F5344CB8AC3E}">
        <p14:creationId xmlns:p14="http://schemas.microsoft.com/office/powerpoint/2010/main" val="1650891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29</a:t>
            </a:fld>
            <a:endParaRPr lang="en-US" dirty="0"/>
          </a:p>
        </p:txBody>
      </p:sp>
    </p:spTree>
    <p:extLst>
      <p:ext uri="{BB962C8B-B14F-4D97-AF65-F5344CB8AC3E}">
        <p14:creationId xmlns:p14="http://schemas.microsoft.com/office/powerpoint/2010/main" val="2040146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30</a:t>
            </a:fld>
            <a:endParaRPr lang="en-US" dirty="0"/>
          </a:p>
        </p:txBody>
      </p:sp>
    </p:spTree>
    <p:extLst>
      <p:ext uri="{BB962C8B-B14F-4D97-AF65-F5344CB8AC3E}">
        <p14:creationId xmlns:p14="http://schemas.microsoft.com/office/powerpoint/2010/main" val="3284800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p>
          <a:p>
            <a:r>
              <a:rPr lang="en-US" dirty="0"/>
              <a:t>Should not have happened;</a:t>
            </a:r>
            <a:r>
              <a:rPr lang="en-US" dirty="0">
                <a:solidFill>
                  <a:schemeClr val="tx1"/>
                </a:solidFill>
              </a:rPr>
              <a:t> What are some issues to flag? </a:t>
            </a:r>
          </a:p>
          <a:p>
            <a:br>
              <a:rPr lang="en-US" dirty="0">
                <a:solidFill>
                  <a:schemeClr val="tx1"/>
                </a:solidFill>
              </a:rPr>
            </a:br>
            <a:r>
              <a:rPr lang="en-US" dirty="0">
                <a:solidFill>
                  <a:schemeClr val="tx1"/>
                </a:solidFill>
              </a:rPr>
              <a:t>	lack of notice</a:t>
            </a:r>
          </a:p>
          <a:p>
            <a:r>
              <a:rPr lang="en-US" dirty="0">
                <a:solidFill>
                  <a:schemeClr val="tx1"/>
                </a:solidFill>
              </a:rPr>
              <a:t>Wrong reasons for termination </a:t>
            </a:r>
            <a:endParaRPr lang="en-US" dirty="0"/>
          </a:p>
          <a:p>
            <a:endParaRPr lang="en-US" dirty="0"/>
          </a:p>
          <a:p>
            <a:endParaRPr lang="en-US" dirty="0"/>
          </a:p>
          <a:p>
            <a:r>
              <a:rPr lang="en-US" dirty="0"/>
              <a:t>During</a:t>
            </a:r>
            <a:r>
              <a:rPr lang="en-US" baseline="0" dirty="0"/>
              <a:t> COVID—should not happen.  Protecting under the FFCRA  --since state took in increased FMAP, cannot terminate—even if did not meet LOC. </a:t>
            </a:r>
          </a:p>
          <a:p>
            <a:endParaRPr lang="en-US" baseline="0" dirty="0"/>
          </a:p>
          <a:p>
            <a:r>
              <a:rPr lang="en-US" baseline="0" dirty="0"/>
              <a:t>After </a:t>
            </a:r>
            <a:r>
              <a:rPr lang="en-US" baseline="0" dirty="0" err="1"/>
              <a:t>covid</a:t>
            </a:r>
            <a:r>
              <a:rPr lang="en-US" baseline="0" dirty="0"/>
              <a:t>—residency as reason for termination wrong. </a:t>
            </a:r>
          </a:p>
          <a:p>
            <a:endParaRPr lang="en-US" baseline="0" dirty="0"/>
          </a:p>
          <a:p>
            <a:r>
              <a:rPr lang="en-US" baseline="0" dirty="0"/>
              <a:t>Get help through local ADRC! Quickly fixed for real case in Miami. </a:t>
            </a:r>
            <a:endParaRPr lang="en-US" dirty="0"/>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31</a:t>
            </a:fld>
            <a:endParaRPr lang="en-US" dirty="0"/>
          </a:p>
        </p:txBody>
      </p:sp>
    </p:spTree>
    <p:extLst>
      <p:ext uri="{BB962C8B-B14F-4D97-AF65-F5344CB8AC3E}">
        <p14:creationId xmlns:p14="http://schemas.microsoft.com/office/powerpoint/2010/main" val="396620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32</a:t>
            </a:fld>
            <a:endParaRPr lang="en-US" dirty="0"/>
          </a:p>
        </p:txBody>
      </p:sp>
    </p:spTree>
    <p:extLst>
      <p:ext uri="{BB962C8B-B14F-4D97-AF65-F5344CB8AC3E}">
        <p14:creationId xmlns:p14="http://schemas.microsoft.com/office/powerpoint/2010/main" val="408650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a:t>
            </a:fld>
            <a:endParaRPr lang="en-US" dirty="0"/>
          </a:p>
        </p:txBody>
      </p:sp>
    </p:spTree>
    <p:extLst>
      <p:ext uri="{BB962C8B-B14F-4D97-AF65-F5344CB8AC3E}">
        <p14:creationId xmlns:p14="http://schemas.microsoft.com/office/powerpoint/2010/main" val="2280001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33</a:t>
            </a:fld>
            <a:endParaRPr lang="en-US" dirty="0"/>
          </a:p>
        </p:txBody>
      </p:sp>
    </p:spTree>
    <p:extLst>
      <p:ext uri="{BB962C8B-B14F-4D97-AF65-F5344CB8AC3E}">
        <p14:creationId xmlns:p14="http://schemas.microsoft.com/office/powerpoint/2010/main" val="2035788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34</a:t>
            </a:fld>
            <a:endParaRPr lang="en-US" dirty="0"/>
          </a:p>
        </p:txBody>
      </p:sp>
    </p:spTree>
    <p:extLst>
      <p:ext uri="{BB962C8B-B14F-4D97-AF65-F5344CB8AC3E}">
        <p14:creationId xmlns:p14="http://schemas.microsoft.com/office/powerpoint/2010/main" val="192191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b="1" dirty="0"/>
          </a:p>
        </p:txBody>
      </p:sp>
      <p:sp>
        <p:nvSpPr>
          <p:cNvPr id="4" name="Slide Number Placeholder 3"/>
          <p:cNvSpPr>
            <a:spLocks noGrp="1"/>
          </p:cNvSpPr>
          <p:nvPr>
            <p:ph type="sldNum" sz="quarter" idx="5"/>
          </p:nvPr>
        </p:nvSpPr>
        <p:spPr/>
        <p:txBody>
          <a:bodyPr/>
          <a:lstStyle/>
          <a:p>
            <a:fld id="{E0E022D5-196F-A84A-BF99-62906F077BE7}" type="slidenum">
              <a:rPr lang="en-US" smtClean="0"/>
              <a:t>35</a:t>
            </a:fld>
            <a:endParaRPr lang="en-US" dirty="0"/>
          </a:p>
        </p:txBody>
      </p:sp>
    </p:spTree>
    <p:extLst>
      <p:ext uri="{BB962C8B-B14F-4D97-AF65-F5344CB8AC3E}">
        <p14:creationId xmlns:p14="http://schemas.microsoft.com/office/powerpoint/2010/main" val="246284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36</a:t>
            </a:fld>
            <a:endParaRPr lang="en-US" dirty="0"/>
          </a:p>
        </p:txBody>
      </p:sp>
    </p:spTree>
    <p:extLst>
      <p:ext uri="{BB962C8B-B14F-4D97-AF65-F5344CB8AC3E}">
        <p14:creationId xmlns:p14="http://schemas.microsoft.com/office/powerpoint/2010/main" val="730000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37</a:t>
            </a:fld>
            <a:endParaRPr lang="en-US" dirty="0"/>
          </a:p>
        </p:txBody>
      </p:sp>
    </p:spTree>
    <p:extLst>
      <p:ext uri="{BB962C8B-B14F-4D97-AF65-F5344CB8AC3E}">
        <p14:creationId xmlns:p14="http://schemas.microsoft.com/office/powerpoint/2010/main" val="2162507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350" name="Google Shape;35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22568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4</a:t>
            </a:fld>
            <a:endParaRPr lang="en-US" dirty="0"/>
          </a:p>
        </p:txBody>
      </p:sp>
    </p:spTree>
    <p:extLst>
      <p:ext uri="{BB962C8B-B14F-4D97-AF65-F5344CB8AC3E}">
        <p14:creationId xmlns:p14="http://schemas.microsoft.com/office/powerpoint/2010/main" val="146657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5804"/>
          </a:xfrm>
        </p:spPr>
        <p:txBody>
          <a:bodyPr/>
          <a:lstStyle/>
          <a:p>
            <a:r>
              <a:rPr lang="en-US" dirty="0"/>
              <a:t>As Figure 2 shows, civil legal problems related to health and to consumer and finance issues affect more households than any other type of issue. Health issues, for example, affect more than two in five (41%) low-income households. The most common problems in this area include having trouble with debt collection for health procedures (affecting 17% of households), having health insurance that would not cover medically needed care or medications (17%), and being billed incorrectly for medical services (14%).</a:t>
            </a:r>
          </a:p>
          <a:p>
            <a:endParaRPr lang="en-US" dirty="0"/>
          </a:p>
          <a:p>
            <a:r>
              <a:rPr lang="en-US" dirty="0"/>
              <a:t>Among Senior households, 56% had at least one civil legal problem in the year leading up to the survey research. Health issues represented 33% of those problems. In fact, health issues were the highest percentage amongst all special populations surveyed, including households in rural areas, those with veterans and those with persons with disabilities.</a:t>
            </a:r>
          </a:p>
          <a:p>
            <a:endParaRPr lang="en-US" dirty="0"/>
          </a:p>
          <a:p>
            <a:r>
              <a:rPr lang="en-US" dirty="0"/>
              <a:t>While civil legal problems related to health issues and consumer and finance issues are the most commonly experienced problems among low-income Americans, they are not the problem areas most likely to get attention from a legal professional. As Figure 4 shows, people seek professional legal help for only 18% of their civil legal problems related to consumer and finance and for only 11% of those related to health.</a:t>
            </a:r>
          </a:p>
          <a:p>
            <a:endParaRPr lang="en-US" dirty="0"/>
          </a:p>
        </p:txBody>
      </p:sp>
      <p:sp>
        <p:nvSpPr>
          <p:cNvPr id="4" name="Slide Number Placeholder 3"/>
          <p:cNvSpPr>
            <a:spLocks noGrp="1"/>
          </p:cNvSpPr>
          <p:nvPr>
            <p:ph type="sldNum" sz="quarter" idx="5"/>
          </p:nvPr>
        </p:nvSpPr>
        <p:spPr/>
        <p:txBody>
          <a:bodyPr/>
          <a:lstStyle/>
          <a:p>
            <a:fld id="{B05D1943-11C3-4800-9523-08A590CD0305}" type="slidenum">
              <a:rPr lang="en-US" smtClean="0"/>
              <a:t>5</a:t>
            </a:fld>
            <a:endParaRPr lang="en-US"/>
          </a:p>
        </p:txBody>
      </p:sp>
    </p:spTree>
    <p:extLst>
      <p:ext uri="{BB962C8B-B14F-4D97-AF65-F5344CB8AC3E}">
        <p14:creationId xmlns:p14="http://schemas.microsoft.com/office/powerpoint/2010/main" val="230109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E0E022D5-196F-A84A-BF99-62906F077BE7}" type="slidenum">
              <a:rPr lang="en-US" smtClean="0"/>
              <a:t>9</a:t>
            </a:fld>
            <a:endParaRPr lang="en-US" dirty="0"/>
          </a:p>
        </p:txBody>
      </p:sp>
    </p:spTree>
    <p:extLst>
      <p:ext uri="{BB962C8B-B14F-4D97-AF65-F5344CB8AC3E}">
        <p14:creationId xmlns:p14="http://schemas.microsoft.com/office/powerpoint/2010/main" val="401664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E022D5-196F-A84A-BF99-62906F077BE7}" type="slidenum">
              <a:rPr lang="en-US" smtClean="0"/>
              <a:t>10</a:t>
            </a:fld>
            <a:endParaRPr lang="en-US" dirty="0"/>
          </a:p>
        </p:txBody>
      </p:sp>
    </p:spTree>
    <p:extLst>
      <p:ext uri="{BB962C8B-B14F-4D97-AF65-F5344CB8AC3E}">
        <p14:creationId xmlns:p14="http://schemas.microsoft.com/office/powerpoint/2010/main" val="134276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E022D5-196F-A84A-BF99-62906F077BE7}" type="slidenum">
              <a:rPr lang="en-US" smtClean="0"/>
              <a:t>11</a:t>
            </a:fld>
            <a:endParaRPr lang="en-US" dirty="0"/>
          </a:p>
        </p:txBody>
      </p:sp>
    </p:spTree>
    <p:extLst>
      <p:ext uri="{BB962C8B-B14F-4D97-AF65-F5344CB8AC3E}">
        <p14:creationId xmlns:p14="http://schemas.microsoft.com/office/powerpoint/2010/main" val="335428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2916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921BFB4-20FD-104E-AEC5-C535CDE64226}" type="datetime1">
              <a:rPr lang="en-US" smtClean="0"/>
              <a:t>7/9/20</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a:t>Footer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C2C7FF-715E-244B-BB9D-0559EA0CEA46}" type="datetime1">
              <a:rPr lang="en-US" smtClean="0"/>
              <a:t>7/9/20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766B6-F14C-3D4C-A42D-341FBCE4C56E}" type="datetime1">
              <a:rPr lang="en-US" smtClean="0"/>
              <a:t>7/9/20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8092-F662-4B15-A9BC-5334E83E5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9D2B7-81E4-40A1-AC33-1FD287234CA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A24CD-F195-48BB-8B70-41EDBA1EE5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5666-16FF-40D5-BC0D-F3C0D0B67237}"/>
              </a:ext>
            </a:extLst>
          </p:cNvPr>
          <p:cNvSpPr>
            <a:spLocks noGrp="1"/>
          </p:cNvSpPr>
          <p:nvPr>
            <p:ph type="dt" sz="half" idx="10"/>
          </p:nvPr>
        </p:nvSpPr>
        <p:spPr/>
        <p:txBody>
          <a:bodyPr/>
          <a:lstStyle/>
          <a:p>
            <a:fld id="{493FAAFC-BCDD-4699-A40A-90F80888D70B}" type="datetimeFigureOut">
              <a:rPr lang="en-US" smtClean="0"/>
              <a:t>7/9/20</a:t>
            </a:fld>
            <a:endParaRPr lang="en-US"/>
          </a:p>
        </p:txBody>
      </p:sp>
      <p:sp>
        <p:nvSpPr>
          <p:cNvPr id="6" name="Footer Placeholder 5">
            <a:extLst>
              <a:ext uri="{FF2B5EF4-FFF2-40B4-BE49-F238E27FC236}">
                <a16:creationId xmlns:a16="http://schemas.microsoft.com/office/drawing/2014/main" id="{83D0C0AA-65BC-4904-9855-CA3CC0447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ED24A-D491-4704-85E2-F18618DD6CFF}"/>
              </a:ext>
            </a:extLst>
          </p:cNvPr>
          <p:cNvSpPr>
            <a:spLocks noGrp="1"/>
          </p:cNvSpPr>
          <p:nvPr>
            <p:ph type="sldNum" sz="quarter" idx="12"/>
          </p:nvPr>
        </p:nvSpPr>
        <p:spPr/>
        <p:txBody>
          <a:bodyPr/>
          <a:lstStyle/>
          <a:p>
            <a:fld id="{47E6BBCB-5612-4750-B479-23D80020B713}" type="slidenum">
              <a:rPr lang="en-US" smtClean="0"/>
              <a:t>‹#›</a:t>
            </a:fld>
            <a:endParaRPr lang="en-US"/>
          </a:p>
        </p:txBody>
      </p:sp>
    </p:spTree>
    <p:extLst>
      <p:ext uri="{BB962C8B-B14F-4D97-AF65-F5344CB8AC3E}">
        <p14:creationId xmlns:p14="http://schemas.microsoft.com/office/powerpoint/2010/main" val="252152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08EB0-7026-6E4A-B8A4-24B9A41920F1}" type="datetime1">
              <a:rPr lang="en-US" smtClean="0"/>
              <a:t>7/9/20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D3DF9-309D-354E-8D1E-E4A9F91E17E2}" type="datetime1">
              <a:rPr lang="en-US" smtClean="0"/>
              <a:t>7/9/20</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3A347-1DBA-D440-A94A-BBE9143D89E4}" type="datetime1">
              <a:rPr lang="en-US" smtClean="0"/>
              <a:t>7/9/20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F73CDCA-6459-B549-B36C-5C0CF6D21BED}" type="datetime1">
              <a:rPr lang="en-US" smtClean="0"/>
              <a:t>7/9/20</a:t>
            </a:fld>
            <a:endParaRPr lang="en-US" dirty="0"/>
          </a:p>
        </p:txBody>
      </p:sp>
      <p:sp>
        <p:nvSpPr>
          <p:cNvPr id="8" name="Footer Placeholder 7"/>
          <p:cNvSpPr>
            <a:spLocks noGrp="1"/>
          </p:cNvSpPr>
          <p:nvPr>
            <p:ph type="ftr" sz="quarter" idx="11"/>
          </p:nvPr>
        </p:nvSpPr>
        <p:spPr/>
        <p:txBody>
          <a:bodyPr/>
          <a:lstStyle/>
          <a:p>
            <a:r>
              <a:rPr lang="en-US" dirty="0"/>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E8854-AFF8-624B-B5B4-F675791E2F6D}" type="datetime1">
              <a:rPr lang="en-US" smtClean="0"/>
              <a:t>7/9/20</a:t>
            </a:fld>
            <a:endParaRPr lang="en-US" dirty="0"/>
          </a:p>
        </p:txBody>
      </p:sp>
      <p:sp>
        <p:nvSpPr>
          <p:cNvPr id="4" name="Footer Placeholder 3"/>
          <p:cNvSpPr>
            <a:spLocks noGrp="1"/>
          </p:cNvSpPr>
          <p:nvPr>
            <p:ph type="ftr" sz="quarter" idx="11"/>
          </p:nvPr>
        </p:nvSpPr>
        <p:spPr/>
        <p:txBody>
          <a:bodyPr/>
          <a:lstStyle/>
          <a:p>
            <a:r>
              <a:rPr lang="en-US" dirty="0"/>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1DC75-85EA-3A47-A34E-A4D83B7A2975}" type="datetime1">
              <a:rPr lang="en-US" smtClean="0"/>
              <a:t>7/9/20</a:t>
            </a:fld>
            <a:endParaRPr lang="en-US" dirty="0"/>
          </a:p>
        </p:txBody>
      </p:sp>
      <p:sp>
        <p:nvSpPr>
          <p:cNvPr id="3" name="Footer Placeholder 2"/>
          <p:cNvSpPr>
            <a:spLocks noGrp="1"/>
          </p:cNvSpPr>
          <p:nvPr>
            <p:ph type="ftr" sz="quarter" idx="11"/>
          </p:nvPr>
        </p:nvSpPr>
        <p:spPr/>
        <p:txBody>
          <a:bodyPr/>
          <a:lstStyle/>
          <a:p>
            <a:r>
              <a:rPr lang="en-US" dirty="0"/>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BAFF2-F1E9-664E-9F76-794F128367A1}" type="datetime1">
              <a:rPr lang="en-US" smtClean="0"/>
              <a:t>7/9/20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728A96-FBD0-C248-9107-EF2975FC6207}" type="datetime1">
              <a:rPr lang="en-US" smtClean="0"/>
              <a:t>7/9/20</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F1C670-3229-404C-A9A0-5B79D414BA7F}" type="datetime1">
              <a:rPr lang="en-US" smtClean="0"/>
              <a:t>7/9/20</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a:t>Footer Text</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ahca.myflorida.com/medicaid/stateplan.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hca.myflorida.com/medicaid/stateplan.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hca.myflorida.com/Medicaid/statewide_mc/model_health_FY18-23.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oa.org/wp-content/uploads/part-d-best-available-evidence-policy.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cms.gov/Outreach-and-Education/Medicare-Learning-Network-MLN/MLNMattersArticles/downloads/se1128.pdf" TargetMode="External"/><Relationship Id="rId4" Type="http://schemas.openxmlformats.org/officeDocument/2006/relationships/hyperlink" Target="https://www.justiceinaging.org/wp-content/uploads/2019/09/Updated-Part-D-HCBS-Fact-Sheet-2019.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floridahealthjustice.org/publications--media/repeal-of-retroactive-medicaid-eligibility-update-june-2020" TargetMode="External"/><Relationship Id="rId4" Type="http://schemas.openxmlformats.org/officeDocument/2006/relationships/hyperlink" Target="https://www.floridahealthstories.org/georg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LTCOPInformer@elderaffairs.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loridahealthjustice.org/materials-covid-19.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floridapolicy.org/posts/covid-19-response-safety-net-policy-tracker" TargetMode="External"/><Relationship Id="rId5" Type="http://schemas.openxmlformats.org/officeDocument/2006/relationships/hyperlink" Target="http://ombudsman.myflorida.com/" TargetMode="External"/><Relationship Id="rId4" Type="http://schemas.openxmlformats.org/officeDocument/2006/relationships/hyperlink" Target="https://medicareadvocac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884" y="653143"/>
            <a:ext cx="7155545" cy="1506464"/>
          </a:xfrm>
          <a:ln w="57150" cmpd="sng">
            <a:solidFill>
              <a:srgbClr val="E86B4B"/>
            </a:solidFill>
          </a:ln>
        </p:spPr>
        <p:txBody>
          <a:bodyPr/>
          <a:lstStyle/>
          <a:p>
            <a:r>
              <a:rPr lang="en-US" sz="3200" dirty="0"/>
              <a:t>Florida Elder Health Justice in the Time of COVID</a:t>
            </a:r>
            <a:endParaRPr lang="en-US" sz="3200" i="1" dirty="0"/>
          </a:p>
        </p:txBody>
      </p:sp>
      <p:sp>
        <p:nvSpPr>
          <p:cNvPr id="3" name="Subtitle 2"/>
          <p:cNvSpPr>
            <a:spLocks noGrp="1"/>
          </p:cNvSpPr>
          <p:nvPr>
            <p:ph type="subTitle" idx="1"/>
          </p:nvPr>
        </p:nvSpPr>
        <p:spPr>
          <a:xfrm>
            <a:off x="1371600" y="3038687"/>
            <a:ext cx="6400800" cy="1356210"/>
          </a:xfrm>
        </p:spPr>
        <p:txBody>
          <a:bodyPr>
            <a:normAutofit fontScale="92500" lnSpcReduction="10000"/>
          </a:bodyPr>
          <a:lstStyle/>
          <a:p>
            <a:pPr algn="l"/>
            <a:r>
              <a:rPr lang="en-US" sz="1200" dirty="0">
                <a:solidFill>
                  <a:schemeClr val="tx1"/>
                </a:solidFill>
              </a:rPr>
              <a:t>Miriam Harmatz, Executive Director, Florida Health Justice Project</a:t>
            </a:r>
          </a:p>
          <a:p>
            <a:pPr algn="l"/>
            <a:r>
              <a:rPr lang="en-US" sz="1200" dirty="0">
                <a:solidFill>
                  <a:schemeClr val="tx1"/>
                </a:solidFill>
              </a:rPr>
              <a:t>Katy </a:t>
            </a:r>
            <a:r>
              <a:rPr lang="en-US" sz="1200" dirty="0" err="1">
                <a:solidFill>
                  <a:schemeClr val="tx1"/>
                </a:solidFill>
              </a:rPr>
              <a:t>DeBriere</a:t>
            </a:r>
            <a:r>
              <a:rPr lang="en-US" sz="1200" dirty="0">
                <a:solidFill>
                  <a:schemeClr val="tx1"/>
                </a:solidFill>
              </a:rPr>
              <a:t>, Legal Director, Florida Health Justice Project</a:t>
            </a:r>
          </a:p>
          <a:p>
            <a:pPr algn="l"/>
            <a:r>
              <a:rPr lang="en-US" sz="1200" dirty="0">
                <a:solidFill>
                  <a:schemeClr val="tx1"/>
                </a:solidFill>
              </a:rPr>
              <a:t>Sarah </a:t>
            </a:r>
            <a:r>
              <a:rPr lang="en-US" sz="1200" dirty="0" err="1">
                <a:solidFill>
                  <a:schemeClr val="tx1"/>
                </a:solidFill>
              </a:rPr>
              <a:t>Halsell</a:t>
            </a:r>
            <a:r>
              <a:rPr lang="en-US" sz="1200" dirty="0">
                <a:solidFill>
                  <a:schemeClr val="tx1"/>
                </a:solidFill>
              </a:rPr>
              <a:t>, State Legal Services Developer, Florida Department of Elder Affairs</a:t>
            </a:r>
          </a:p>
          <a:p>
            <a:pPr algn="l"/>
            <a:r>
              <a:rPr lang="en-US" sz="1200" dirty="0">
                <a:solidFill>
                  <a:schemeClr val="tx1"/>
                </a:solidFill>
              </a:rPr>
              <a:t>Michael Phillips, North Regional Ombudsman Manager, Florida Long-Term Care Ombudsman Program</a:t>
            </a:r>
          </a:p>
          <a:p>
            <a:pPr algn="l"/>
            <a:r>
              <a:rPr lang="en-US" sz="1200" dirty="0">
                <a:solidFill>
                  <a:schemeClr val="tx1"/>
                </a:solidFill>
              </a:rPr>
              <a:t>Toby Edelman, Senior Policy Attorney, Center for Medicare Advocacy </a:t>
            </a:r>
          </a:p>
          <a:p>
            <a:pPr algn="l"/>
            <a:r>
              <a:rPr lang="en-US" sz="1200" dirty="0">
                <a:solidFill>
                  <a:schemeClr val="tx1"/>
                </a:solidFill>
              </a:rPr>
              <a:t>Melissa Lipnick, Law Clerk, Florida Health </a:t>
            </a:r>
            <a:r>
              <a:rPr lang="en-US" sz="1200">
                <a:solidFill>
                  <a:schemeClr val="tx1"/>
                </a:solidFill>
              </a:rPr>
              <a:t>Justice Project</a:t>
            </a:r>
            <a:endParaRPr lang="en-US" sz="1200" dirty="0">
              <a:solidFill>
                <a:schemeClr val="tx1"/>
              </a:solidFill>
            </a:endParaRPr>
          </a:p>
          <a:p>
            <a:pPr algn="l"/>
            <a:endParaRPr lang="en-US" sz="1200" dirty="0">
              <a:solidFill>
                <a:schemeClr val="tx1"/>
              </a:solidFill>
            </a:endParaRPr>
          </a:p>
          <a:p>
            <a:endParaRPr lang="en-US" sz="1400" dirty="0"/>
          </a:p>
          <a:p>
            <a:endParaRPr lang="en-US" sz="1400" dirty="0"/>
          </a:p>
        </p:txBody>
      </p:sp>
      <p:pic>
        <p:nvPicPr>
          <p:cNvPr id="4" name="Picture 3" descr="image001-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7033" y="4892577"/>
            <a:ext cx="2908445" cy="547730"/>
          </a:xfrm>
          <a:prstGeom prst="rect">
            <a:avLst/>
          </a:prstGeom>
        </p:spPr>
      </p:pic>
      <p:sp>
        <p:nvSpPr>
          <p:cNvPr id="5" name="TextBox 4"/>
          <p:cNvSpPr txBox="1"/>
          <p:nvPr/>
        </p:nvSpPr>
        <p:spPr>
          <a:xfrm>
            <a:off x="551526" y="2472539"/>
            <a:ext cx="8007903" cy="769441"/>
          </a:xfrm>
          <a:prstGeom prst="rect">
            <a:avLst/>
          </a:prstGeom>
          <a:noFill/>
        </p:spPr>
        <p:txBody>
          <a:bodyPr wrap="square" rtlCol="0">
            <a:spAutoFit/>
          </a:bodyPr>
          <a:lstStyle/>
          <a:p>
            <a:pPr algn="ctr"/>
            <a:r>
              <a:rPr lang="en-US" sz="2200" dirty="0">
                <a:latin typeface="+mj-lt"/>
              </a:rPr>
              <a:t>June 29, 2020</a:t>
            </a:r>
          </a:p>
          <a:p>
            <a:pPr algn="ctr"/>
            <a:endParaRPr lang="en-US" sz="2200" dirty="0">
              <a:solidFill>
                <a:schemeClr val="bg1">
                  <a:lumMod val="50000"/>
                </a:schemeClr>
              </a:solidFill>
            </a:endParaRPr>
          </a:p>
        </p:txBody>
      </p:sp>
      <p:sp>
        <p:nvSpPr>
          <p:cNvPr id="7" name="Slide Number Placeholder 6"/>
          <p:cNvSpPr>
            <a:spLocks noGrp="1"/>
          </p:cNvSpPr>
          <p:nvPr>
            <p:ph type="sldNum" sz="quarter" idx="11"/>
          </p:nvPr>
        </p:nvSpPr>
        <p:spPr/>
        <p:txBody>
          <a:bodyPr/>
          <a:lstStyle/>
          <a:p>
            <a:fld id="{BA9B540C-44DA-4F69-89C9-7C84606640D3}" type="slidenum">
              <a:rPr lang="en-US" smtClean="0"/>
              <a:pPr/>
              <a:t>1</a:t>
            </a:fld>
            <a:endParaRPr lang="en-US" dirty="0"/>
          </a:p>
        </p:txBody>
      </p:sp>
      <p:pic>
        <p:nvPicPr>
          <p:cNvPr id="12" name="Picture 11" descr="A close up of a logo&#10;&#10;Description automatically generated">
            <a:extLst>
              <a:ext uri="{FF2B5EF4-FFF2-40B4-BE49-F238E27FC236}">
                <a16:creationId xmlns:a16="http://schemas.microsoft.com/office/drawing/2014/main" id="{2EBC9712-3BA7-AC44-8AF6-51DFA6928D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07494" y="4647154"/>
            <a:ext cx="2773019" cy="995443"/>
          </a:xfrm>
          <a:prstGeom prst="rect">
            <a:avLst/>
          </a:prstGeom>
        </p:spPr>
      </p:pic>
      <p:pic>
        <p:nvPicPr>
          <p:cNvPr id="13" name="Picture 12">
            <a:extLst>
              <a:ext uri="{FF2B5EF4-FFF2-40B4-BE49-F238E27FC236}">
                <a16:creationId xmlns:a16="http://schemas.microsoft.com/office/drawing/2014/main" id="{8FC4F206-6357-B44E-9881-33516DA08A12}"/>
              </a:ext>
            </a:extLst>
          </p:cNvPr>
          <p:cNvPicPr>
            <a:picLocks noChangeAspect="1"/>
          </p:cNvPicPr>
          <p:nvPr/>
        </p:nvPicPr>
        <p:blipFill>
          <a:blip r:embed="rId5"/>
          <a:stretch>
            <a:fillRect/>
          </a:stretch>
        </p:blipFill>
        <p:spPr>
          <a:xfrm>
            <a:off x="3225800" y="5830207"/>
            <a:ext cx="2692400" cy="749300"/>
          </a:xfrm>
          <a:prstGeom prst="rect">
            <a:avLst/>
          </a:prstGeom>
        </p:spPr>
      </p:pic>
    </p:spTree>
    <p:extLst>
      <p:ext uri="{BB962C8B-B14F-4D97-AF65-F5344CB8AC3E}">
        <p14:creationId xmlns:p14="http://schemas.microsoft.com/office/powerpoint/2010/main" val="241293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B2D0-7F89-544D-A77C-49321686157F}"/>
              </a:ext>
            </a:extLst>
          </p:cNvPr>
          <p:cNvSpPr>
            <a:spLocks noGrp="1"/>
          </p:cNvSpPr>
          <p:nvPr>
            <p:ph type="title"/>
          </p:nvPr>
        </p:nvSpPr>
        <p:spPr>
          <a:xfrm>
            <a:off x="378470" y="638933"/>
            <a:ext cx="8452022" cy="302740"/>
          </a:xfrm>
        </p:spPr>
        <p:txBody>
          <a:bodyPr/>
          <a:lstStyle/>
          <a:p>
            <a:pPr>
              <a:lnSpc>
                <a:spcPct val="100000"/>
              </a:lnSpc>
            </a:pPr>
            <a:r>
              <a:rPr lang="en-US" sz="3500" dirty="0"/>
              <a:t>Administration of FL’s Medicaid Program</a:t>
            </a:r>
          </a:p>
        </p:txBody>
      </p:sp>
      <p:sp>
        <p:nvSpPr>
          <p:cNvPr id="3" name="Content Placeholder 2">
            <a:extLst>
              <a:ext uri="{FF2B5EF4-FFF2-40B4-BE49-F238E27FC236}">
                <a16:creationId xmlns:a16="http://schemas.microsoft.com/office/drawing/2014/main" id="{44173E53-FBE0-7741-9C54-22DEA0F2EBD1}"/>
              </a:ext>
            </a:extLst>
          </p:cNvPr>
          <p:cNvSpPr>
            <a:spLocks noGrp="1"/>
          </p:cNvSpPr>
          <p:nvPr>
            <p:ph idx="1"/>
          </p:nvPr>
        </p:nvSpPr>
        <p:spPr>
          <a:xfrm>
            <a:off x="0" y="1052194"/>
            <a:ext cx="9105253" cy="5512526"/>
          </a:xfrm>
        </p:spPr>
        <p:txBody>
          <a:bodyPr>
            <a:normAutofit/>
          </a:bodyPr>
          <a:lstStyle/>
          <a:p>
            <a:pPr lvl="0">
              <a:buClr>
                <a:srgbClr val="D16349"/>
              </a:buClr>
            </a:pPr>
            <a:r>
              <a:rPr lang="en-US" dirty="0">
                <a:solidFill>
                  <a:schemeClr val="tx1"/>
                </a:solidFill>
              </a:rPr>
              <a:t>State Plan</a:t>
            </a:r>
          </a:p>
          <a:p>
            <a:pPr lvl="1">
              <a:buClr>
                <a:srgbClr val="D16349"/>
              </a:buClr>
            </a:pPr>
            <a:r>
              <a:rPr lang="en-US" dirty="0">
                <a:solidFill>
                  <a:schemeClr val="tx1"/>
                </a:solidFill>
              </a:rPr>
              <a:t>Each state implements its own Medicaid plan in compliance with federal statute and regulations, </a:t>
            </a:r>
            <a:r>
              <a:rPr lang="en-US" i="1" dirty="0">
                <a:solidFill>
                  <a:schemeClr val="tx1"/>
                </a:solidFill>
              </a:rPr>
              <a:t>see</a:t>
            </a:r>
            <a:r>
              <a:rPr lang="en-US" dirty="0">
                <a:solidFill>
                  <a:schemeClr val="tx1"/>
                </a:solidFill>
              </a:rPr>
              <a:t> 42 U.S. C. §§1396 et seq.; 42 C.F.R. §430.10</a:t>
            </a:r>
          </a:p>
          <a:p>
            <a:pPr lvl="2">
              <a:buClr>
                <a:srgbClr val="D16349"/>
              </a:buClr>
            </a:pPr>
            <a:r>
              <a:rPr lang="en-US" dirty="0">
                <a:solidFill>
                  <a:schemeClr val="tx1"/>
                </a:solidFill>
              </a:rPr>
              <a:t>Florida’s state plan &amp; amendments:  </a:t>
            </a:r>
            <a:r>
              <a:rPr lang="en-US" dirty="0">
                <a:solidFill>
                  <a:schemeClr val="tx1"/>
                </a:solidFill>
                <a:hlinkClick r:id="rId3"/>
              </a:rPr>
              <a:t>http://ahca.myflorida.com/medicaid/stateplan.shtml</a:t>
            </a:r>
            <a:endParaRPr lang="en-US" dirty="0">
              <a:solidFill>
                <a:schemeClr val="tx1"/>
              </a:solidFill>
            </a:endParaRPr>
          </a:p>
          <a:p>
            <a:pPr lvl="2">
              <a:buClr>
                <a:srgbClr val="D16349"/>
              </a:buClr>
            </a:pPr>
            <a:r>
              <a:rPr lang="en-US" dirty="0">
                <a:solidFill>
                  <a:schemeClr val="tx1"/>
                </a:solidFill>
              </a:rPr>
              <a:t>All amendments approved by Centers for Medicaid &amp; Medicare Services</a:t>
            </a:r>
          </a:p>
          <a:p>
            <a:pPr lvl="1">
              <a:buClr>
                <a:srgbClr val="D16349"/>
              </a:buClr>
            </a:pPr>
            <a:endParaRPr lang="en-US" dirty="0">
              <a:solidFill>
                <a:schemeClr val="tx1"/>
              </a:solidFill>
            </a:endParaRPr>
          </a:p>
          <a:p>
            <a:pPr lvl="1">
              <a:buClr>
                <a:srgbClr val="D16349"/>
              </a:buClr>
            </a:pPr>
            <a:r>
              <a:rPr lang="en-US" dirty="0">
                <a:solidFill>
                  <a:schemeClr val="tx1"/>
                </a:solidFill>
              </a:rPr>
              <a:t>Single state agency:  Agency for Health Care Administration  (AHCA), Fla. Stat. §409.902; </a:t>
            </a:r>
            <a:r>
              <a:rPr lang="en-US" i="1" dirty="0">
                <a:solidFill>
                  <a:schemeClr val="tx1"/>
                </a:solidFill>
              </a:rPr>
              <a:t>see</a:t>
            </a:r>
            <a:r>
              <a:rPr lang="en-US" dirty="0">
                <a:solidFill>
                  <a:schemeClr val="tx1"/>
                </a:solidFill>
              </a:rPr>
              <a:t> </a:t>
            </a:r>
            <a:r>
              <a:rPr lang="en-US" i="1" dirty="0">
                <a:solidFill>
                  <a:schemeClr val="tx1"/>
                </a:solidFill>
              </a:rPr>
              <a:t>also</a:t>
            </a:r>
            <a:r>
              <a:rPr lang="en-US" dirty="0">
                <a:solidFill>
                  <a:schemeClr val="tx1"/>
                </a:solidFill>
              </a:rPr>
              <a:t>, </a:t>
            </a:r>
            <a:r>
              <a:rPr lang="en-US" i="1" dirty="0">
                <a:solidFill>
                  <a:schemeClr val="tx1"/>
                </a:solidFill>
              </a:rPr>
              <a:t>A.H.R. v. Washington State Health Care Authority</a:t>
            </a:r>
            <a:r>
              <a:rPr lang="en-US" dirty="0">
                <a:solidFill>
                  <a:schemeClr val="tx1"/>
                </a:solidFill>
              </a:rPr>
              <a:t>, No. C15-5701JLR, 2016 WL 98513 (W.D. </a:t>
            </a:r>
            <a:r>
              <a:rPr lang="en-US" dirty="0" err="1">
                <a:solidFill>
                  <a:schemeClr val="tx1"/>
                </a:solidFill>
              </a:rPr>
              <a:t>Wa</a:t>
            </a:r>
            <a:r>
              <a:rPr lang="en-US" dirty="0">
                <a:solidFill>
                  <a:schemeClr val="tx1"/>
                </a:solidFill>
              </a:rPr>
              <a:t>. January 7, 2016)(finding no Rule 19 joinder of MCOs as necessary party). </a:t>
            </a:r>
          </a:p>
          <a:p>
            <a:pPr lvl="1">
              <a:buClr>
                <a:srgbClr val="D16349"/>
              </a:buClr>
            </a:pPr>
            <a:endParaRPr lang="en-US" dirty="0">
              <a:solidFill>
                <a:schemeClr val="tx1"/>
              </a:solidFill>
            </a:endParaRPr>
          </a:p>
          <a:p>
            <a:pPr lvl="1">
              <a:buClr>
                <a:srgbClr val="D16349"/>
              </a:buClr>
            </a:pPr>
            <a:r>
              <a:rPr lang="en-US" dirty="0">
                <a:solidFill>
                  <a:schemeClr val="tx1"/>
                </a:solidFill>
              </a:rPr>
              <a:t>Chapter 409 of Florida Statutes</a:t>
            </a:r>
          </a:p>
          <a:p>
            <a:pPr lvl="1">
              <a:buClr>
                <a:srgbClr val="D16349"/>
              </a:buClr>
            </a:pPr>
            <a:endParaRPr lang="en-US" dirty="0">
              <a:solidFill>
                <a:schemeClr val="tx1"/>
              </a:solidFill>
            </a:endParaRPr>
          </a:p>
          <a:p>
            <a:pPr lvl="1">
              <a:buClr>
                <a:srgbClr val="D16349"/>
              </a:buClr>
            </a:pPr>
            <a:r>
              <a:rPr lang="en-US" dirty="0">
                <a:solidFill>
                  <a:schemeClr val="tx1"/>
                </a:solidFill>
              </a:rPr>
              <a:t>Florida Administrative Code: Rules 59G, 65-2, 65A-1</a:t>
            </a:r>
          </a:p>
          <a:p>
            <a:pPr lvl="1">
              <a:buClr>
                <a:srgbClr val="D16349"/>
              </a:buClr>
            </a:pPr>
            <a:endParaRPr lang="en-US" dirty="0">
              <a:solidFill>
                <a:schemeClr val="tx1"/>
              </a:solidFill>
            </a:endParaRPr>
          </a:p>
          <a:p>
            <a:pPr lvl="1">
              <a:buClr>
                <a:srgbClr val="D16349"/>
              </a:buClr>
            </a:pPr>
            <a:r>
              <a:rPr lang="en-US" dirty="0">
                <a:solidFill>
                  <a:schemeClr val="tx1"/>
                </a:solidFill>
              </a:rPr>
              <a:t>Eligibility for State Plan Medicaid: Department of Children &amp; Families (DCF)</a:t>
            </a:r>
          </a:p>
          <a:p>
            <a:pPr lvl="1">
              <a:buClr>
                <a:srgbClr val="D16349"/>
              </a:buClr>
            </a:pPr>
            <a:endParaRPr lang="en-US" dirty="0">
              <a:solidFill>
                <a:schemeClr val="tx1"/>
              </a:solidFill>
            </a:endParaRPr>
          </a:p>
          <a:p>
            <a:pPr lvl="1">
              <a:buClr>
                <a:srgbClr val="D16349"/>
              </a:buClr>
            </a:pPr>
            <a:r>
              <a:rPr lang="en-US" dirty="0">
                <a:solidFill>
                  <a:schemeClr val="tx1"/>
                </a:solidFill>
              </a:rPr>
              <a:t>Eligibility for Long Term Care Waiver: Department of Elder Affairs (DOEA)/DCF</a:t>
            </a:r>
          </a:p>
          <a:p>
            <a:endParaRPr lang="en-US" dirty="0"/>
          </a:p>
        </p:txBody>
      </p:sp>
      <p:sp>
        <p:nvSpPr>
          <p:cNvPr id="4" name="Slide Number Placeholder 3">
            <a:extLst>
              <a:ext uri="{FF2B5EF4-FFF2-40B4-BE49-F238E27FC236}">
                <a16:creationId xmlns:a16="http://schemas.microsoft.com/office/drawing/2014/main" id="{0145EEC8-C91F-A144-A246-76ABC89F5609}"/>
              </a:ext>
            </a:extLst>
          </p:cNvPr>
          <p:cNvSpPr>
            <a:spLocks noGrp="1"/>
          </p:cNvSpPr>
          <p:nvPr>
            <p:ph type="sldNum" sz="quarter" idx="12"/>
          </p:nvPr>
        </p:nvSpPr>
        <p:spPr/>
        <p:txBody>
          <a:bodyPr/>
          <a:lstStyle/>
          <a:p>
            <a:fld id="{BA9B540C-44DA-4F69-89C9-7C84606640D3}" type="slidenum">
              <a:rPr lang="en-US" smtClean="0"/>
              <a:pPr/>
              <a:t>10</a:t>
            </a:fld>
            <a:endParaRPr lang="en-US" dirty="0"/>
          </a:p>
        </p:txBody>
      </p:sp>
    </p:spTree>
    <p:extLst>
      <p:ext uri="{BB962C8B-B14F-4D97-AF65-F5344CB8AC3E}">
        <p14:creationId xmlns:p14="http://schemas.microsoft.com/office/powerpoint/2010/main" val="423736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CB54-15F6-1543-A202-0F853BD3DCA9}"/>
              </a:ext>
            </a:extLst>
          </p:cNvPr>
          <p:cNvSpPr>
            <a:spLocks noGrp="1"/>
          </p:cNvSpPr>
          <p:nvPr>
            <p:ph type="title"/>
          </p:nvPr>
        </p:nvSpPr>
        <p:spPr>
          <a:xfrm>
            <a:off x="201168" y="-800100"/>
            <a:ext cx="9198864" cy="1600200"/>
          </a:xfrm>
        </p:spPr>
        <p:txBody>
          <a:bodyPr/>
          <a:lstStyle/>
          <a:p>
            <a:br>
              <a:rPr lang="en-US" sz="1400" dirty="0">
                <a:effectLst/>
              </a:rPr>
            </a:br>
            <a:br>
              <a:rPr lang="en-US" sz="1400" dirty="0"/>
            </a:br>
            <a:br>
              <a:rPr lang="en-US" dirty="0">
                <a:effectLst/>
              </a:rPr>
            </a:br>
            <a:br>
              <a:rPr lang="en-US" sz="1400" dirty="0"/>
            </a:br>
            <a:br>
              <a:rPr lang="en-US" sz="1400" dirty="0"/>
            </a:br>
            <a:br>
              <a:rPr lang="en-US" sz="2800" dirty="0"/>
            </a:br>
            <a:r>
              <a:rPr lang="en-US" sz="4000" dirty="0">
                <a:effectLst/>
              </a:rPr>
              <a:t>Technical Requirements for Eligibility</a:t>
            </a:r>
            <a:endParaRPr lang="en-US" sz="4000" dirty="0"/>
          </a:p>
        </p:txBody>
      </p:sp>
      <p:sp>
        <p:nvSpPr>
          <p:cNvPr id="3" name="Content Placeholder 2">
            <a:extLst>
              <a:ext uri="{FF2B5EF4-FFF2-40B4-BE49-F238E27FC236}">
                <a16:creationId xmlns:a16="http://schemas.microsoft.com/office/drawing/2014/main" id="{95DF0693-CC93-F14C-BDC7-10B5150F9299}"/>
              </a:ext>
            </a:extLst>
          </p:cNvPr>
          <p:cNvSpPr>
            <a:spLocks noGrp="1"/>
          </p:cNvSpPr>
          <p:nvPr>
            <p:ph idx="1"/>
          </p:nvPr>
        </p:nvSpPr>
        <p:spPr>
          <a:xfrm>
            <a:off x="457200" y="1600200"/>
            <a:ext cx="8229600" cy="4996543"/>
          </a:xfrm>
        </p:spPr>
        <p:txBody>
          <a:bodyPr>
            <a:normAutofit fontScale="92500" lnSpcReduction="10000"/>
          </a:bodyPr>
          <a:lstStyle/>
          <a:p>
            <a:pPr>
              <a:buFont typeface="Courier New" panose="02070309020205020404" pitchFamily="49" charset="0"/>
              <a:buChar char="o"/>
            </a:pPr>
            <a:r>
              <a:rPr lang="en-US" dirty="0">
                <a:solidFill>
                  <a:schemeClr val="tx1"/>
                </a:solidFill>
              </a:rPr>
              <a:t>Technical requirements</a:t>
            </a:r>
          </a:p>
          <a:p>
            <a:pPr lvl="1"/>
            <a:r>
              <a:rPr lang="en-US" dirty="0">
                <a:solidFill>
                  <a:schemeClr val="tx1"/>
                </a:solidFill>
              </a:rPr>
              <a:t>Status</a:t>
            </a:r>
          </a:p>
          <a:p>
            <a:pPr lvl="2">
              <a:buFont typeface="Courier New" panose="02070309020205020404" pitchFamily="49" charset="0"/>
              <a:buChar char="o"/>
            </a:pPr>
            <a:r>
              <a:rPr lang="en-US" sz="1800" dirty="0">
                <a:solidFill>
                  <a:schemeClr val="tx1"/>
                </a:solidFill>
              </a:rPr>
              <a:t>U.S. citizens</a:t>
            </a:r>
          </a:p>
          <a:p>
            <a:pPr lvl="2">
              <a:buFont typeface="Courier New" panose="02070309020205020404" pitchFamily="49" charset="0"/>
              <a:buChar char="o"/>
            </a:pPr>
            <a:r>
              <a:rPr lang="en-US" sz="1800" dirty="0">
                <a:solidFill>
                  <a:schemeClr val="tx1"/>
                </a:solidFill>
              </a:rPr>
              <a:t>Qualified immigrant status:  5 year wait period unless meet exception or under age 19.  </a:t>
            </a:r>
            <a:r>
              <a:rPr lang="en-US" sz="1800" i="1" dirty="0">
                <a:solidFill>
                  <a:schemeClr val="tx1"/>
                </a:solidFill>
              </a:rPr>
              <a:t>See</a:t>
            </a:r>
            <a:r>
              <a:rPr lang="en-US" sz="1800" dirty="0">
                <a:solidFill>
                  <a:schemeClr val="tx1"/>
                </a:solidFill>
              </a:rPr>
              <a:t> 8 U.S.C. §1613(b); 42 U.S.C. §1396b(v)(4)(A); Fla. Stat. §409.904(8)</a:t>
            </a:r>
          </a:p>
          <a:p>
            <a:pPr lvl="4">
              <a:buFont typeface="Courier New" panose="02070309020205020404" pitchFamily="49" charset="0"/>
              <a:buChar char="o"/>
            </a:pPr>
            <a:r>
              <a:rPr lang="en-US" dirty="0">
                <a:solidFill>
                  <a:schemeClr val="tx1"/>
                </a:solidFill>
              </a:rPr>
              <a:t>No coverage for unqualified immigrants except Emergency Medical Assistance to Aliens (EMA).  </a:t>
            </a:r>
            <a:r>
              <a:rPr lang="en-US" i="1" dirty="0">
                <a:solidFill>
                  <a:schemeClr val="tx1"/>
                </a:solidFill>
              </a:rPr>
              <a:t>See</a:t>
            </a:r>
            <a:r>
              <a:rPr lang="en-US" dirty="0">
                <a:solidFill>
                  <a:schemeClr val="tx1"/>
                </a:solidFill>
              </a:rPr>
              <a:t> Fla. Stat. §409.904(4); Rule 65A-1.715, F.A.C.</a:t>
            </a:r>
          </a:p>
          <a:p>
            <a:pPr lvl="2">
              <a:buFont typeface="Courier New" panose="02070309020205020404" pitchFamily="49" charset="0"/>
              <a:buChar char="o"/>
            </a:pPr>
            <a:r>
              <a:rPr lang="en-US" sz="1800" dirty="0">
                <a:solidFill>
                  <a:schemeClr val="tx1"/>
                </a:solidFill>
              </a:rPr>
              <a:t>Residency: intent to remain; temporary absences fine</a:t>
            </a:r>
          </a:p>
          <a:p>
            <a:pPr>
              <a:buFont typeface="Courier New" panose="02070309020205020404" pitchFamily="49" charset="0"/>
              <a:buChar char="o"/>
            </a:pPr>
            <a:r>
              <a:rPr lang="en-US" dirty="0">
                <a:solidFill>
                  <a:schemeClr val="tx1"/>
                </a:solidFill>
              </a:rPr>
              <a:t>Category (“worthy poor”) – but see, Medicaid expansion</a:t>
            </a:r>
          </a:p>
          <a:p>
            <a:pPr lvl="1"/>
            <a:r>
              <a:rPr lang="en-US" dirty="0">
                <a:solidFill>
                  <a:schemeClr val="tx1"/>
                </a:solidFill>
              </a:rPr>
              <a:t>Numerous eligibility categories adopted by Florida state plan: </a:t>
            </a:r>
            <a:r>
              <a:rPr lang="en-US" dirty="0">
                <a:solidFill>
                  <a:schemeClr val="tx1"/>
                </a:solidFill>
                <a:hlinkClick r:id="rId3"/>
              </a:rPr>
              <a:t>http://ahca.myflorida.com/medicaid/stateplan.shtml</a:t>
            </a:r>
            <a:r>
              <a:rPr lang="en-US" dirty="0">
                <a:solidFill>
                  <a:schemeClr val="tx1"/>
                </a:solidFill>
              </a:rPr>
              <a:t>; Fla. Stat. §§ 409.903 &amp; 904</a:t>
            </a:r>
          </a:p>
          <a:p>
            <a:pPr>
              <a:buFont typeface="Courier New" panose="02070309020205020404" pitchFamily="49" charset="0"/>
              <a:buChar char="o"/>
            </a:pPr>
            <a:r>
              <a:rPr lang="en-US" dirty="0">
                <a:solidFill>
                  <a:schemeClr val="tx1"/>
                </a:solidFill>
              </a:rPr>
              <a:t>Income and Asset Requirements</a:t>
            </a:r>
          </a:p>
          <a:p>
            <a:pPr lvl="1"/>
            <a:r>
              <a:rPr lang="en-US" dirty="0">
                <a:solidFill>
                  <a:schemeClr val="tx1"/>
                </a:solidFill>
              </a:rPr>
              <a:t>Rules depend on the category of eligibility</a:t>
            </a:r>
          </a:p>
          <a:p>
            <a:pPr lvl="1"/>
            <a:r>
              <a:rPr lang="en-US" dirty="0">
                <a:solidFill>
                  <a:schemeClr val="tx1"/>
                </a:solidFill>
              </a:rPr>
              <a:t>ACA:  no asset requirements for children &amp; caretakers</a:t>
            </a:r>
          </a:p>
          <a:p>
            <a:endParaRPr lang="en-US" dirty="0"/>
          </a:p>
        </p:txBody>
      </p:sp>
      <p:sp>
        <p:nvSpPr>
          <p:cNvPr id="4" name="Slide Number Placeholder 3">
            <a:extLst>
              <a:ext uri="{FF2B5EF4-FFF2-40B4-BE49-F238E27FC236}">
                <a16:creationId xmlns:a16="http://schemas.microsoft.com/office/drawing/2014/main" id="{737D5142-05D6-C840-B993-2CB15D4D6C8D}"/>
              </a:ext>
            </a:extLst>
          </p:cNvPr>
          <p:cNvSpPr>
            <a:spLocks noGrp="1"/>
          </p:cNvSpPr>
          <p:nvPr>
            <p:ph type="sldNum" sz="quarter" idx="12"/>
          </p:nvPr>
        </p:nvSpPr>
        <p:spPr/>
        <p:txBody>
          <a:bodyPr/>
          <a:lstStyle/>
          <a:p>
            <a:fld id="{BA9B540C-44DA-4F69-89C9-7C84606640D3}" type="slidenum">
              <a:rPr lang="en-US" smtClean="0"/>
              <a:pPr/>
              <a:t>11</a:t>
            </a:fld>
            <a:endParaRPr lang="en-US" dirty="0"/>
          </a:p>
        </p:txBody>
      </p:sp>
    </p:spTree>
    <p:extLst>
      <p:ext uri="{BB962C8B-B14F-4D97-AF65-F5344CB8AC3E}">
        <p14:creationId xmlns:p14="http://schemas.microsoft.com/office/powerpoint/2010/main" val="171362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9E67EBB0-9745-2549-9D97-F74F3B888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33466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411480" y="0"/>
            <a:ext cx="996696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3300"/>
              <a:buFont typeface="Georgia"/>
              <a:buNone/>
            </a:pPr>
            <a:r>
              <a:rPr lang="en-US" sz="3600" dirty="0"/>
              <a:t>Common Eligibility Categories for Seniors</a:t>
            </a:r>
            <a:endParaRPr sz="3600" dirty="0"/>
          </a:p>
        </p:txBody>
      </p:sp>
      <p:sp>
        <p:nvSpPr>
          <p:cNvPr id="233" name="Google Shape;233;p10"/>
          <p:cNvSpPr txBox="1">
            <a:spLocks noGrp="1"/>
          </p:cNvSpPr>
          <p:nvPr>
            <p:ph type="body" idx="1"/>
          </p:nvPr>
        </p:nvSpPr>
        <p:spPr>
          <a:xfrm>
            <a:off x="301752" y="1527048"/>
            <a:ext cx="8503920" cy="4721352"/>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122"/>
            </a:pPr>
            <a:r>
              <a:rPr lang="en-US" sz="2497" dirty="0">
                <a:solidFill>
                  <a:schemeClr val="tx1"/>
                </a:solidFill>
              </a:rPr>
              <a:t>Receipt of Supplemental Security Income (SSI)</a:t>
            </a:r>
            <a:endParaRPr dirty="0">
              <a:solidFill>
                <a:schemeClr val="tx1"/>
              </a:solidFill>
            </a:endParaRPr>
          </a:p>
          <a:p>
            <a:pPr lvl="0" algn="l" rtl="0">
              <a:lnSpc>
                <a:spcPct val="90000"/>
              </a:lnSpc>
              <a:spcBef>
                <a:spcPts val="499"/>
              </a:spcBef>
              <a:spcAft>
                <a:spcPts val="0"/>
              </a:spcAft>
              <a:buSzPts val="2122"/>
            </a:pPr>
            <a:r>
              <a:rPr lang="en-US" sz="2497" dirty="0">
                <a:solidFill>
                  <a:schemeClr val="tx1"/>
                </a:solidFill>
              </a:rPr>
              <a:t>MEDS for Aged &amp; Disabled (MEDS-AD)</a:t>
            </a:r>
            <a:endParaRPr dirty="0">
              <a:solidFill>
                <a:schemeClr val="tx1"/>
              </a:solidFill>
            </a:endParaRPr>
          </a:p>
          <a:p>
            <a:pPr lvl="0" algn="l" rtl="0">
              <a:lnSpc>
                <a:spcPct val="90000"/>
              </a:lnSpc>
              <a:spcBef>
                <a:spcPts val="499"/>
              </a:spcBef>
              <a:spcAft>
                <a:spcPts val="0"/>
              </a:spcAft>
              <a:buSzPts val="2122"/>
            </a:pPr>
            <a:r>
              <a:rPr lang="en-US" sz="2497" dirty="0">
                <a:solidFill>
                  <a:schemeClr val="tx1"/>
                </a:solidFill>
              </a:rPr>
              <a:t>Protected Medicaid</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Widows</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Pickle People</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Disabled Adult Children</a:t>
            </a:r>
            <a:endParaRPr dirty="0">
              <a:solidFill>
                <a:schemeClr val="tx1"/>
              </a:solidFill>
            </a:endParaRPr>
          </a:p>
          <a:p>
            <a:pPr lvl="0" algn="l" rtl="0">
              <a:lnSpc>
                <a:spcPct val="90000"/>
              </a:lnSpc>
              <a:spcBef>
                <a:spcPts val="499"/>
              </a:spcBef>
              <a:spcAft>
                <a:spcPts val="0"/>
              </a:spcAft>
              <a:buSzPts val="2122"/>
            </a:pPr>
            <a:r>
              <a:rPr lang="en-US" sz="2497" dirty="0">
                <a:solidFill>
                  <a:schemeClr val="tx1"/>
                </a:solidFill>
              </a:rPr>
              <a:t>Medicaid Waivers (SMMC LTC Waiver)</a:t>
            </a:r>
            <a:endParaRPr dirty="0">
              <a:solidFill>
                <a:schemeClr val="tx1"/>
              </a:solidFill>
            </a:endParaRPr>
          </a:p>
          <a:p>
            <a:pPr lvl="0" algn="l" rtl="0">
              <a:lnSpc>
                <a:spcPct val="90000"/>
              </a:lnSpc>
              <a:spcBef>
                <a:spcPts val="499"/>
              </a:spcBef>
              <a:spcAft>
                <a:spcPts val="0"/>
              </a:spcAft>
              <a:buSzPts val="2122"/>
            </a:pPr>
            <a:r>
              <a:rPr lang="en-US" sz="2497" dirty="0">
                <a:solidFill>
                  <a:schemeClr val="tx1"/>
                </a:solidFill>
              </a:rPr>
              <a:t>Medicare Savings Programs</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Qualified Medicare Beneficiary</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Special Low-Income Medicare Beneficiary</a:t>
            </a:r>
            <a:endParaRPr dirty="0">
              <a:solidFill>
                <a:schemeClr val="tx1"/>
              </a:solidFill>
            </a:endParaRPr>
          </a:p>
          <a:p>
            <a:pPr marL="617220" lvl="1" indent="-342900" algn="l" rtl="0">
              <a:lnSpc>
                <a:spcPct val="90000"/>
              </a:lnSpc>
              <a:spcBef>
                <a:spcPts val="407"/>
              </a:spcBef>
              <a:spcAft>
                <a:spcPts val="0"/>
              </a:spcAft>
              <a:buSzPts val="1425"/>
              <a:buFont typeface="Arial" panose="020B0604020202020204" pitchFamily="34" charset="0"/>
              <a:buChar char="•"/>
            </a:pPr>
            <a:r>
              <a:rPr lang="en-US" sz="2035" dirty="0">
                <a:solidFill>
                  <a:schemeClr val="tx1"/>
                </a:solidFill>
              </a:rPr>
              <a:t>Qualifying Individuals</a:t>
            </a:r>
            <a:endParaRPr dirty="0">
              <a:solidFill>
                <a:schemeClr val="tx1"/>
              </a:solidFill>
            </a:endParaRPr>
          </a:p>
          <a:p>
            <a:pPr lvl="0" algn="l" rtl="0">
              <a:lnSpc>
                <a:spcPct val="90000"/>
              </a:lnSpc>
              <a:spcBef>
                <a:spcPts val="499"/>
              </a:spcBef>
              <a:spcAft>
                <a:spcPts val="0"/>
              </a:spcAft>
              <a:buSzPts val="2122"/>
            </a:pPr>
            <a:r>
              <a:rPr lang="en-US" sz="2497" dirty="0">
                <a:solidFill>
                  <a:schemeClr val="tx1"/>
                </a:solidFill>
              </a:rPr>
              <a:t>Medically Needy for SSI Related</a:t>
            </a:r>
            <a:endParaRPr dirty="0">
              <a:solidFill>
                <a:schemeClr val="tx1"/>
              </a:solidFill>
            </a:endParaRPr>
          </a:p>
        </p:txBody>
      </p:sp>
    </p:spTree>
    <p:extLst>
      <p:ext uri="{BB962C8B-B14F-4D97-AF65-F5344CB8AC3E}">
        <p14:creationId xmlns:p14="http://schemas.microsoft.com/office/powerpoint/2010/main" val="210332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271272" y="758952"/>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970"/>
              <a:buFont typeface="Georgia"/>
              <a:buNone/>
            </a:pPr>
            <a:r>
              <a:rPr lang="en-US" sz="4000" dirty="0"/>
              <a:t>Receipt of SSI</a:t>
            </a:r>
            <a:br>
              <a:rPr lang="en-US" sz="4000" dirty="0"/>
            </a:br>
            <a:endParaRPr sz="4000" dirty="0"/>
          </a:p>
        </p:txBody>
      </p:sp>
      <p:sp>
        <p:nvSpPr>
          <p:cNvPr id="240" name="Google Shape;240;p11"/>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lnSpcReduction="10000"/>
          </a:bodyPr>
          <a:lstStyle/>
          <a:p>
            <a:pPr lvl="0" algn="l" rtl="0">
              <a:spcBef>
                <a:spcPts val="0"/>
              </a:spcBef>
              <a:spcAft>
                <a:spcPts val="0"/>
              </a:spcAft>
              <a:buSzPts val="2295"/>
            </a:pPr>
            <a:r>
              <a:rPr lang="en-US" dirty="0">
                <a:solidFill>
                  <a:schemeClr val="tx1"/>
                </a:solidFill>
              </a:rPr>
              <a:t>Technical Criteria</a:t>
            </a:r>
            <a:endParaRPr dirty="0">
              <a:solidFill>
                <a:schemeClr val="tx1"/>
              </a:solidFill>
            </a:endParaRPr>
          </a:p>
          <a:p>
            <a:pPr marL="560070" lvl="1" algn="l" rtl="0">
              <a:spcBef>
                <a:spcPts val="440"/>
              </a:spcBef>
              <a:spcAft>
                <a:spcPts val="0"/>
              </a:spcAft>
              <a:buSzPts val="1540"/>
              <a:buFont typeface="Arial" panose="020B0604020202020204" pitchFamily="34" charset="0"/>
              <a:buChar char="•"/>
            </a:pPr>
            <a:r>
              <a:rPr lang="en-US" dirty="0">
                <a:solidFill>
                  <a:schemeClr val="tx1"/>
                </a:solidFill>
              </a:rPr>
              <a:t>Aged, Blind or Disabled</a:t>
            </a:r>
            <a:endParaRPr dirty="0">
              <a:solidFill>
                <a:schemeClr val="tx1"/>
              </a:solidFill>
            </a:endParaRPr>
          </a:p>
          <a:p>
            <a:pPr marL="880110" lvl="2" indent="-285750" algn="l" rtl="0">
              <a:spcBef>
                <a:spcPts val="400"/>
              </a:spcBef>
              <a:spcAft>
                <a:spcPts val="0"/>
              </a:spcAft>
              <a:buSzPts val="1500"/>
            </a:pPr>
            <a:r>
              <a:rPr lang="en-US" dirty="0">
                <a:solidFill>
                  <a:schemeClr val="tx1"/>
                </a:solidFill>
              </a:rPr>
              <a:t>Aged = 65 or older</a:t>
            </a:r>
            <a:endParaRPr dirty="0">
              <a:solidFill>
                <a:schemeClr val="tx1"/>
              </a:solidFill>
            </a:endParaRPr>
          </a:p>
          <a:p>
            <a:pPr marL="880110" lvl="2" indent="-285750" algn="l" rtl="0">
              <a:spcBef>
                <a:spcPts val="400"/>
              </a:spcBef>
              <a:spcAft>
                <a:spcPts val="0"/>
              </a:spcAft>
              <a:buSzPts val="1500"/>
            </a:pPr>
            <a:r>
              <a:rPr lang="en-US" dirty="0">
                <a:solidFill>
                  <a:schemeClr val="tx1"/>
                </a:solidFill>
              </a:rPr>
              <a:t>Disabled = Meet or equal an SSA Adult Listing </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Application:  Social Security Administration</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Income Limit: $783 (individual), $1,175 (couple)</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Asset Limit: $2000 (I); $3000 (C)</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Full State Plan Benefits </a:t>
            </a:r>
            <a:endParaRPr dirty="0">
              <a:solidFill>
                <a:schemeClr val="tx1"/>
              </a:solidFill>
            </a:endParaRPr>
          </a:p>
        </p:txBody>
      </p:sp>
    </p:spTree>
    <p:extLst>
      <p:ext uri="{BB962C8B-B14F-4D97-AF65-F5344CB8AC3E}">
        <p14:creationId xmlns:p14="http://schemas.microsoft.com/office/powerpoint/2010/main" val="269749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0" y="1089442"/>
            <a:ext cx="9231316" cy="50988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970"/>
              <a:buFont typeface="Georgia"/>
              <a:buNone/>
            </a:pPr>
            <a:r>
              <a:rPr lang="en-US" sz="4000" dirty="0"/>
              <a:t>MEDS-AD</a:t>
            </a:r>
            <a:br>
              <a:rPr lang="en-US" sz="4000" dirty="0"/>
            </a:br>
            <a:endParaRPr sz="4000" dirty="0"/>
          </a:p>
        </p:txBody>
      </p:sp>
      <p:sp>
        <p:nvSpPr>
          <p:cNvPr id="247" name="Google Shape;247;p12"/>
          <p:cNvSpPr txBox="1">
            <a:spLocks noGrp="1"/>
          </p:cNvSpPr>
          <p:nvPr>
            <p:ph type="body" idx="1"/>
          </p:nvPr>
        </p:nvSpPr>
        <p:spPr>
          <a:xfrm>
            <a:off x="368808" y="1175657"/>
            <a:ext cx="8503920" cy="5338636"/>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SzPts val="2295"/>
            </a:pPr>
            <a:r>
              <a:rPr lang="en-US" dirty="0">
                <a:solidFill>
                  <a:schemeClr val="tx1"/>
                </a:solidFill>
              </a:rPr>
              <a:t>Technical Criteria</a:t>
            </a:r>
          </a:p>
          <a:p>
            <a:pPr marL="560070" lvl="1" algn="l" rtl="0">
              <a:spcBef>
                <a:spcPts val="440"/>
              </a:spcBef>
              <a:spcAft>
                <a:spcPts val="0"/>
              </a:spcAft>
              <a:buSzPts val="1540"/>
              <a:buFont typeface="Arial" panose="020B0604020202020204" pitchFamily="34" charset="0"/>
              <a:buChar char="•"/>
            </a:pPr>
            <a:r>
              <a:rPr lang="en-US" dirty="0">
                <a:solidFill>
                  <a:schemeClr val="tx1"/>
                </a:solidFill>
              </a:rPr>
              <a:t>Aged or Disabled</a:t>
            </a:r>
            <a:endParaRPr dirty="0">
              <a:solidFill>
                <a:schemeClr val="tx1"/>
              </a:solidFill>
            </a:endParaRPr>
          </a:p>
          <a:p>
            <a:pPr marL="560070" lvl="1" algn="l" rtl="0">
              <a:spcBef>
                <a:spcPts val="440"/>
              </a:spcBef>
              <a:spcAft>
                <a:spcPts val="0"/>
              </a:spcAft>
              <a:buSzPts val="1540"/>
              <a:buFont typeface="Arial" panose="020B0604020202020204" pitchFamily="34" charset="0"/>
              <a:buChar char="•"/>
            </a:pPr>
            <a:r>
              <a:rPr lang="en-US" dirty="0">
                <a:solidFill>
                  <a:schemeClr val="tx1"/>
                </a:solidFill>
              </a:rPr>
              <a:t>Not Medicare enrolled unless also receiving hospice, ICP, or HCBS</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Application:  Department of Children and Families</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Income Limit: $936 (I); $1,265 (C)</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Asset Limit: $5000 (I); $6000 (C)</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Full State Plan Benefits </a:t>
            </a:r>
            <a:endParaRPr dirty="0">
              <a:solidFill>
                <a:schemeClr val="tx1"/>
              </a:solidFill>
            </a:endParaRPr>
          </a:p>
        </p:txBody>
      </p:sp>
    </p:spTree>
    <p:extLst>
      <p:ext uri="{BB962C8B-B14F-4D97-AF65-F5344CB8AC3E}">
        <p14:creationId xmlns:p14="http://schemas.microsoft.com/office/powerpoint/2010/main" val="89646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358588" y="626096"/>
            <a:ext cx="9502588" cy="900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970"/>
              <a:buFont typeface="Georgia"/>
              <a:buNone/>
            </a:pPr>
            <a:r>
              <a:rPr lang="en-US" sz="4000" dirty="0"/>
              <a:t>Protected Medicaid</a:t>
            </a:r>
            <a:br>
              <a:rPr lang="en-US" sz="4000" dirty="0"/>
            </a:br>
            <a:endParaRPr sz="4000" dirty="0"/>
          </a:p>
        </p:txBody>
      </p:sp>
      <p:sp>
        <p:nvSpPr>
          <p:cNvPr id="254" name="Google Shape;254;p13"/>
          <p:cNvSpPr txBox="1">
            <a:spLocks noGrp="1"/>
          </p:cNvSpPr>
          <p:nvPr>
            <p:ph type="body" idx="1"/>
          </p:nvPr>
        </p:nvSpPr>
        <p:spPr>
          <a:xfrm>
            <a:off x="301752" y="1060704"/>
            <a:ext cx="8503920" cy="5405410"/>
          </a:xfrm>
          <a:prstGeom prst="rect">
            <a:avLst/>
          </a:prstGeom>
          <a:noFill/>
          <a:ln>
            <a:noFill/>
          </a:ln>
        </p:spPr>
        <p:txBody>
          <a:bodyPr spcFirstLastPara="1" wrap="square" lIns="91425" tIns="45700" rIns="91425" bIns="45700" anchor="t" anchorCtr="0">
            <a:normAutofit fontScale="92500" lnSpcReduction="10000"/>
          </a:bodyPr>
          <a:lstStyle/>
          <a:p>
            <a:pPr lvl="0" algn="l" rtl="0">
              <a:lnSpc>
                <a:spcPct val="90000"/>
              </a:lnSpc>
              <a:spcBef>
                <a:spcPts val="0"/>
              </a:spcBef>
              <a:spcAft>
                <a:spcPts val="0"/>
              </a:spcAft>
              <a:buSzPts val="2295"/>
            </a:pPr>
            <a:r>
              <a:rPr lang="en-US" dirty="0">
                <a:solidFill>
                  <a:schemeClr val="tx1"/>
                </a:solidFill>
              </a:rPr>
              <a:t>Widowers </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Technical Criteria</a:t>
            </a:r>
          </a:p>
          <a:p>
            <a:pPr marL="960120" lvl="2">
              <a:lnSpc>
                <a:spcPct val="90000"/>
              </a:lnSpc>
              <a:spcBef>
                <a:spcPts val="440"/>
              </a:spcBef>
              <a:buSzPts val="1540"/>
            </a:pPr>
            <a:r>
              <a:rPr lang="en-US" dirty="0">
                <a:solidFill>
                  <a:schemeClr val="tx1"/>
                </a:solidFill>
              </a:rPr>
              <a:t>Not Medicare Part A eligible</a:t>
            </a:r>
          </a:p>
          <a:p>
            <a:pPr marL="960120" lvl="2">
              <a:lnSpc>
                <a:spcPct val="90000"/>
              </a:lnSpc>
              <a:spcBef>
                <a:spcPts val="440"/>
              </a:spcBef>
              <a:buSzPts val="1540"/>
            </a:pPr>
            <a:r>
              <a:rPr lang="en-US" dirty="0">
                <a:solidFill>
                  <a:schemeClr val="tx1"/>
                </a:solidFill>
              </a:rPr>
              <a:t>Receipt of SSI 9prior to age 60) in month before Widowers </a:t>
            </a:r>
          </a:p>
          <a:p>
            <a:pPr marL="1417320" lvl="3">
              <a:lnSpc>
                <a:spcPct val="90000"/>
              </a:lnSpc>
              <a:spcBef>
                <a:spcPts val="440"/>
              </a:spcBef>
              <a:buSzPts val="1540"/>
            </a:pPr>
            <a:r>
              <a:rPr lang="en-US" dirty="0">
                <a:solidFill>
                  <a:schemeClr val="tx1"/>
                </a:solidFill>
              </a:rPr>
              <a:t>Or eligible to receive Title II as disabled widower</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Income Limit: same as SSI Receipt but disregard Title II benefit amount</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Asset Limit: same as SSI Receipt</a:t>
            </a:r>
            <a:endParaRPr dirty="0">
              <a:solidFill>
                <a:schemeClr val="tx1"/>
              </a:solidFill>
            </a:endParaRP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Pickle People: https://www.tnjustice.org/wp-content/uploads/2011/03/2017-Pickle-chart-revised-re.-209b-listing-12-22-16.pdf</a:t>
            </a:r>
            <a:endParaRPr dirty="0">
              <a:solidFill>
                <a:schemeClr val="tx1"/>
              </a:solidFill>
            </a:endParaRP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Disabled Adult Child</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Technical Criteria: receipt of SSI in month before DAC</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Income Limit: same as SSI related but disregard DAC benefit</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Asset Limit: same as SSI Related</a:t>
            </a:r>
            <a:endParaRPr dirty="0">
              <a:solidFill>
                <a:schemeClr val="tx1"/>
              </a:solidFill>
            </a:endParaRP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Full State Plan Benefits </a:t>
            </a:r>
            <a:endParaRPr dirty="0">
              <a:solidFill>
                <a:schemeClr val="tx1"/>
              </a:solidFill>
            </a:endParaRPr>
          </a:p>
        </p:txBody>
      </p:sp>
    </p:spTree>
    <p:extLst>
      <p:ext uri="{BB962C8B-B14F-4D97-AF65-F5344CB8AC3E}">
        <p14:creationId xmlns:p14="http://schemas.microsoft.com/office/powerpoint/2010/main" val="126264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title"/>
          </p:nvPr>
        </p:nvSpPr>
        <p:spPr>
          <a:xfrm>
            <a:off x="0" y="1913951"/>
            <a:ext cx="9371497" cy="45719"/>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7A9798"/>
              </a:buClr>
              <a:buSzPts val="2160"/>
              <a:buFont typeface="Georgia"/>
              <a:buNone/>
            </a:pPr>
            <a:r>
              <a:rPr lang="en-US" sz="3600" dirty="0"/>
              <a:t>Statewide Medicaid Managed Care Long Term Care Waiver</a:t>
            </a:r>
            <a:br>
              <a:rPr lang="en-US" sz="4000" dirty="0"/>
            </a:br>
            <a:endParaRPr sz="4000" dirty="0"/>
          </a:p>
        </p:txBody>
      </p:sp>
      <p:sp>
        <p:nvSpPr>
          <p:cNvPr id="261" name="Google Shape;261;p14"/>
          <p:cNvSpPr txBox="1">
            <a:spLocks noGrp="1"/>
          </p:cNvSpPr>
          <p:nvPr>
            <p:ph type="body" idx="1"/>
          </p:nvPr>
        </p:nvSpPr>
        <p:spPr>
          <a:xfrm>
            <a:off x="431251" y="1471083"/>
            <a:ext cx="8503920" cy="5386917"/>
          </a:xfrm>
          <a:prstGeom prst="rect">
            <a:avLst/>
          </a:prstGeom>
          <a:noFill/>
          <a:ln>
            <a:noFill/>
          </a:ln>
        </p:spPr>
        <p:txBody>
          <a:bodyPr spcFirstLastPara="1" wrap="square" lIns="91425" tIns="45700" rIns="91425" bIns="45700" anchor="t" anchorCtr="0">
            <a:normAutofit fontScale="92500" lnSpcReduction="20000"/>
          </a:bodyPr>
          <a:lstStyle/>
          <a:p>
            <a:pPr lvl="0" algn="l" rtl="0">
              <a:lnSpc>
                <a:spcPct val="80000"/>
              </a:lnSpc>
              <a:spcBef>
                <a:spcPts val="0"/>
              </a:spcBef>
              <a:spcAft>
                <a:spcPts val="0"/>
              </a:spcAft>
              <a:buSzPts val="2122"/>
            </a:pPr>
            <a:r>
              <a:rPr lang="en-US" sz="2497" dirty="0">
                <a:solidFill>
                  <a:schemeClr val="tx1"/>
                </a:solidFill>
              </a:rPr>
              <a:t>Technical Criteria </a:t>
            </a:r>
            <a:endParaRPr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Aged/Disabled</a:t>
            </a:r>
            <a:endParaRPr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Nursing Facility Level of Care</a:t>
            </a:r>
            <a:endParaRPr dirty="0">
              <a:solidFill>
                <a:schemeClr val="tx1"/>
              </a:solidFill>
            </a:endParaRPr>
          </a:p>
          <a:p>
            <a:pPr lvl="0" algn="l" rtl="0">
              <a:lnSpc>
                <a:spcPct val="80000"/>
              </a:lnSpc>
              <a:spcBef>
                <a:spcPts val="499"/>
              </a:spcBef>
              <a:spcAft>
                <a:spcPts val="0"/>
              </a:spcAft>
              <a:buSzPts val="2122"/>
            </a:pPr>
            <a:endParaRPr lang="en-US" sz="2497" dirty="0">
              <a:solidFill>
                <a:schemeClr val="tx1"/>
              </a:solidFill>
            </a:endParaRPr>
          </a:p>
          <a:p>
            <a:pPr lvl="0" algn="l" rtl="0">
              <a:lnSpc>
                <a:spcPct val="80000"/>
              </a:lnSpc>
              <a:spcBef>
                <a:spcPts val="499"/>
              </a:spcBef>
              <a:spcAft>
                <a:spcPts val="0"/>
              </a:spcAft>
              <a:buSzPts val="2122"/>
            </a:pPr>
            <a:r>
              <a:rPr lang="en-US" sz="2497" dirty="0">
                <a:solidFill>
                  <a:schemeClr val="tx1"/>
                </a:solidFill>
              </a:rPr>
              <a:t>Application</a:t>
            </a:r>
            <a:endParaRPr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DOEA/ADRC:  701S assessment</a:t>
            </a: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DCF: income/asset eligibility</a:t>
            </a:r>
            <a:endParaRPr dirty="0">
              <a:solidFill>
                <a:schemeClr val="tx1"/>
              </a:solidFill>
            </a:endParaRPr>
          </a:p>
          <a:p>
            <a:pPr lvl="0" algn="l" rtl="0">
              <a:lnSpc>
                <a:spcPct val="80000"/>
              </a:lnSpc>
              <a:spcBef>
                <a:spcPts val="499"/>
              </a:spcBef>
              <a:spcAft>
                <a:spcPts val="0"/>
              </a:spcAft>
              <a:buSzPts val="2122"/>
            </a:pPr>
            <a:endParaRPr lang="en-US" sz="2497" dirty="0">
              <a:solidFill>
                <a:schemeClr val="tx1"/>
              </a:solidFill>
            </a:endParaRPr>
          </a:p>
          <a:p>
            <a:pPr lvl="0" algn="l" rtl="0">
              <a:lnSpc>
                <a:spcPct val="80000"/>
              </a:lnSpc>
              <a:spcBef>
                <a:spcPts val="499"/>
              </a:spcBef>
              <a:spcAft>
                <a:spcPts val="0"/>
              </a:spcAft>
              <a:buSzPts val="2122"/>
            </a:pPr>
            <a:r>
              <a:rPr lang="en-US" sz="2497" dirty="0">
                <a:solidFill>
                  <a:schemeClr val="tx1"/>
                </a:solidFill>
              </a:rPr>
              <a:t>Waitlist </a:t>
            </a:r>
            <a:endParaRPr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endParaRPr lang="en-US" sz="2035"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Expedited Enrollment Criteria, §409.979(f), Fla. Stat. </a:t>
            </a:r>
            <a:endParaRPr sz="2035" dirty="0">
              <a:solidFill>
                <a:schemeClr val="tx1"/>
              </a:solidFill>
            </a:endParaRPr>
          </a:p>
          <a:p>
            <a:pPr marL="937260" lvl="2" indent="-342900" algn="l" rtl="0">
              <a:lnSpc>
                <a:spcPct val="80000"/>
              </a:lnSpc>
              <a:spcBef>
                <a:spcPts val="370"/>
              </a:spcBef>
              <a:spcAft>
                <a:spcPts val="0"/>
              </a:spcAft>
              <a:buSzPts val="1388"/>
            </a:pPr>
            <a:r>
              <a:rPr lang="en-US" sz="1850" dirty="0">
                <a:solidFill>
                  <a:schemeClr val="tx1"/>
                </a:solidFill>
              </a:rPr>
              <a:t>NF resident requesting transition after 60 days or more in NF</a:t>
            </a:r>
            <a:endParaRPr dirty="0">
              <a:solidFill>
                <a:schemeClr val="tx1"/>
              </a:solidFill>
            </a:endParaRPr>
          </a:p>
          <a:p>
            <a:pPr marL="937260" lvl="2" indent="-342900" algn="l" rtl="0">
              <a:lnSpc>
                <a:spcPct val="80000"/>
              </a:lnSpc>
              <a:spcBef>
                <a:spcPts val="370"/>
              </a:spcBef>
              <a:spcAft>
                <a:spcPts val="0"/>
              </a:spcAft>
              <a:buSzPts val="1388"/>
            </a:pPr>
            <a:r>
              <a:rPr lang="en-US" sz="1850" dirty="0">
                <a:solidFill>
                  <a:schemeClr val="tx1"/>
                </a:solidFill>
              </a:rPr>
              <a:t>APS referral at high risk with temp ALF placement by DCF</a:t>
            </a:r>
          </a:p>
          <a:p>
            <a:pPr marL="0" lvl="0" indent="0">
              <a:lnSpc>
                <a:spcPct val="80000"/>
              </a:lnSpc>
              <a:spcBef>
                <a:spcPts val="499"/>
              </a:spcBef>
              <a:buSzPts val="2122"/>
              <a:buNone/>
            </a:pPr>
            <a:endParaRPr lang="en-US" sz="2497" dirty="0">
              <a:solidFill>
                <a:schemeClr val="tx1"/>
              </a:solidFill>
            </a:endParaRPr>
          </a:p>
          <a:p>
            <a:pPr lvl="0">
              <a:lnSpc>
                <a:spcPct val="80000"/>
              </a:lnSpc>
              <a:spcBef>
                <a:spcPts val="499"/>
              </a:spcBef>
              <a:buSzPts val="2122"/>
            </a:pPr>
            <a:r>
              <a:rPr lang="en-US" sz="2497" dirty="0">
                <a:solidFill>
                  <a:schemeClr val="tx1"/>
                </a:solidFill>
              </a:rPr>
              <a:t>Income Limit: $2349 (I); $4698 (C)</a:t>
            </a:r>
          </a:p>
          <a:p>
            <a:pPr lvl="0">
              <a:lnSpc>
                <a:spcPct val="80000"/>
              </a:lnSpc>
              <a:spcBef>
                <a:spcPts val="499"/>
              </a:spcBef>
              <a:buSzPts val="2122"/>
            </a:pPr>
            <a:endParaRPr lang="en-US" sz="2497" dirty="0">
              <a:solidFill>
                <a:schemeClr val="tx1"/>
              </a:solidFill>
            </a:endParaRPr>
          </a:p>
          <a:p>
            <a:pPr lvl="0">
              <a:lnSpc>
                <a:spcPct val="80000"/>
              </a:lnSpc>
              <a:spcBef>
                <a:spcPts val="499"/>
              </a:spcBef>
              <a:buSzPts val="2122"/>
            </a:pPr>
            <a:r>
              <a:rPr lang="en-US" sz="2497" dirty="0">
                <a:solidFill>
                  <a:schemeClr val="tx1"/>
                </a:solidFill>
              </a:rPr>
              <a:t>Asset Limit: $2000 (I); $3000 (C)</a:t>
            </a:r>
            <a:endParaRPr dirty="0">
              <a:solidFill>
                <a:schemeClr val="tx1"/>
              </a:solidFill>
            </a:endParaRPr>
          </a:p>
          <a:p>
            <a:pPr lvl="0" algn="l" rtl="0">
              <a:lnSpc>
                <a:spcPct val="80000"/>
              </a:lnSpc>
              <a:spcBef>
                <a:spcPts val="499"/>
              </a:spcBef>
              <a:spcAft>
                <a:spcPts val="0"/>
              </a:spcAft>
              <a:buSzPts val="2122"/>
            </a:pPr>
            <a:endParaRPr lang="en-US" sz="2497" dirty="0">
              <a:solidFill>
                <a:schemeClr val="tx1"/>
              </a:solidFill>
            </a:endParaRPr>
          </a:p>
          <a:p>
            <a:pPr lvl="0" algn="l" rtl="0">
              <a:lnSpc>
                <a:spcPct val="80000"/>
              </a:lnSpc>
              <a:spcBef>
                <a:spcPts val="499"/>
              </a:spcBef>
              <a:spcAft>
                <a:spcPts val="0"/>
              </a:spcAft>
              <a:buSzPts val="2122"/>
            </a:pPr>
            <a:r>
              <a:rPr lang="en-US" sz="2497" dirty="0">
                <a:solidFill>
                  <a:schemeClr val="tx1"/>
                </a:solidFill>
              </a:rPr>
              <a:t>Full State Plan Benefits + Home and Community Based Services </a:t>
            </a:r>
            <a:endParaRPr dirty="0">
              <a:solidFill>
                <a:schemeClr val="tx1"/>
              </a:solidFill>
            </a:endParaRPr>
          </a:p>
          <a:p>
            <a:pPr marL="548640" lvl="1" indent="-183864" algn="l" rtl="0">
              <a:lnSpc>
                <a:spcPct val="80000"/>
              </a:lnSpc>
              <a:spcBef>
                <a:spcPts val="407"/>
              </a:spcBef>
              <a:spcAft>
                <a:spcPts val="0"/>
              </a:spcAft>
              <a:buSzPts val="1425"/>
              <a:buNone/>
            </a:pPr>
            <a:endParaRPr sz="2035" dirty="0"/>
          </a:p>
        </p:txBody>
      </p:sp>
    </p:spTree>
    <p:extLst>
      <p:ext uri="{BB962C8B-B14F-4D97-AF65-F5344CB8AC3E}">
        <p14:creationId xmlns:p14="http://schemas.microsoft.com/office/powerpoint/2010/main" val="220526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p:nvPr>
        </p:nvSpPr>
        <p:spPr>
          <a:xfrm>
            <a:off x="411480" y="688059"/>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7A9798"/>
              </a:buClr>
              <a:buSzPts val="2200"/>
              <a:buFont typeface="Georgia"/>
              <a:buNone/>
            </a:pPr>
            <a:r>
              <a:rPr lang="en-US" sz="4000" dirty="0"/>
              <a:t>Medicare Savings Program </a:t>
            </a:r>
            <a:br>
              <a:rPr lang="en-US" sz="4000" dirty="0"/>
            </a:br>
            <a:r>
              <a:rPr lang="en-US" sz="4000" dirty="0"/>
              <a:t>Qualified Medicare Beneficiary</a:t>
            </a:r>
            <a:endParaRPr sz="4000" dirty="0"/>
          </a:p>
        </p:txBody>
      </p:sp>
      <p:sp>
        <p:nvSpPr>
          <p:cNvPr id="275" name="Google Shape;275;p16"/>
          <p:cNvSpPr txBox="1">
            <a:spLocks noGrp="1"/>
          </p:cNvSpPr>
          <p:nvPr>
            <p:ph type="body" idx="1"/>
          </p:nvPr>
        </p:nvSpPr>
        <p:spPr>
          <a:xfrm>
            <a:off x="320040" y="1819621"/>
            <a:ext cx="8503920" cy="4572000"/>
          </a:xfrm>
          <a:prstGeom prst="rect">
            <a:avLst/>
          </a:prstGeom>
          <a:noFill/>
          <a:ln>
            <a:noFill/>
          </a:ln>
        </p:spPr>
        <p:txBody>
          <a:bodyPr spcFirstLastPara="1" wrap="square" lIns="91425" tIns="45700" rIns="91425" bIns="45700" anchor="t" anchorCtr="0">
            <a:normAutofit lnSpcReduction="10000"/>
          </a:bodyPr>
          <a:lstStyle/>
          <a:p>
            <a:pPr lvl="0" algn="l" rtl="0">
              <a:spcBef>
                <a:spcPts val="0"/>
              </a:spcBef>
              <a:spcAft>
                <a:spcPts val="0"/>
              </a:spcAft>
              <a:buSzPts val="2295"/>
            </a:pPr>
            <a:r>
              <a:rPr lang="en-US" dirty="0">
                <a:solidFill>
                  <a:schemeClr val="tx1"/>
                </a:solidFill>
              </a:rPr>
              <a:t>Technical Criteria: enrolled in Medicare Part A</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Income Limit: $1,064 (I); $1,436 (C)</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Asset Limit:  $7,860 (I); $11,800 (C)</a:t>
            </a:r>
            <a:endParaRPr dirty="0">
              <a:solidFill>
                <a:schemeClr val="tx1"/>
              </a:solidFill>
            </a:endParaRPr>
          </a:p>
          <a:p>
            <a:pPr lvl="0" algn="l" rtl="0">
              <a:spcBef>
                <a:spcPts val="540"/>
              </a:spcBef>
              <a:spcAft>
                <a:spcPts val="0"/>
              </a:spcAft>
              <a:buSzPts val="2295"/>
            </a:pPr>
            <a:endParaRPr lang="en-US" dirty="0">
              <a:solidFill>
                <a:schemeClr val="tx1"/>
              </a:solidFill>
            </a:endParaRPr>
          </a:p>
          <a:p>
            <a:pPr lvl="0" algn="l" rtl="0">
              <a:spcBef>
                <a:spcPts val="540"/>
              </a:spcBef>
              <a:spcAft>
                <a:spcPts val="0"/>
              </a:spcAft>
              <a:buSzPts val="2295"/>
            </a:pPr>
            <a:r>
              <a:rPr lang="en-US" dirty="0">
                <a:solidFill>
                  <a:schemeClr val="tx1"/>
                </a:solidFill>
              </a:rPr>
              <a:t>Benefits depend on status</a:t>
            </a:r>
            <a:endParaRPr dirty="0">
              <a:solidFill>
                <a:schemeClr val="tx1"/>
              </a:solidFill>
            </a:endParaRPr>
          </a:p>
          <a:p>
            <a:pPr lvl="0" algn="l" rtl="0">
              <a:spcBef>
                <a:spcPts val="540"/>
              </a:spcBef>
              <a:spcAft>
                <a:spcPts val="0"/>
              </a:spcAft>
              <a:buSzPts val="2295"/>
            </a:pPr>
            <a:endParaRPr dirty="0">
              <a:solidFill>
                <a:schemeClr val="tx1"/>
              </a:solidFill>
            </a:endParaRPr>
          </a:p>
          <a:p>
            <a:pPr marL="880110" lvl="2" indent="-285750" algn="l" rtl="0">
              <a:spcBef>
                <a:spcPts val="400"/>
              </a:spcBef>
              <a:spcAft>
                <a:spcPts val="0"/>
              </a:spcAft>
              <a:buSzPts val="1500"/>
            </a:pPr>
            <a:r>
              <a:rPr lang="en-US" dirty="0">
                <a:solidFill>
                  <a:schemeClr val="tx1"/>
                </a:solidFill>
              </a:rPr>
              <a:t>QMB+:  SSI Eligible + QMB Eligible = Full State Plan Benefits + Medicare Premium Assistance</a:t>
            </a:r>
            <a:endParaRPr dirty="0">
              <a:solidFill>
                <a:schemeClr val="tx1"/>
              </a:solidFill>
            </a:endParaRPr>
          </a:p>
          <a:p>
            <a:pPr marL="975360" lvl="2" indent="-285750" algn="l" rtl="0">
              <a:spcBef>
                <a:spcPts val="400"/>
              </a:spcBef>
              <a:spcAft>
                <a:spcPts val="0"/>
              </a:spcAft>
              <a:buSzPts val="1500"/>
            </a:pPr>
            <a:endParaRPr dirty="0">
              <a:solidFill>
                <a:schemeClr val="tx1"/>
              </a:solidFill>
            </a:endParaRPr>
          </a:p>
          <a:p>
            <a:pPr marL="880110" lvl="2" indent="-285750" algn="l" rtl="0">
              <a:spcBef>
                <a:spcPts val="400"/>
              </a:spcBef>
              <a:spcAft>
                <a:spcPts val="0"/>
              </a:spcAft>
              <a:buSzPts val="1500"/>
            </a:pPr>
            <a:r>
              <a:rPr lang="en-US" dirty="0">
                <a:solidFill>
                  <a:schemeClr val="tx1"/>
                </a:solidFill>
              </a:rPr>
              <a:t>QMB:  Medicare A &amp; B Premium Assistance; coinsurance &amp; deductibles</a:t>
            </a:r>
            <a:endParaRPr dirty="0">
              <a:solidFill>
                <a:schemeClr val="tx1"/>
              </a:solidFill>
            </a:endParaRPr>
          </a:p>
        </p:txBody>
      </p:sp>
    </p:spTree>
    <p:extLst>
      <p:ext uri="{BB962C8B-B14F-4D97-AF65-F5344CB8AC3E}">
        <p14:creationId xmlns:p14="http://schemas.microsoft.com/office/powerpoint/2010/main" val="46013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0" y="543933"/>
            <a:ext cx="8747222" cy="83371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7A9798"/>
              </a:buClr>
              <a:buSzPts val="2200"/>
              <a:buFont typeface="Georgia"/>
              <a:buNone/>
            </a:pPr>
            <a:r>
              <a:rPr lang="en-US" sz="2800" dirty="0"/>
              <a:t>Medicare Savings Programs </a:t>
            </a:r>
            <a:br>
              <a:rPr lang="en-US" sz="2800" dirty="0"/>
            </a:br>
            <a:r>
              <a:rPr lang="en-US" sz="2800" dirty="0"/>
              <a:t>Special Low-Income Medicare Beneficiary/Qualifying Individual 1</a:t>
            </a:r>
            <a:endParaRPr sz="2800" dirty="0"/>
          </a:p>
        </p:txBody>
      </p:sp>
      <p:sp>
        <p:nvSpPr>
          <p:cNvPr id="282" name="Google Shape;282;p17"/>
          <p:cNvSpPr txBox="1">
            <a:spLocks noGrp="1"/>
          </p:cNvSpPr>
          <p:nvPr>
            <p:ph type="body" idx="1"/>
          </p:nvPr>
        </p:nvSpPr>
        <p:spPr>
          <a:xfrm>
            <a:off x="243302" y="1664147"/>
            <a:ext cx="8503920" cy="4997910"/>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SzPts val="2295"/>
            </a:pPr>
            <a:r>
              <a:rPr lang="en-US" dirty="0">
                <a:solidFill>
                  <a:schemeClr val="tx1"/>
                </a:solidFill>
              </a:rPr>
              <a:t>Special Low Income Medicare Beneficiary</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Technical Criteria:  Medicare Part A enrolled</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Income Limit: $1,276 (I); $1,724 (C)</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Asset Limit: $7,860 (I); $11,800 (C)</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Premium Assistance with Part B only </a:t>
            </a:r>
            <a:endParaRPr dirty="0">
              <a:solidFill>
                <a:schemeClr val="tx1"/>
              </a:solidFill>
            </a:endParaRP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Qualifying Individual 1</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Technical Criteria</a:t>
            </a:r>
            <a:endParaRPr dirty="0">
              <a:solidFill>
                <a:schemeClr val="tx1"/>
              </a:solidFill>
            </a:endParaRPr>
          </a:p>
          <a:p>
            <a:pPr marL="880110" lvl="2" indent="-285750" algn="l" rtl="0">
              <a:lnSpc>
                <a:spcPct val="90000"/>
              </a:lnSpc>
              <a:spcBef>
                <a:spcPts val="400"/>
              </a:spcBef>
              <a:spcAft>
                <a:spcPts val="0"/>
              </a:spcAft>
              <a:buSzPts val="1500"/>
            </a:pPr>
            <a:r>
              <a:rPr lang="en-US" dirty="0">
                <a:solidFill>
                  <a:schemeClr val="tx1"/>
                </a:solidFill>
              </a:rPr>
              <a:t>Medicare Part A Enrolled</a:t>
            </a:r>
            <a:endParaRPr dirty="0">
              <a:solidFill>
                <a:schemeClr val="tx1"/>
              </a:solidFill>
            </a:endParaRPr>
          </a:p>
          <a:p>
            <a:pPr marL="880110" lvl="2" indent="-285750" algn="l" rtl="0">
              <a:lnSpc>
                <a:spcPct val="90000"/>
              </a:lnSpc>
              <a:spcBef>
                <a:spcPts val="400"/>
              </a:spcBef>
              <a:spcAft>
                <a:spcPts val="0"/>
              </a:spcAft>
              <a:buSzPts val="1500"/>
            </a:pPr>
            <a:r>
              <a:rPr lang="en-US" dirty="0">
                <a:solidFill>
                  <a:schemeClr val="tx1"/>
                </a:solidFill>
              </a:rPr>
              <a:t>Not Medicaid eligible</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Income Limit: $1,436 (I); $1,940 (C)</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Asset Limit: $7,860 (I); $11,800 (C)</a:t>
            </a:r>
            <a:endParaRPr dirty="0">
              <a:solidFill>
                <a:schemeClr val="tx1"/>
              </a:solidFill>
            </a:endParaRPr>
          </a:p>
          <a:p>
            <a:pPr marL="560070" lvl="1" algn="l" rtl="0">
              <a:lnSpc>
                <a:spcPct val="90000"/>
              </a:lnSpc>
              <a:spcBef>
                <a:spcPts val="440"/>
              </a:spcBef>
              <a:spcAft>
                <a:spcPts val="0"/>
              </a:spcAft>
              <a:buSzPts val="1540"/>
              <a:buFont typeface="Arial" panose="020B0604020202020204" pitchFamily="34" charset="0"/>
              <a:buChar char="•"/>
            </a:pPr>
            <a:r>
              <a:rPr lang="en-US" dirty="0">
                <a:solidFill>
                  <a:schemeClr val="tx1"/>
                </a:solidFill>
              </a:rPr>
              <a:t>Premium Assistance with Part B only</a:t>
            </a:r>
            <a:endParaRPr dirty="0">
              <a:solidFill>
                <a:schemeClr val="tx1"/>
              </a:solidFill>
            </a:endParaRPr>
          </a:p>
        </p:txBody>
      </p:sp>
    </p:spTree>
    <p:extLst>
      <p:ext uri="{BB962C8B-B14F-4D97-AF65-F5344CB8AC3E}">
        <p14:creationId xmlns:p14="http://schemas.microsoft.com/office/powerpoint/2010/main" val="339171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1857"/>
          </a:xfrm>
        </p:spPr>
        <p:txBody>
          <a:bodyPr/>
          <a:lstStyle/>
          <a:p>
            <a:r>
              <a:rPr lang="en-US" sz="4000" dirty="0"/>
              <a:t>Objectives for Session 1</a:t>
            </a:r>
          </a:p>
        </p:txBody>
      </p:sp>
      <p:sp>
        <p:nvSpPr>
          <p:cNvPr id="3" name="Content Placeholder 2"/>
          <p:cNvSpPr>
            <a:spLocks noGrp="1"/>
          </p:cNvSpPr>
          <p:nvPr>
            <p:ph idx="1"/>
          </p:nvPr>
        </p:nvSpPr>
        <p:spPr>
          <a:ln w="57150" cmpd="sng">
            <a:solidFill>
              <a:srgbClr val="E46C0A"/>
            </a:solidFill>
          </a:ln>
        </p:spPr>
        <p:txBody>
          <a:bodyPr>
            <a:normAutofit/>
          </a:bodyPr>
          <a:lstStyle/>
          <a:p>
            <a:pPr marL="0" indent="0">
              <a:buNone/>
            </a:pPr>
            <a:r>
              <a:rPr lang="en-US" dirty="0">
                <a:solidFill>
                  <a:schemeClr val="tx1"/>
                </a:solidFill>
              </a:rPr>
              <a:t>Identifying Resources and Allies</a:t>
            </a:r>
          </a:p>
          <a:p>
            <a:pPr marL="0" indent="0">
              <a:buNone/>
            </a:pPr>
            <a:endParaRPr lang="en-US" dirty="0">
              <a:solidFill>
                <a:schemeClr val="tx1"/>
              </a:solidFill>
            </a:endParaRPr>
          </a:p>
          <a:p>
            <a:pPr marL="0" indent="0">
              <a:buNone/>
            </a:pPr>
            <a:r>
              <a:rPr lang="en-US" dirty="0">
                <a:solidFill>
                  <a:schemeClr val="tx1"/>
                </a:solidFill>
              </a:rPr>
              <a:t>Overview of Medicaid Eligibility for Florida Seniors</a:t>
            </a:r>
          </a:p>
          <a:p>
            <a:pPr marL="0" indent="0">
              <a:buNone/>
            </a:pPr>
            <a:endParaRPr lang="en-US" dirty="0">
              <a:solidFill>
                <a:schemeClr val="tx1"/>
              </a:solidFill>
            </a:endParaRPr>
          </a:p>
          <a:p>
            <a:pPr marL="0" indent="0">
              <a:buNone/>
            </a:pPr>
            <a:r>
              <a:rPr lang="en-US" dirty="0">
                <a:solidFill>
                  <a:schemeClr val="tx1"/>
                </a:solidFill>
              </a:rPr>
              <a:t>COVID-19  Medicaid Policies: Overview and updates</a:t>
            </a:r>
          </a:p>
          <a:p>
            <a:pPr marL="0" indent="0">
              <a:buNone/>
            </a:pPr>
            <a:endParaRPr lang="en-US" dirty="0">
              <a:solidFill>
                <a:schemeClr val="tx1"/>
              </a:solidFill>
            </a:endParaRPr>
          </a:p>
          <a:p>
            <a:pPr marL="0" indent="0">
              <a:buNone/>
            </a:pPr>
            <a:r>
              <a:rPr lang="en-US" dirty="0">
                <a:solidFill>
                  <a:schemeClr val="tx1"/>
                </a:solidFill>
              </a:rPr>
              <a:t>Long-Term Care Ombudsman: Current Nursing Home Crisis and Opportunities for Collaboration</a:t>
            </a:r>
          </a:p>
        </p:txBody>
      </p:sp>
      <p:sp>
        <p:nvSpPr>
          <p:cNvPr id="4" name="Slide Number Placeholder 3"/>
          <p:cNvSpPr>
            <a:spLocks noGrp="1"/>
          </p:cNvSpPr>
          <p:nvPr>
            <p:ph type="sldNum" sz="quarter" idx="12"/>
          </p:nvPr>
        </p:nvSpPr>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266698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286512" y="758952"/>
            <a:ext cx="8534400" cy="75895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7A9798"/>
              </a:buClr>
              <a:buSzPts val="2500"/>
              <a:buFont typeface="Georgia"/>
              <a:buNone/>
            </a:pPr>
            <a:r>
              <a:rPr lang="en-US" sz="4000" dirty="0"/>
              <a:t>Enrollees Rights &amp; Protections</a:t>
            </a:r>
            <a:br>
              <a:rPr lang="en-US" sz="4000" dirty="0"/>
            </a:br>
            <a:r>
              <a:rPr lang="en-US" sz="4000" dirty="0"/>
              <a:t>Applications</a:t>
            </a:r>
            <a:endParaRPr sz="4000" dirty="0"/>
          </a:p>
        </p:txBody>
      </p:sp>
      <p:sp>
        <p:nvSpPr>
          <p:cNvPr id="296" name="Google Shape;296;p19"/>
          <p:cNvSpPr txBox="1">
            <a:spLocks noGrp="1"/>
          </p:cNvSpPr>
          <p:nvPr>
            <p:ph type="body" idx="1"/>
          </p:nvPr>
        </p:nvSpPr>
        <p:spPr>
          <a:xfrm>
            <a:off x="301752" y="1527048"/>
            <a:ext cx="8503920" cy="4899878"/>
          </a:xfrm>
          <a:prstGeom prst="rect">
            <a:avLst/>
          </a:prstGeom>
          <a:noFill/>
          <a:ln>
            <a:noFill/>
          </a:ln>
        </p:spPr>
        <p:txBody>
          <a:bodyPr spcFirstLastPara="1" wrap="square" lIns="91425" tIns="45700" rIns="91425" bIns="45700" anchor="t" anchorCtr="0">
            <a:normAutofit fontScale="92500" lnSpcReduction="20000"/>
          </a:bodyPr>
          <a:lstStyle/>
          <a:p>
            <a:pPr marL="0" indent="0">
              <a:buNone/>
            </a:pPr>
            <a:endParaRPr lang="en-US" dirty="0">
              <a:solidFill>
                <a:schemeClr val="tx1"/>
              </a:solidFill>
            </a:endParaRPr>
          </a:p>
          <a:p>
            <a:pPr>
              <a:buFont typeface="Courier New" panose="02070309020205020404" pitchFamily="49" charset="0"/>
              <a:buChar char="o"/>
            </a:pPr>
            <a:r>
              <a:rPr lang="en-US" dirty="0">
                <a:solidFill>
                  <a:schemeClr val="tx1"/>
                </a:solidFill>
              </a:rPr>
              <a:t>“No Wrong Door:” in person, phone, mail, DCF ACCESS, SSA, www.healthcare.gov</a:t>
            </a:r>
          </a:p>
          <a:p>
            <a:pPr>
              <a:buFont typeface="Courier New" panose="02070309020205020404" pitchFamily="49" charset="0"/>
              <a:buChar char="o"/>
            </a:pPr>
            <a:endParaRPr lang="en-US" dirty="0">
              <a:solidFill>
                <a:schemeClr val="tx1"/>
              </a:solidFill>
            </a:endParaRPr>
          </a:p>
          <a:p>
            <a:pPr lvl="0">
              <a:buClr>
                <a:srgbClr val="D16349"/>
              </a:buClr>
              <a:buFont typeface="Courier New" panose="02070309020205020404" pitchFamily="49" charset="0"/>
              <a:buChar char="o"/>
            </a:pPr>
            <a:r>
              <a:rPr lang="en-US" dirty="0">
                <a:solidFill>
                  <a:schemeClr val="tx1"/>
                </a:solidFill>
              </a:rPr>
              <a:t>Reasonable promptness:  42 U.S.C. §1396a(a)(8); 42 C.F.R. §435.911; 65A-1.205, F.A.C.</a:t>
            </a:r>
          </a:p>
          <a:p>
            <a:pPr lvl="1">
              <a:buClr>
                <a:srgbClr val="D16349"/>
              </a:buClr>
            </a:pPr>
            <a:r>
              <a:rPr lang="en-US" dirty="0">
                <a:solidFill>
                  <a:schemeClr val="tx1"/>
                </a:solidFill>
              </a:rPr>
              <a:t>45 days, 90 if disability determination </a:t>
            </a:r>
          </a:p>
          <a:p>
            <a:pPr lvl="1">
              <a:buClr>
                <a:srgbClr val="D16349"/>
              </a:buClr>
            </a:pPr>
            <a:r>
              <a:rPr lang="en-US" dirty="0">
                <a:solidFill>
                  <a:schemeClr val="tx1"/>
                </a:solidFill>
              </a:rPr>
              <a:t>No SSI application required:  CFOP 165-22, Chapter 1400, Section 1440.1400</a:t>
            </a:r>
          </a:p>
          <a:p>
            <a:pPr lvl="1">
              <a:buClr>
                <a:srgbClr val="D16349"/>
              </a:buClr>
            </a:pPr>
            <a:endParaRPr lang="en-US" dirty="0">
              <a:solidFill>
                <a:schemeClr val="tx1"/>
              </a:solidFill>
            </a:endParaRPr>
          </a:p>
          <a:p>
            <a:pPr lvl="0">
              <a:buClr>
                <a:srgbClr val="D16349"/>
              </a:buClr>
              <a:buFont typeface="Courier New" panose="02070309020205020404" pitchFamily="49" charset="0"/>
              <a:buChar char="o"/>
            </a:pPr>
            <a:r>
              <a:rPr lang="en-US" dirty="0">
                <a:solidFill>
                  <a:schemeClr val="tx1"/>
                </a:solidFill>
              </a:rPr>
              <a:t>Due Process Protections: written notice &amp; opportunity to be heard </a:t>
            </a:r>
          </a:p>
          <a:p>
            <a:pPr lvl="1">
              <a:buClr>
                <a:srgbClr val="D16349"/>
              </a:buClr>
            </a:pPr>
            <a:r>
              <a:rPr lang="en-US" dirty="0">
                <a:solidFill>
                  <a:schemeClr val="tx1"/>
                </a:solidFill>
              </a:rPr>
              <a:t>Denial or termination</a:t>
            </a:r>
          </a:p>
          <a:p>
            <a:pPr lvl="1">
              <a:buClr>
                <a:srgbClr val="D16349"/>
              </a:buClr>
            </a:pPr>
            <a:endParaRPr lang="en-US" dirty="0">
              <a:solidFill>
                <a:schemeClr val="tx1"/>
              </a:solidFill>
            </a:endParaRPr>
          </a:p>
          <a:p>
            <a:pPr marL="914400" lvl="2" indent="0">
              <a:buClr>
                <a:srgbClr val="D16349"/>
              </a:buClr>
              <a:buNone/>
            </a:pPr>
            <a:endParaRPr lang="en-US" dirty="0">
              <a:solidFill>
                <a:schemeClr val="tx1"/>
              </a:solidFill>
            </a:endParaRPr>
          </a:p>
          <a:p>
            <a:pPr lvl="1">
              <a:buClr>
                <a:srgbClr val="D16349"/>
              </a:buClr>
            </a:pPr>
            <a:r>
              <a:rPr lang="en-US" dirty="0">
                <a:solidFill>
                  <a:schemeClr val="tx1"/>
                </a:solidFill>
              </a:rPr>
              <a:t>DCF Office of Appeal Hearings:  Rules 65-2, F.A.C. (except LTC Level of Care – </a:t>
            </a:r>
            <a:r>
              <a:rPr lang="en-US" i="1" dirty="0">
                <a:solidFill>
                  <a:schemeClr val="tx1"/>
                </a:solidFill>
              </a:rPr>
              <a:t>see</a:t>
            </a:r>
            <a:r>
              <a:rPr lang="en-US" dirty="0">
                <a:solidFill>
                  <a:schemeClr val="tx1"/>
                </a:solidFill>
              </a:rPr>
              <a:t> next slide)</a:t>
            </a:r>
          </a:p>
          <a:p>
            <a:pPr lvl="2">
              <a:buClr>
                <a:srgbClr val="D16349"/>
              </a:buClr>
            </a:pPr>
            <a:r>
              <a:rPr lang="en-US" dirty="0">
                <a:solidFill>
                  <a:schemeClr val="tx1"/>
                </a:solidFill>
              </a:rPr>
              <a:t>Discovery </a:t>
            </a:r>
          </a:p>
          <a:p>
            <a:pPr lvl="2">
              <a:buClr>
                <a:srgbClr val="D16349"/>
              </a:buClr>
            </a:pPr>
            <a:r>
              <a:rPr lang="en-US" dirty="0">
                <a:solidFill>
                  <a:schemeClr val="tx1"/>
                </a:solidFill>
              </a:rPr>
              <a:t>In-person</a:t>
            </a:r>
          </a:p>
        </p:txBody>
      </p:sp>
    </p:spTree>
    <p:extLst>
      <p:ext uri="{BB962C8B-B14F-4D97-AF65-F5344CB8AC3E}">
        <p14:creationId xmlns:p14="http://schemas.microsoft.com/office/powerpoint/2010/main" val="235728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title"/>
          </p:nvPr>
        </p:nvSpPr>
        <p:spPr>
          <a:xfrm>
            <a:off x="0" y="825204"/>
            <a:ext cx="88392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500"/>
              <a:buFont typeface="Georgia"/>
              <a:buNone/>
            </a:pPr>
            <a:br>
              <a:rPr lang="en-US" sz="4000" dirty="0"/>
            </a:br>
            <a:r>
              <a:rPr lang="en-US" sz="4000" dirty="0"/>
              <a:t>DOEA/ADRC LTC Waiver Level of Care Eligibility</a:t>
            </a:r>
            <a:endParaRPr sz="4000" dirty="0"/>
          </a:p>
        </p:txBody>
      </p:sp>
      <p:sp>
        <p:nvSpPr>
          <p:cNvPr id="310" name="Google Shape;310;p21"/>
          <p:cNvSpPr txBox="1">
            <a:spLocks noGrp="1"/>
          </p:cNvSpPr>
          <p:nvPr>
            <p:ph type="body" idx="1"/>
          </p:nvPr>
        </p:nvSpPr>
        <p:spPr>
          <a:xfrm>
            <a:off x="338328" y="1785324"/>
            <a:ext cx="8503920" cy="5228124"/>
          </a:xfrm>
          <a:prstGeom prst="rect">
            <a:avLst/>
          </a:prstGeom>
          <a:noFill/>
          <a:ln>
            <a:noFill/>
          </a:ln>
        </p:spPr>
        <p:txBody>
          <a:bodyPr spcFirstLastPara="1" wrap="square" lIns="91425" tIns="45700" rIns="91425" bIns="45700" anchor="t" anchorCtr="0">
            <a:normAutofit/>
          </a:bodyPr>
          <a:lstStyle/>
          <a:p>
            <a:pPr marL="364776" lvl="1" indent="0" algn="l" rtl="0">
              <a:lnSpc>
                <a:spcPct val="80000"/>
              </a:lnSpc>
              <a:spcBef>
                <a:spcPts val="407"/>
              </a:spcBef>
              <a:spcAft>
                <a:spcPts val="0"/>
              </a:spcAft>
              <a:buSzPts val="1425"/>
              <a:buNone/>
            </a:pPr>
            <a:endParaRPr sz="2035" dirty="0">
              <a:solidFill>
                <a:schemeClr val="tx1"/>
              </a:solidFill>
            </a:endParaRPr>
          </a:p>
          <a:p>
            <a:pPr lvl="0" algn="l" rtl="0">
              <a:lnSpc>
                <a:spcPct val="80000"/>
              </a:lnSpc>
              <a:spcBef>
                <a:spcPts val="499"/>
              </a:spcBef>
              <a:spcAft>
                <a:spcPts val="0"/>
              </a:spcAft>
              <a:buSzPts val="2122"/>
            </a:pPr>
            <a:r>
              <a:rPr lang="en-US" sz="2035" dirty="0">
                <a:solidFill>
                  <a:schemeClr val="tx1"/>
                </a:solidFill>
              </a:rPr>
              <a:t>After 701S Assessment, applicants are to be notified </a:t>
            </a:r>
            <a:r>
              <a:rPr lang="en-US" sz="2035" i="1" dirty="0">
                <a:solidFill>
                  <a:schemeClr val="tx1"/>
                </a:solidFill>
              </a:rPr>
              <a:t>in writing </a:t>
            </a:r>
            <a:r>
              <a:rPr lang="en-US" sz="2035" dirty="0">
                <a:solidFill>
                  <a:schemeClr val="tx1"/>
                </a:solidFill>
              </a:rPr>
              <a:t>of outcome, 59G-4.193(d), F.A.C. </a:t>
            </a:r>
            <a:endParaRPr sz="2035" i="1" dirty="0">
              <a:solidFill>
                <a:schemeClr val="tx1"/>
              </a:solidFill>
            </a:endParaRPr>
          </a:p>
          <a:p>
            <a:pPr marL="937260" lvl="2" indent="-342900" algn="l" rtl="0">
              <a:lnSpc>
                <a:spcPct val="80000"/>
              </a:lnSpc>
              <a:spcBef>
                <a:spcPts val="370"/>
              </a:spcBef>
              <a:spcAft>
                <a:spcPts val="0"/>
              </a:spcAft>
              <a:buSzPts val="1388"/>
            </a:pPr>
            <a:r>
              <a:rPr lang="en-US" sz="1850" dirty="0">
                <a:solidFill>
                  <a:schemeClr val="tx1"/>
                </a:solidFill>
              </a:rPr>
              <a:t>Priority rank</a:t>
            </a:r>
          </a:p>
          <a:p>
            <a:pPr marL="937260" lvl="2" indent="-342900" algn="l" rtl="0">
              <a:lnSpc>
                <a:spcPct val="80000"/>
              </a:lnSpc>
              <a:spcBef>
                <a:spcPts val="370"/>
              </a:spcBef>
              <a:spcAft>
                <a:spcPts val="0"/>
              </a:spcAft>
              <a:buSzPts val="1388"/>
            </a:pPr>
            <a:r>
              <a:rPr lang="en-US" sz="1850" dirty="0">
                <a:solidFill>
                  <a:schemeClr val="tx1"/>
                </a:solidFill>
              </a:rPr>
              <a:t>Change to waitlist placement; Fla. Stat. §409.979(3)</a:t>
            </a:r>
          </a:p>
          <a:p>
            <a:pPr marL="937260" lvl="2" indent="-342900" algn="l" rtl="0">
              <a:lnSpc>
                <a:spcPct val="80000"/>
              </a:lnSpc>
              <a:spcBef>
                <a:spcPts val="370"/>
              </a:spcBef>
              <a:spcAft>
                <a:spcPts val="0"/>
              </a:spcAft>
              <a:buSzPts val="1388"/>
            </a:pPr>
            <a:r>
              <a:rPr lang="en-US" sz="1850" dirty="0">
                <a:solidFill>
                  <a:schemeClr val="tx1"/>
                </a:solidFill>
              </a:rPr>
              <a:t>Opportunity to appeal decision: AHCA Medicaid Fair Hearing Office</a:t>
            </a:r>
            <a:endParaRPr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endParaRPr lang="en-US" sz="2035" dirty="0">
              <a:solidFill>
                <a:schemeClr val="tx1"/>
              </a:solidFill>
            </a:endParaRPr>
          </a:p>
          <a:p>
            <a:pPr marL="617220" lvl="1" indent="-342900" algn="l" rtl="0">
              <a:lnSpc>
                <a:spcPct val="80000"/>
              </a:lnSpc>
              <a:spcBef>
                <a:spcPts val="407"/>
              </a:spcBef>
              <a:spcAft>
                <a:spcPts val="0"/>
              </a:spcAft>
              <a:buSzPts val="1425"/>
              <a:buFont typeface="Arial" panose="020B0604020202020204" pitchFamily="34" charset="0"/>
              <a:buChar char="•"/>
            </a:pPr>
            <a:r>
              <a:rPr lang="en-US" sz="2035" dirty="0">
                <a:solidFill>
                  <a:schemeClr val="tx1"/>
                </a:solidFill>
              </a:rPr>
              <a:t>Waiver enrollment: once a space is opened and application process complete</a:t>
            </a:r>
          </a:p>
          <a:p>
            <a:pPr marL="1017270" lvl="2" indent="-342900">
              <a:lnSpc>
                <a:spcPct val="80000"/>
              </a:lnSpc>
              <a:spcBef>
                <a:spcPts val="407"/>
              </a:spcBef>
              <a:buSzPts val="1425"/>
            </a:pPr>
            <a:r>
              <a:rPr lang="en-US" sz="2035" dirty="0">
                <a:solidFill>
                  <a:schemeClr val="tx1"/>
                </a:solidFill>
              </a:rPr>
              <a:t>Must receive denial in writing </a:t>
            </a:r>
          </a:p>
          <a:p>
            <a:pPr marL="1017270" lvl="2" indent="-342900">
              <a:lnSpc>
                <a:spcPct val="80000"/>
              </a:lnSpc>
              <a:spcBef>
                <a:spcPts val="407"/>
              </a:spcBef>
              <a:buSzPts val="1425"/>
            </a:pPr>
            <a:r>
              <a:rPr lang="en-US" sz="2035" dirty="0">
                <a:solidFill>
                  <a:schemeClr val="tx1"/>
                </a:solidFill>
              </a:rPr>
              <a:t>Opportunity to appeal if denied:  DCF OAH</a:t>
            </a:r>
            <a:endParaRPr sz="2035" dirty="0">
              <a:solidFill>
                <a:schemeClr val="tx1"/>
              </a:solidFill>
            </a:endParaRPr>
          </a:p>
          <a:p>
            <a:pPr marL="0" lvl="0" indent="0" algn="l" rtl="0">
              <a:lnSpc>
                <a:spcPct val="80000"/>
              </a:lnSpc>
              <a:spcBef>
                <a:spcPts val="499"/>
              </a:spcBef>
              <a:spcAft>
                <a:spcPts val="0"/>
              </a:spcAft>
              <a:buNone/>
            </a:pPr>
            <a:endParaRPr dirty="0"/>
          </a:p>
        </p:txBody>
      </p:sp>
    </p:spTree>
    <p:extLst>
      <p:ext uri="{BB962C8B-B14F-4D97-AF65-F5344CB8AC3E}">
        <p14:creationId xmlns:p14="http://schemas.microsoft.com/office/powerpoint/2010/main" val="274635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a:spLocks noGrp="1"/>
          </p:cNvSpPr>
          <p:nvPr>
            <p:ph type="title"/>
          </p:nvPr>
        </p:nvSpPr>
        <p:spPr>
          <a:xfrm>
            <a:off x="286512" y="379476"/>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500"/>
              <a:buFont typeface="Georgia"/>
              <a:buNone/>
            </a:pPr>
            <a:br>
              <a:rPr lang="en-US" sz="4000" dirty="0"/>
            </a:br>
            <a:r>
              <a:rPr lang="en-US" sz="4000" dirty="0"/>
              <a:t>Renewals/</a:t>
            </a:r>
            <a:r>
              <a:rPr lang="en-US" sz="4000" i="1" dirty="0"/>
              <a:t>Ex </a:t>
            </a:r>
            <a:r>
              <a:rPr lang="en-US" sz="4000" i="1" dirty="0" err="1"/>
              <a:t>Parte</a:t>
            </a:r>
            <a:r>
              <a:rPr lang="en-US" sz="4000" i="1" dirty="0"/>
              <a:t> </a:t>
            </a:r>
            <a:r>
              <a:rPr lang="en-US" sz="4000" dirty="0"/>
              <a:t>Reviews </a:t>
            </a:r>
            <a:endParaRPr sz="4000" dirty="0"/>
          </a:p>
        </p:txBody>
      </p:sp>
      <p:sp>
        <p:nvSpPr>
          <p:cNvPr id="317" name="Google Shape;317;p22"/>
          <p:cNvSpPr txBox="1">
            <a:spLocks noGrp="1"/>
          </p:cNvSpPr>
          <p:nvPr>
            <p:ph type="body" idx="1"/>
          </p:nvPr>
        </p:nvSpPr>
        <p:spPr>
          <a:xfrm>
            <a:off x="301752" y="1527048"/>
            <a:ext cx="8503920" cy="5422392"/>
          </a:xfrm>
          <a:prstGeom prst="rect">
            <a:avLst/>
          </a:prstGeom>
          <a:noFill/>
          <a:ln>
            <a:noFill/>
          </a:ln>
        </p:spPr>
        <p:txBody>
          <a:bodyPr spcFirstLastPara="1" wrap="square" lIns="91425" tIns="45700" rIns="91425" bIns="45700" anchor="t" anchorCtr="0">
            <a:normAutofit/>
          </a:bodyPr>
          <a:lstStyle/>
          <a:p>
            <a:pPr lvl="0" algn="l" rtl="0">
              <a:lnSpc>
                <a:spcPct val="80000"/>
              </a:lnSpc>
              <a:spcBef>
                <a:spcPts val="0"/>
              </a:spcBef>
              <a:spcAft>
                <a:spcPts val="0"/>
              </a:spcAft>
              <a:buSzPts val="1778"/>
            </a:pPr>
            <a:r>
              <a:rPr lang="en-US" sz="2200" dirty="0">
                <a:solidFill>
                  <a:schemeClr val="tx1"/>
                </a:solidFill>
              </a:rPr>
              <a:t>Must renew eligibility annually with DCF</a:t>
            </a:r>
            <a:endParaRPr sz="2200" dirty="0">
              <a:solidFill>
                <a:schemeClr val="tx1"/>
              </a:solidFill>
            </a:endParaRPr>
          </a:p>
          <a:p>
            <a:pPr lvl="0" algn="l" rtl="0">
              <a:lnSpc>
                <a:spcPct val="80000"/>
              </a:lnSpc>
              <a:spcBef>
                <a:spcPts val="418"/>
              </a:spcBef>
              <a:spcAft>
                <a:spcPts val="0"/>
              </a:spcAft>
              <a:buSzPts val="1778"/>
            </a:pPr>
            <a:endParaRPr sz="2200" dirty="0">
              <a:solidFill>
                <a:schemeClr val="tx1"/>
              </a:solidFill>
            </a:endParaRPr>
          </a:p>
          <a:p>
            <a:pPr lvl="0">
              <a:lnSpc>
                <a:spcPct val="80000"/>
              </a:lnSpc>
              <a:spcBef>
                <a:spcPts val="418"/>
              </a:spcBef>
              <a:buSzPts val="1778"/>
            </a:pPr>
            <a:r>
              <a:rPr lang="en-US" sz="2200" dirty="0">
                <a:solidFill>
                  <a:schemeClr val="tx1"/>
                </a:solidFill>
              </a:rPr>
              <a:t>If LTC Waiver enrolled, managed care organization required to provide renewal assistance per Model Contract (</a:t>
            </a:r>
            <a:r>
              <a:rPr lang="en-US" sz="2200" dirty="0">
                <a:hlinkClick r:id="rId3"/>
              </a:rPr>
              <a:t>https://ahca.myflorida.com/Medicaid/statewide_mc/model_health_FY18-23.shtml</a:t>
            </a:r>
            <a:r>
              <a:rPr lang="en-US" sz="2200" dirty="0"/>
              <a:t>)</a:t>
            </a:r>
            <a:endParaRPr sz="2200" dirty="0">
              <a:solidFill>
                <a:schemeClr val="tx1"/>
              </a:solidFill>
            </a:endParaRPr>
          </a:p>
          <a:p>
            <a:pPr marL="455816" lvl="0" algn="l" rtl="0">
              <a:lnSpc>
                <a:spcPct val="80000"/>
              </a:lnSpc>
              <a:spcBef>
                <a:spcPts val="418"/>
              </a:spcBef>
              <a:spcAft>
                <a:spcPts val="0"/>
              </a:spcAft>
              <a:buSzPts val="1778"/>
            </a:pPr>
            <a:endParaRPr sz="2200" dirty="0">
              <a:solidFill>
                <a:schemeClr val="tx1"/>
              </a:solidFill>
            </a:endParaRPr>
          </a:p>
          <a:p>
            <a:pPr lvl="0" algn="l" rtl="0">
              <a:lnSpc>
                <a:spcPct val="80000"/>
              </a:lnSpc>
              <a:spcBef>
                <a:spcPts val="418"/>
              </a:spcBef>
              <a:spcAft>
                <a:spcPts val="0"/>
              </a:spcAft>
              <a:buSzPts val="1778"/>
            </a:pPr>
            <a:r>
              <a:rPr lang="en-US" sz="2200" dirty="0">
                <a:solidFill>
                  <a:schemeClr val="tx1"/>
                </a:solidFill>
              </a:rPr>
              <a:t>If Medicaid eligibility not renewed, must receive </a:t>
            </a:r>
            <a:r>
              <a:rPr lang="en-US" sz="2200" i="1" dirty="0">
                <a:solidFill>
                  <a:schemeClr val="tx1"/>
                </a:solidFill>
              </a:rPr>
              <a:t>written </a:t>
            </a:r>
            <a:r>
              <a:rPr lang="en-US" sz="2200" dirty="0">
                <a:solidFill>
                  <a:schemeClr val="tx1"/>
                </a:solidFill>
              </a:rPr>
              <a:t>notice of termination with opportunity to appeal </a:t>
            </a:r>
            <a:endParaRPr sz="2200" dirty="0">
              <a:solidFill>
                <a:schemeClr val="tx1"/>
              </a:solidFill>
            </a:endParaRPr>
          </a:p>
          <a:p>
            <a:pPr marL="455816" lvl="0" algn="l" rtl="0">
              <a:lnSpc>
                <a:spcPct val="80000"/>
              </a:lnSpc>
              <a:spcBef>
                <a:spcPts val="418"/>
              </a:spcBef>
              <a:spcAft>
                <a:spcPts val="0"/>
              </a:spcAft>
              <a:buSzPts val="1778"/>
            </a:pPr>
            <a:endParaRPr sz="2200" dirty="0">
              <a:solidFill>
                <a:schemeClr val="tx1"/>
              </a:solidFill>
            </a:endParaRPr>
          </a:p>
          <a:p>
            <a:pPr>
              <a:lnSpc>
                <a:spcPct val="80000"/>
              </a:lnSpc>
              <a:spcBef>
                <a:spcPts val="418"/>
              </a:spcBef>
              <a:buSzPts val="1778"/>
            </a:pPr>
            <a:r>
              <a:rPr lang="en-US" sz="2200" i="1" dirty="0">
                <a:solidFill>
                  <a:schemeClr val="tx1"/>
                </a:solidFill>
              </a:rPr>
              <a:t>Ex Parte</a:t>
            </a:r>
            <a:r>
              <a:rPr lang="en-US" sz="2200" dirty="0">
                <a:solidFill>
                  <a:schemeClr val="tx1"/>
                </a:solidFill>
              </a:rPr>
              <a:t>: state must continue Medicaid eligibility without interruption until state determines individual not eligible for any category of Medicaid; 42 C.F.R. §435.930; Rules 65A-1.702(9), 65A-2.048, F.A.C. </a:t>
            </a:r>
          </a:p>
          <a:p>
            <a:pPr lvl="0" algn="l" rtl="0">
              <a:lnSpc>
                <a:spcPct val="80000"/>
              </a:lnSpc>
              <a:spcBef>
                <a:spcPts val="418"/>
              </a:spcBef>
              <a:spcAft>
                <a:spcPts val="0"/>
              </a:spcAft>
              <a:buSzPts val="1778"/>
            </a:pPr>
            <a:endParaRPr dirty="0"/>
          </a:p>
        </p:txBody>
      </p:sp>
    </p:spTree>
    <p:extLst>
      <p:ext uri="{BB962C8B-B14F-4D97-AF65-F5344CB8AC3E}">
        <p14:creationId xmlns:p14="http://schemas.microsoft.com/office/powerpoint/2010/main" val="111941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txBox="1">
            <a:spLocks noGrp="1"/>
          </p:cNvSpPr>
          <p:nvPr>
            <p:ph type="title"/>
          </p:nvPr>
        </p:nvSpPr>
        <p:spPr>
          <a:xfrm>
            <a:off x="323088" y="517973"/>
            <a:ext cx="8534400" cy="7589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500"/>
              <a:buFont typeface="Georgia"/>
              <a:buNone/>
            </a:pPr>
            <a:br>
              <a:rPr lang="en-US" sz="4000" dirty="0"/>
            </a:br>
            <a:r>
              <a:rPr lang="en-US" sz="4000" dirty="0"/>
              <a:t>Special Protections for Dual </a:t>
            </a:r>
            <a:r>
              <a:rPr lang="en-US" sz="4000" dirty="0" err="1"/>
              <a:t>Eligibles</a:t>
            </a:r>
            <a:endParaRPr sz="4000" dirty="0"/>
          </a:p>
        </p:txBody>
      </p:sp>
      <p:sp>
        <p:nvSpPr>
          <p:cNvPr id="331" name="Google Shape;331;p2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lnSpcReduction="10000"/>
          </a:bodyPr>
          <a:lstStyle/>
          <a:p>
            <a:pPr lvl="0" algn="l" rtl="0">
              <a:spcBef>
                <a:spcPts val="0"/>
              </a:spcBef>
              <a:spcAft>
                <a:spcPts val="0"/>
              </a:spcAft>
              <a:buSzPts val="2122"/>
            </a:pPr>
            <a:r>
              <a:rPr lang="en-US" sz="2497" dirty="0">
                <a:solidFill>
                  <a:schemeClr val="tx1"/>
                </a:solidFill>
              </a:rPr>
              <a:t>Low Income Subsidy</a:t>
            </a:r>
            <a:endParaRPr dirty="0">
              <a:solidFill>
                <a:schemeClr val="tx1"/>
              </a:solidFill>
            </a:endParaRPr>
          </a:p>
          <a:p>
            <a:pPr marL="617220" lvl="1" indent="-342900" algn="l" rtl="0">
              <a:spcBef>
                <a:spcPts val="407"/>
              </a:spcBef>
              <a:spcAft>
                <a:spcPts val="0"/>
              </a:spcAft>
              <a:buSzPts val="1425"/>
              <a:buFont typeface="Arial" panose="020B0604020202020204" pitchFamily="34" charset="0"/>
              <a:buChar char="•"/>
            </a:pPr>
            <a:r>
              <a:rPr lang="en-US" sz="2035" dirty="0">
                <a:solidFill>
                  <a:schemeClr val="tx1"/>
                </a:solidFill>
              </a:rPr>
              <a:t>Duals automatically eligible and enrolled </a:t>
            </a:r>
            <a:endParaRPr dirty="0">
              <a:solidFill>
                <a:schemeClr val="tx1"/>
              </a:solidFill>
            </a:endParaRPr>
          </a:p>
          <a:p>
            <a:pPr marL="937260" lvl="2" indent="-342900" algn="l" rtl="0">
              <a:spcBef>
                <a:spcPts val="370"/>
              </a:spcBef>
              <a:spcAft>
                <a:spcPts val="0"/>
              </a:spcAft>
              <a:buSzPts val="1388"/>
            </a:pPr>
            <a:r>
              <a:rPr lang="en-US" sz="1850" dirty="0">
                <a:solidFill>
                  <a:schemeClr val="tx1"/>
                </a:solidFill>
              </a:rPr>
              <a:t>May need to advocate to recognize LIS status: </a:t>
            </a:r>
            <a:r>
              <a:rPr lang="en-US" sz="1850" i="1" dirty="0">
                <a:solidFill>
                  <a:schemeClr val="tx1"/>
                </a:solidFill>
              </a:rPr>
              <a:t>see</a:t>
            </a:r>
            <a:r>
              <a:rPr lang="en-US" sz="1850" dirty="0">
                <a:solidFill>
                  <a:schemeClr val="tx1"/>
                </a:solidFill>
              </a:rPr>
              <a:t>, </a:t>
            </a:r>
            <a:r>
              <a:rPr lang="en-US" sz="1850" u="sng" dirty="0">
                <a:solidFill>
                  <a:schemeClr val="tx1"/>
                </a:solidFill>
                <a:hlinkClick r:id="rId3"/>
              </a:rPr>
              <a:t>https://www.ncoa.org/wp-content/uploads/part-d-best-available-evidence-policy.pdf</a:t>
            </a:r>
            <a:endParaRPr sz="1850" dirty="0">
              <a:solidFill>
                <a:schemeClr val="tx1"/>
              </a:solidFill>
            </a:endParaRPr>
          </a:p>
          <a:p>
            <a:pPr marL="617220" lvl="1" indent="-342900" algn="l" rtl="0">
              <a:spcBef>
                <a:spcPts val="407"/>
              </a:spcBef>
              <a:spcAft>
                <a:spcPts val="0"/>
              </a:spcAft>
              <a:buSzPts val="1425"/>
              <a:buFont typeface="Arial" panose="020B0604020202020204" pitchFamily="34" charset="0"/>
              <a:buChar char="•"/>
            </a:pPr>
            <a:r>
              <a:rPr lang="en-US" sz="2035" dirty="0">
                <a:solidFill>
                  <a:schemeClr val="tx1"/>
                </a:solidFill>
              </a:rPr>
              <a:t>If HCBS enrolled dual, then $0 copayment (</a:t>
            </a:r>
            <a:r>
              <a:rPr lang="en-US" sz="2035" i="1" dirty="0">
                <a:solidFill>
                  <a:schemeClr val="tx1"/>
                </a:solidFill>
              </a:rPr>
              <a:t>see</a:t>
            </a:r>
            <a:r>
              <a:rPr lang="en-US" sz="2035" dirty="0">
                <a:solidFill>
                  <a:schemeClr val="tx1"/>
                </a:solidFill>
              </a:rPr>
              <a:t> JIA factsheet: </a:t>
            </a:r>
            <a:r>
              <a:rPr lang="en-US" sz="2035" u="sng" dirty="0">
                <a:solidFill>
                  <a:schemeClr val="tx1"/>
                </a:solidFill>
                <a:hlinkClick r:id="rId4"/>
              </a:rPr>
              <a:t>https://www.justiceinaging.org/wp-content/uploads/2019/09/Updated-Part-D-HCBS-Fact-Sheet-2019.pdf</a:t>
            </a:r>
            <a:r>
              <a:rPr lang="en-US" sz="2035" dirty="0">
                <a:solidFill>
                  <a:schemeClr val="tx1"/>
                </a:solidFill>
              </a:rPr>
              <a:t>)</a:t>
            </a:r>
            <a:endParaRPr sz="2035" dirty="0">
              <a:solidFill>
                <a:schemeClr val="tx1"/>
              </a:solidFill>
            </a:endParaRPr>
          </a:p>
          <a:p>
            <a:pPr lvl="0" algn="l" rtl="0">
              <a:spcBef>
                <a:spcPts val="499"/>
              </a:spcBef>
              <a:spcAft>
                <a:spcPts val="0"/>
              </a:spcAft>
              <a:buSzPts val="2122"/>
            </a:pPr>
            <a:r>
              <a:rPr lang="en-US" sz="2497" dirty="0">
                <a:solidFill>
                  <a:schemeClr val="tx1"/>
                </a:solidFill>
              </a:rPr>
              <a:t>Qualified Medicare Beneficiaries: </a:t>
            </a:r>
            <a:endParaRPr dirty="0">
              <a:solidFill>
                <a:schemeClr val="tx1"/>
              </a:solidFill>
            </a:endParaRPr>
          </a:p>
          <a:p>
            <a:pPr marL="617220" lvl="1" indent="-342900" algn="l" rtl="0">
              <a:spcBef>
                <a:spcPts val="407"/>
              </a:spcBef>
              <a:spcAft>
                <a:spcPts val="0"/>
              </a:spcAft>
              <a:buSzPts val="1425"/>
              <a:buFont typeface="Arial" panose="020B0604020202020204" pitchFamily="34" charset="0"/>
              <a:buChar char="•"/>
            </a:pPr>
            <a:r>
              <a:rPr lang="en-US" sz="2035" dirty="0">
                <a:solidFill>
                  <a:schemeClr val="tx1"/>
                </a:solidFill>
              </a:rPr>
              <a:t>QMB+ &amp; QMB only:  no balance billing! </a:t>
            </a:r>
            <a:r>
              <a:rPr lang="en-US" sz="2035" i="1" dirty="0">
                <a:solidFill>
                  <a:schemeClr val="tx1"/>
                </a:solidFill>
              </a:rPr>
              <a:t>See</a:t>
            </a:r>
            <a:r>
              <a:rPr lang="en-US" sz="2035" dirty="0">
                <a:solidFill>
                  <a:schemeClr val="tx1"/>
                </a:solidFill>
              </a:rPr>
              <a:t>: </a:t>
            </a:r>
            <a:r>
              <a:rPr lang="en-US" sz="2035" u="sng" dirty="0">
                <a:solidFill>
                  <a:schemeClr val="tx1"/>
                </a:solidFill>
                <a:hlinkClick r:id="rId5"/>
              </a:rPr>
              <a:t>https://www.cms.gov/Outreach-and-Education/Medicare-Learning-Network-MLN/MLNMattersArticles/downloads/se1128.pdf</a:t>
            </a:r>
            <a:endParaRPr sz="2035" dirty="0">
              <a:solidFill>
                <a:schemeClr val="tx1"/>
              </a:solidFill>
            </a:endParaRPr>
          </a:p>
        </p:txBody>
      </p:sp>
    </p:spTree>
    <p:extLst>
      <p:ext uri="{BB962C8B-B14F-4D97-AF65-F5344CB8AC3E}">
        <p14:creationId xmlns:p14="http://schemas.microsoft.com/office/powerpoint/2010/main" val="1954779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title"/>
          </p:nvPr>
        </p:nvSpPr>
        <p:spPr>
          <a:xfrm>
            <a:off x="170688" y="1026372"/>
            <a:ext cx="8839200" cy="74102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7A9798"/>
              </a:buClr>
              <a:buSzPts val="2500"/>
              <a:buFont typeface="Georgia"/>
              <a:buNone/>
            </a:pPr>
            <a:br>
              <a:rPr lang="en-US" sz="4000" dirty="0"/>
            </a:br>
            <a:r>
              <a:rPr lang="en-US" sz="4000" dirty="0"/>
              <a:t>Elimination of Retroactive Medicaid Eligibility</a:t>
            </a:r>
            <a:endParaRPr sz="4000" dirty="0"/>
          </a:p>
        </p:txBody>
      </p:sp>
      <p:sp>
        <p:nvSpPr>
          <p:cNvPr id="338" name="Google Shape;338;p25"/>
          <p:cNvSpPr txBox="1">
            <a:spLocks noGrp="1"/>
          </p:cNvSpPr>
          <p:nvPr>
            <p:ph type="body" idx="1"/>
          </p:nvPr>
        </p:nvSpPr>
        <p:spPr>
          <a:xfrm>
            <a:off x="320040" y="1829179"/>
            <a:ext cx="8503920" cy="4572000"/>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SzPts val="2295"/>
            </a:pPr>
            <a:r>
              <a:rPr lang="en-US" dirty="0">
                <a:solidFill>
                  <a:schemeClr val="tx1"/>
                </a:solidFill>
              </a:rPr>
              <a:t>Retroactive Medicaid Eligibility:  coverage of unpaid medical services 90 days retroactive to the date of a Medicaid application</a:t>
            </a:r>
            <a:endParaRPr dirty="0">
              <a:solidFill>
                <a:schemeClr val="tx1"/>
              </a:solidFill>
            </a:endParaRPr>
          </a:p>
          <a:p>
            <a:pPr lvl="0" algn="l" rtl="0">
              <a:spcBef>
                <a:spcPts val="540"/>
              </a:spcBef>
              <a:spcAft>
                <a:spcPts val="0"/>
              </a:spcAft>
              <a:buSzPts val="2295"/>
            </a:pPr>
            <a:endParaRPr dirty="0">
              <a:solidFill>
                <a:schemeClr val="tx1"/>
              </a:solidFill>
            </a:endParaRPr>
          </a:p>
          <a:p>
            <a:pPr lvl="0" algn="l" rtl="0">
              <a:spcBef>
                <a:spcPts val="540"/>
              </a:spcBef>
              <a:spcAft>
                <a:spcPts val="0"/>
              </a:spcAft>
              <a:buSzPts val="2295"/>
            </a:pPr>
            <a:r>
              <a:rPr lang="en-US" dirty="0">
                <a:solidFill>
                  <a:schemeClr val="tx1"/>
                </a:solidFill>
              </a:rPr>
              <a:t>Florida eliminated RME in 2018 for non-pregnant adults (although ongoing monitoring of impact)</a:t>
            </a:r>
            <a:endParaRPr dirty="0">
              <a:solidFill>
                <a:schemeClr val="tx1"/>
              </a:solidFill>
            </a:endParaRPr>
          </a:p>
          <a:p>
            <a:pPr lvl="0" algn="l" rtl="0">
              <a:spcBef>
                <a:spcPts val="540"/>
              </a:spcBef>
              <a:spcAft>
                <a:spcPts val="0"/>
              </a:spcAft>
              <a:buSzPts val="2295"/>
            </a:pPr>
            <a:endParaRPr dirty="0">
              <a:solidFill>
                <a:schemeClr val="tx1"/>
              </a:solidFill>
            </a:endParaRPr>
          </a:p>
          <a:p>
            <a:pPr lvl="0" algn="l" rtl="0">
              <a:spcBef>
                <a:spcPts val="540"/>
              </a:spcBef>
              <a:spcAft>
                <a:spcPts val="0"/>
              </a:spcAft>
              <a:buSzPts val="2295"/>
            </a:pPr>
            <a:r>
              <a:rPr lang="en-US" dirty="0">
                <a:solidFill>
                  <a:schemeClr val="tx1"/>
                </a:solidFill>
              </a:rPr>
              <a:t>Be sure to appeal a denied Medicaid application especially if for reasons like failure to provide verification </a:t>
            </a:r>
            <a:endParaRPr dirty="0">
              <a:solidFill>
                <a:schemeClr val="tx1"/>
              </a:solidFill>
            </a:endParaRPr>
          </a:p>
        </p:txBody>
      </p:sp>
    </p:spTree>
    <p:extLst>
      <p:ext uri="{BB962C8B-B14F-4D97-AF65-F5344CB8AC3E}">
        <p14:creationId xmlns:p14="http://schemas.microsoft.com/office/powerpoint/2010/main" val="325440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94A3-9D08-394D-8941-699CCF4E9DFE}"/>
              </a:ext>
            </a:extLst>
          </p:cNvPr>
          <p:cNvSpPr>
            <a:spLocks noGrp="1"/>
          </p:cNvSpPr>
          <p:nvPr>
            <p:ph type="title"/>
          </p:nvPr>
        </p:nvSpPr>
        <p:spPr>
          <a:xfrm>
            <a:off x="457200" y="-800100"/>
            <a:ext cx="8229600" cy="1600200"/>
          </a:xfrm>
        </p:spPr>
        <p:txBody>
          <a:bodyPr anchor="b">
            <a:normAutofit/>
          </a:bodyPr>
          <a:lstStyle/>
          <a:p>
            <a:r>
              <a:rPr lang="en-US" sz="4000" dirty="0"/>
              <a:t>Importance of Story Sharing</a:t>
            </a:r>
          </a:p>
        </p:txBody>
      </p:sp>
      <p:sp>
        <p:nvSpPr>
          <p:cNvPr id="11" name="Content Placeholder 2">
            <a:extLst>
              <a:ext uri="{FF2B5EF4-FFF2-40B4-BE49-F238E27FC236}">
                <a16:creationId xmlns:a16="http://schemas.microsoft.com/office/drawing/2014/main" id="{2C05813E-83A9-4327-B6E6-F7DBC11335E4}"/>
              </a:ext>
            </a:extLst>
          </p:cNvPr>
          <p:cNvSpPr>
            <a:spLocks noGrp="1"/>
          </p:cNvSpPr>
          <p:nvPr>
            <p:ph sz="half" idx="2"/>
          </p:nvPr>
        </p:nvSpPr>
        <p:spPr>
          <a:xfrm>
            <a:off x="4300049" y="817158"/>
            <a:ext cx="4386751" cy="2424390"/>
          </a:xfrm>
        </p:spPr>
        <p:txBody>
          <a:bodyPr>
            <a:normAutofit fontScale="92500"/>
          </a:bodyPr>
          <a:lstStyle/>
          <a:p>
            <a:r>
              <a:rPr lang="en-US" sz="2000" dirty="0">
                <a:solidFill>
                  <a:schemeClr val="tx1"/>
                </a:solidFill>
              </a:rPr>
              <a:t>George, a 56 year-old truck driver and native of Pennsylvania moved to Florida in 2019 to be closer to his daughter. He had suffered heart problems in the past and hoped that the move to Florida would decrease his stress levels.</a:t>
            </a:r>
          </a:p>
          <a:p>
            <a:endParaRPr lang="en-US" sz="1800" dirty="0"/>
          </a:p>
        </p:txBody>
      </p:sp>
      <p:sp>
        <p:nvSpPr>
          <p:cNvPr id="4" name="Slide Number Placeholder 3">
            <a:extLst>
              <a:ext uri="{FF2B5EF4-FFF2-40B4-BE49-F238E27FC236}">
                <a16:creationId xmlns:a16="http://schemas.microsoft.com/office/drawing/2014/main" id="{1F1686B7-4799-B64D-A031-181218A3618A}"/>
              </a:ext>
            </a:extLst>
          </p:cNvPr>
          <p:cNvSpPr>
            <a:spLocks noGrp="1"/>
          </p:cNvSpPr>
          <p:nvPr>
            <p:ph type="sldNum" sz="quarter" idx="12"/>
          </p:nvPr>
        </p:nvSpPr>
        <p:spPr>
          <a:xfrm>
            <a:off x="8543278" y="6356350"/>
            <a:ext cx="561975" cy="365125"/>
          </a:xfrm>
        </p:spPr>
        <p:txBody>
          <a:bodyPr anchor="ctr">
            <a:normAutofit/>
          </a:bodyPr>
          <a:lstStyle/>
          <a:p>
            <a:pPr>
              <a:spcAft>
                <a:spcPts val="600"/>
              </a:spcAft>
            </a:pPr>
            <a:fld id="{BA9B540C-44DA-4F69-89C9-7C84606640D3}" type="slidenum">
              <a:rPr lang="en-US" smtClean="0"/>
              <a:pPr>
                <a:spcAft>
                  <a:spcPts val="600"/>
                </a:spcAft>
              </a:pPr>
              <a:t>25</a:t>
            </a:fld>
            <a:endParaRPr lang="en-US"/>
          </a:p>
        </p:txBody>
      </p:sp>
      <p:pic>
        <p:nvPicPr>
          <p:cNvPr id="6" name="Picture 5" descr="A person posing for the camera&#10;&#10;Description automatically generated">
            <a:extLst>
              <a:ext uri="{FF2B5EF4-FFF2-40B4-BE49-F238E27FC236}">
                <a16:creationId xmlns:a16="http://schemas.microsoft.com/office/drawing/2014/main" id="{B1BCCD7C-2B0B-FD42-BDB4-EDBE82662B8C}"/>
              </a:ext>
            </a:extLst>
          </p:cNvPr>
          <p:cNvPicPr>
            <a:picLocks noChangeAspect="1"/>
          </p:cNvPicPr>
          <p:nvPr/>
        </p:nvPicPr>
        <p:blipFill rotWithShape="1">
          <a:blip r:embed="rId3">
            <a:extLst>
              <a:ext uri="{28A0092B-C50C-407E-A947-70E740481C1C}">
                <a14:useLocalDpi xmlns:a14="http://schemas.microsoft.com/office/drawing/2010/main" val="0"/>
              </a:ext>
            </a:extLst>
          </a:blip>
          <a:srcRect l="12046"/>
          <a:stretch/>
        </p:blipFill>
        <p:spPr>
          <a:xfrm>
            <a:off x="365760" y="1600200"/>
            <a:ext cx="3842849" cy="4303643"/>
          </a:xfrm>
          <a:prstGeom prst="rect">
            <a:avLst/>
          </a:prstGeom>
          <a:noFill/>
        </p:spPr>
      </p:pic>
      <p:sp>
        <p:nvSpPr>
          <p:cNvPr id="7" name="TextBox 6">
            <a:extLst>
              <a:ext uri="{FF2B5EF4-FFF2-40B4-BE49-F238E27FC236}">
                <a16:creationId xmlns:a16="http://schemas.microsoft.com/office/drawing/2014/main" id="{CE011CA8-F2B5-C04C-AB86-7BC89FF9DDD2}"/>
              </a:ext>
            </a:extLst>
          </p:cNvPr>
          <p:cNvSpPr txBox="1"/>
          <p:nvPr/>
        </p:nvSpPr>
        <p:spPr>
          <a:xfrm>
            <a:off x="4300049" y="3241548"/>
            <a:ext cx="4314990" cy="3665619"/>
          </a:xfrm>
          <a:prstGeom prst="rect">
            <a:avLst/>
          </a:prstGeom>
          <a:noFill/>
        </p:spPr>
        <p:txBody>
          <a:bodyPr wrap="square" rtlCol="0">
            <a:spAutoFit/>
          </a:bodyPr>
          <a:lstStyle/>
          <a:p>
            <a:pPr marL="342900" lvl="0" indent="-342900">
              <a:spcBef>
                <a:spcPct val="20000"/>
              </a:spcBef>
              <a:buFont typeface="Arial" pitchFamily="34" charset="0"/>
              <a:buChar char="•"/>
            </a:pPr>
            <a:r>
              <a:rPr lang="en-US" sz="1900" dirty="0">
                <a:latin typeface="Century Gothic"/>
              </a:rPr>
              <a:t>Read George’s story here: </a:t>
            </a:r>
            <a:r>
              <a:rPr lang="en-US" sz="1900" dirty="0">
                <a:latin typeface="Century Gothic"/>
                <a:hlinkClick r:id="rId4">
                  <a:extLst>
                    <a:ext uri="{A12FA001-AC4F-418D-AE19-62706E023703}">
                      <ahyp:hlinkClr xmlns:ahyp="http://schemas.microsoft.com/office/drawing/2018/hyperlinkcolor" val="tx"/>
                    </a:ext>
                  </a:extLst>
                </a:hlinkClick>
              </a:rPr>
              <a:t>https://www.floridahealthstories.org/george</a:t>
            </a:r>
            <a:endParaRPr lang="en-US" sz="1900" dirty="0">
              <a:latin typeface="Century Gothic"/>
            </a:endParaRPr>
          </a:p>
          <a:p>
            <a:pPr marL="342900" lvl="0" indent="-342900">
              <a:spcBef>
                <a:spcPct val="20000"/>
              </a:spcBef>
              <a:buFont typeface="Arial" pitchFamily="34" charset="0"/>
              <a:buChar char="•"/>
            </a:pPr>
            <a:r>
              <a:rPr lang="en-US" sz="1900" dirty="0">
                <a:latin typeface="Century Gothic"/>
              </a:rPr>
              <a:t>Read about the repeal of Retroactive Medicaid Eligibility: </a:t>
            </a:r>
            <a:r>
              <a:rPr lang="en-US" sz="1900" dirty="0">
                <a:solidFill>
                  <a:prstClr val="black">
                    <a:lumMod val="50000"/>
                    <a:lumOff val="50000"/>
                  </a:prstClr>
                </a:solidFill>
                <a:latin typeface="Century Gothic"/>
                <a:hlinkClick r:id="rId5"/>
              </a:rPr>
              <a:t>https://www.floridahealthjustice.org/publications--media/repeal-of-retroactive-medicaid-eligibility-update-june-2020</a:t>
            </a:r>
            <a:endParaRPr lang="en-US" sz="1900" dirty="0">
              <a:solidFill>
                <a:prstClr val="black">
                  <a:lumMod val="50000"/>
                  <a:lumOff val="50000"/>
                </a:prstClr>
              </a:solidFill>
              <a:latin typeface="Century Gothic"/>
            </a:endParaRPr>
          </a:p>
          <a:p>
            <a:pPr marL="342900" lvl="0" indent="-342900">
              <a:spcBef>
                <a:spcPct val="20000"/>
              </a:spcBef>
              <a:buFont typeface="Arial" pitchFamily="34" charset="0"/>
              <a:buChar char="•"/>
            </a:pPr>
            <a:endParaRPr lang="en-US" sz="1700" dirty="0">
              <a:solidFill>
                <a:prstClr val="black">
                  <a:lumMod val="50000"/>
                  <a:lumOff val="50000"/>
                </a:prstClr>
              </a:solidFill>
              <a:latin typeface="Century Gothic"/>
            </a:endParaRPr>
          </a:p>
          <a:p>
            <a:endParaRPr lang="en-US" dirty="0"/>
          </a:p>
        </p:txBody>
      </p:sp>
    </p:spTree>
    <p:extLst>
      <p:ext uri="{BB962C8B-B14F-4D97-AF65-F5344CB8AC3E}">
        <p14:creationId xmlns:p14="http://schemas.microsoft.com/office/powerpoint/2010/main" val="414896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BDF9-B334-BD48-933E-D0DB49579F68}"/>
              </a:ext>
            </a:extLst>
          </p:cNvPr>
          <p:cNvSpPr>
            <a:spLocks noGrp="1"/>
          </p:cNvSpPr>
          <p:nvPr>
            <p:ph type="title"/>
          </p:nvPr>
        </p:nvSpPr>
        <p:spPr>
          <a:xfrm>
            <a:off x="457200" y="-663575"/>
            <a:ext cx="8229600" cy="1600200"/>
          </a:xfrm>
        </p:spPr>
        <p:txBody>
          <a:bodyPr/>
          <a:lstStyle/>
          <a:p>
            <a:r>
              <a:rPr lang="en-US" sz="4000" dirty="0"/>
              <a:t>COVID-19 Medicaid Updates</a:t>
            </a:r>
          </a:p>
        </p:txBody>
      </p:sp>
      <p:sp>
        <p:nvSpPr>
          <p:cNvPr id="3" name="Content Placeholder 2">
            <a:extLst>
              <a:ext uri="{FF2B5EF4-FFF2-40B4-BE49-F238E27FC236}">
                <a16:creationId xmlns:a16="http://schemas.microsoft.com/office/drawing/2014/main" id="{81466380-F421-3B43-AC9F-B20AD8FAC45B}"/>
              </a:ext>
            </a:extLst>
          </p:cNvPr>
          <p:cNvSpPr>
            <a:spLocks noGrp="1"/>
          </p:cNvSpPr>
          <p:nvPr>
            <p:ph idx="1"/>
          </p:nvPr>
        </p:nvSpPr>
        <p:spPr/>
        <p:txBody>
          <a:bodyPr/>
          <a:lstStyle/>
          <a:p>
            <a:r>
              <a:rPr lang="en-US" dirty="0">
                <a:solidFill>
                  <a:schemeClr val="tx1"/>
                </a:solidFill>
              </a:rPr>
              <a:t>Provider Protections </a:t>
            </a:r>
          </a:p>
          <a:p>
            <a:endParaRPr lang="en-US" dirty="0">
              <a:solidFill>
                <a:schemeClr val="tx1"/>
              </a:solidFill>
            </a:endParaRPr>
          </a:p>
          <a:p>
            <a:r>
              <a:rPr lang="en-US" dirty="0">
                <a:solidFill>
                  <a:schemeClr val="tx1"/>
                </a:solidFill>
              </a:rPr>
              <a:t>Consumer Protections</a:t>
            </a:r>
          </a:p>
          <a:p>
            <a:endParaRPr lang="en-US" dirty="0">
              <a:solidFill>
                <a:schemeClr val="tx1"/>
              </a:solidFill>
            </a:endParaRPr>
          </a:p>
          <a:p>
            <a:r>
              <a:rPr lang="en-US" dirty="0">
                <a:solidFill>
                  <a:schemeClr val="tx1"/>
                </a:solidFill>
              </a:rPr>
              <a:t>Untapped Opportunities</a:t>
            </a:r>
          </a:p>
        </p:txBody>
      </p:sp>
      <p:sp>
        <p:nvSpPr>
          <p:cNvPr id="4" name="Slide Number Placeholder 3">
            <a:extLst>
              <a:ext uri="{FF2B5EF4-FFF2-40B4-BE49-F238E27FC236}">
                <a16:creationId xmlns:a16="http://schemas.microsoft.com/office/drawing/2014/main" id="{CA30C4FE-15BA-AF4D-8779-7A324F34E9D6}"/>
              </a:ext>
            </a:extLst>
          </p:cNvPr>
          <p:cNvSpPr>
            <a:spLocks noGrp="1"/>
          </p:cNvSpPr>
          <p:nvPr>
            <p:ph type="sldNum" sz="quarter" idx="12"/>
          </p:nvPr>
        </p:nvSpPr>
        <p:spPr/>
        <p:txBody>
          <a:bodyPr/>
          <a:lstStyle/>
          <a:p>
            <a:fld id="{BA9B540C-44DA-4F69-89C9-7C84606640D3}" type="slidenum">
              <a:rPr lang="en-US" smtClean="0"/>
              <a:pPr/>
              <a:t>26</a:t>
            </a:fld>
            <a:endParaRPr lang="en-US" dirty="0"/>
          </a:p>
        </p:txBody>
      </p:sp>
    </p:spTree>
    <p:extLst>
      <p:ext uri="{BB962C8B-B14F-4D97-AF65-F5344CB8AC3E}">
        <p14:creationId xmlns:p14="http://schemas.microsoft.com/office/powerpoint/2010/main" val="2358583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256032" y="92605"/>
            <a:ext cx="8534400" cy="758952"/>
          </a:xfrm>
          <a:prstGeom prst="rect">
            <a:avLst/>
          </a:prstGeom>
          <a:noFill/>
          <a:ln>
            <a:noFill/>
          </a:ln>
        </p:spPr>
        <p:txBody>
          <a:bodyPr spcFirstLastPara="1" wrap="square" lIns="91425" tIns="45700" rIns="91425" bIns="45700" anchor="b" anchorCtr="0">
            <a:normAutofit fontScale="90000"/>
          </a:bodyPr>
          <a:lstStyle/>
          <a:p>
            <a:pPr lvl="0">
              <a:spcBef>
                <a:spcPts val="0"/>
              </a:spcBef>
              <a:buClr>
                <a:srgbClr val="7A9798"/>
              </a:buClr>
              <a:buSzPts val="2970"/>
            </a:pPr>
            <a:br>
              <a:rPr lang="en-US" sz="2970" dirty="0"/>
            </a:br>
            <a:r>
              <a:rPr lang="en-US" sz="3600" dirty="0"/>
              <a:t>Major Medicaid Consumer Protections</a:t>
            </a:r>
            <a:endParaRPr sz="3600" dirty="0"/>
          </a:p>
        </p:txBody>
      </p:sp>
      <p:sp>
        <p:nvSpPr>
          <p:cNvPr id="345" name="Google Shape;345;p26"/>
          <p:cNvSpPr txBox="1">
            <a:spLocks noGrp="1"/>
          </p:cNvSpPr>
          <p:nvPr>
            <p:ph type="body" idx="1"/>
          </p:nvPr>
        </p:nvSpPr>
        <p:spPr>
          <a:xfrm>
            <a:off x="320040" y="1143000"/>
            <a:ext cx="8503920" cy="4572000"/>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Bef>
                <a:spcPts val="0"/>
              </a:spcBef>
              <a:spcAft>
                <a:spcPts val="0"/>
              </a:spcAft>
              <a:buSzPts val="2295"/>
            </a:pPr>
            <a:r>
              <a:rPr lang="en-US" dirty="0">
                <a:solidFill>
                  <a:schemeClr val="tx1"/>
                </a:solidFill>
              </a:rPr>
              <a:t>Suspension of terminations </a:t>
            </a:r>
          </a:p>
          <a:p>
            <a:pPr lvl="0" algn="l" rtl="0">
              <a:lnSpc>
                <a:spcPct val="90000"/>
              </a:lnSpc>
              <a:spcBef>
                <a:spcPts val="0"/>
              </a:spcBef>
              <a:spcAft>
                <a:spcPts val="0"/>
              </a:spcAft>
              <a:buSzPts val="2295"/>
            </a:pPr>
            <a:endParaRPr lang="en-US" dirty="0">
              <a:solidFill>
                <a:schemeClr val="tx1"/>
              </a:solidFill>
            </a:endParaRPr>
          </a:p>
          <a:p>
            <a:pPr lvl="1">
              <a:lnSpc>
                <a:spcPct val="90000"/>
              </a:lnSpc>
              <a:spcBef>
                <a:spcPts val="0"/>
              </a:spcBef>
              <a:buSzPts val="2295"/>
            </a:pPr>
            <a:r>
              <a:rPr lang="en-US" dirty="0">
                <a:solidFill>
                  <a:schemeClr val="tx1"/>
                </a:solidFill>
              </a:rPr>
              <a:t>can switch category of eligibility but only if same amount, duration and scope of benefits (i.e., can’t switch from MEDS-AD to QMB only)</a:t>
            </a:r>
          </a:p>
          <a:p>
            <a:pPr lvl="1">
              <a:lnSpc>
                <a:spcPct val="90000"/>
              </a:lnSpc>
              <a:spcBef>
                <a:spcPts val="0"/>
              </a:spcBef>
              <a:buSzPts val="2295"/>
            </a:pPr>
            <a:endParaRPr lang="en-US" dirty="0">
              <a:solidFill>
                <a:schemeClr val="tx1"/>
              </a:solidFill>
            </a:endParaRPr>
          </a:p>
          <a:p>
            <a:pPr lvl="1">
              <a:lnSpc>
                <a:spcPct val="90000"/>
              </a:lnSpc>
              <a:spcBef>
                <a:spcPts val="0"/>
              </a:spcBef>
              <a:buSzPts val="2295"/>
            </a:pPr>
            <a:r>
              <a:rPr lang="en-US" dirty="0">
                <a:solidFill>
                  <a:schemeClr val="tx1"/>
                </a:solidFill>
              </a:rPr>
              <a:t>No termination even if no longer meet LOC</a:t>
            </a:r>
          </a:p>
          <a:p>
            <a:pPr lvl="1">
              <a:lnSpc>
                <a:spcPct val="90000"/>
              </a:lnSpc>
              <a:spcBef>
                <a:spcPts val="0"/>
              </a:spcBef>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Extension of time to provide verifications – 120 days</a:t>
            </a:r>
            <a:endParaRPr dirty="0">
              <a:solidFill>
                <a:schemeClr val="tx1"/>
              </a:solidFill>
            </a:endParaRP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Recertification extended by 6 months</a:t>
            </a: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Waiver of service limits for COVID patients</a:t>
            </a: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r>
              <a:rPr lang="en-US" dirty="0">
                <a:solidFill>
                  <a:schemeClr val="tx1"/>
                </a:solidFill>
              </a:rPr>
              <a:t>Waiver of prior authorization for behavioral health</a:t>
            </a:r>
          </a:p>
          <a:p>
            <a:pPr lvl="0" algn="l" rtl="0">
              <a:lnSpc>
                <a:spcPct val="90000"/>
              </a:lnSpc>
              <a:spcBef>
                <a:spcPts val="540"/>
              </a:spcBef>
              <a:spcAft>
                <a:spcPts val="0"/>
              </a:spcAft>
              <a:buSzPts val="2295"/>
            </a:pPr>
            <a:endParaRPr lang="en-US" dirty="0">
              <a:solidFill>
                <a:schemeClr val="tx1"/>
              </a:solidFill>
            </a:endParaRPr>
          </a:p>
          <a:p>
            <a:pPr lvl="0" algn="l" rtl="0">
              <a:lnSpc>
                <a:spcPct val="90000"/>
              </a:lnSpc>
              <a:spcBef>
                <a:spcPts val="540"/>
              </a:spcBef>
              <a:spcAft>
                <a:spcPts val="0"/>
              </a:spcAft>
              <a:buSzPts val="2295"/>
            </a:pPr>
            <a:endParaRPr lang="en-US" dirty="0"/>
          </a:p>
          <a:p>
            <a:pPr lvl="0" algn="l" rtl="0">
              <a:lnSpc>
                <a:spcPct val="90000"/>
              </a:lnSpc>
              <a:spcBef>
                <a:spcPts val="540"/>
              </a:spcBef>
              <a:spcAft>
                <a:spcPts val="0"/>
              </a:spcAft>
              <a:buSzPts val="2295"/>
            </a:pPr>
            <a:endParaRPr lang="en-US" dirty="0"/>
          </a:p>
          <a:p>
            <a:pPr lvl="0" algn="l" rtl="0">
              <a:lnSpc>
                <a:spcPct val="90000"/>
              </a:lnSpc>
              <a:spcBef>
                <a:spcPts val="540"/>
              </a:spcBef>
              <a:spcAft>
                <a:spcPts val="0"/>
              </a:spcAft>
              <a:buSzPts val="2295"/>
            </a:pPr>
            <a:endParaRPr lang="en-US" dirty="0"/>
          </a:p>
          <a:p>
            <a:pPr lvl="0" algn="l" rtl="0">
              <a:lnSpc>
                <a:spcPct val="90000"/>
              </a:lnSpc>
              <a:spcBef>
                <a:spcPts val="540"/>
              </a:spcBef>
              <a:spcAft>
                <a:spcPts val="0"/>
              </a:spcAft>
              <a:buSzPts val="2295"/>
            </a:pPr>
            <a:endParaRPr lang="en-US" dirty="0"/>
          </a:p>
          <a:p>
            <a:pPr lvl="0" algn="l" rtl="0">
              <a:lnSpc>
                <a:spcPct val="90000"/>
              </a:lnSpc>
              <a:spcBef>
                <a:spcPts val="540"/>
              </a:spcBef>
              <a:spcAft>
                <a:spcPts val="0"/>
              </a:spcAft>
              <a:buSzPts val="2295"/>
            </a:pPr>
            <a:endParaRPr lang="en-US" dirty="0"/>
          </a:p>
          <a:p>
            <a:pPr lvl="0" algn="l" rtl="0">
              <a:lnSpc>
                <a:spcPct val="90000"/>
              </a:lnSpc>
              <a:spcBef>
                <a:spcPts val="540"/>
              </a:spcBef>
              <a:spcAft>
                <a:spcPts val="0"/>
              </a:spcAft>
              <a:buSzPts val="2295"/>
            </a:pPr>
            <a:endParaRPr dirty="0"/>
          </a:p>
        </p:txBody>
      </p:sp>
    </p:spTree>
    <p:extLst>
      <p:ext uri="{BB962C8B-B14F-4D97-AF65-F5344CB8AC3E}">
        <p14:creationId xmlns:p14="http://schemas.microsoft.com/office/powerpoint/2010/main" val="112894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B446-E74C-9049-8CCF-71AC8BBC7E16}"/>
              </a:ext>
            </a:extLst>
          </p:cNvPr>
          <p:cNvSpPr>
            <a:spLocks noGrp="1"/>
          </p:cNvSpPr>
          <p:nvPr>
            <p:ph type="title"/>
          </p:nvPr>
        </p:nvSpPr>
        <p:spPr>
          <a:xfrm>
            <a:off x="875653" y="-800100"/>
            <a:ext cx="8229600" cy="1600200"/>
          </a:xfrm>
        </p:spPr>
        <p:txBody>
          <a:bodyPr/>
          <a:lstStyle/>
          <a:p>
            <a:r>
              <a:rPr lang="en-US" sz="4000" dirty="0"/>
              <a:t>Potential Resources/Flexibilities</a:t>
            </a:r>
          </a:p>
        </p:txBody>
      </p:sp>
      <p:sp>
        <p:nvSpPr>
          <p:cNvPr id="3" name="Content Placeholder 2">
            <a:extLst>
              <a:ext uri="{FF2B5EF4-FFF2-40B4-BE49-F238E27FC236}">
                <a16:creationId xmlns:a16="http://schemas.microsoft.com/office/drawing/2014/main" id="{A3402D2A-5D6C-A347-9A47-31DE517AF153}"/>
              </a:ext>
            </a:extLst>
          </p:cNvPr>
          <p:cNvSpPr>
            <a:spLocks noGrp="1"/>
          </p:cNvSpPr>
          <p:nvPr>
            <p:ph idx="1"/>
          </p:nvPr>
        </p:nvSpPr>
        <p:spPr/>
        <p:txBody>
          <a:bodyPr/>
          <a:lstStyle/>
          <a:p>
            <a:r>
              <a:rPr lang="en-US" dirty="0">
                <a:solidFill>
                  <a:schemeClr val="tx1"/>
                </a:solidFill>
              </a:rPr>
              <a:t>COVID-19 testing and treatment:  </a:t>
            </a:r>
          </a:p>
          <a:p>
            <a:pPr lvl="1"/>
            <a:r>
              <a:rPr lang="en-US" dirty="0">
                <a:solidFill>
                  <a:schemeClr val="tx1"/>
                </a:solidFill>
              </a:rPr>
              <a:t>State option to provide testing for uninsured with 100% federal funds</a:t>
            </a:r>
          </a:p>
          <a:p>
            <a:pPr lvl="1"/>
            <a:r>
              <a:rPr lang="en-US" dirty="0">
                <a:solidFill>
                  <a:schemeClr val="tx1"/>
                </a:solidFill>
              </a:rPr>
              <a:t>State option to provide temporary Medicaid coverage for COVID-related diagnoses for uninsured individuals</a:t>
            </a:r>
          </a:p>
          <a:p>
            <a:pPr lvl="1"/>
            <a:r>
              <a:rPr lang="en-US" dirty="0">
                <a:solidFill>
                  <a:schemeClr val="tx1"/>
                </a:solidFill>
              </a:rPr>
              <a:t>Florida not (yet) exercised either option </a:t>
            </a:r>
          </a:p>
          <a:p>
            <a:pPr lvl="1"/>
            <a:endParaRPr lang="en-US" dirty="0">
              <a:solidFill>
                <a:schemeClr val="tx1"/>
              </a:solidFill>
            </a:endParaRPr>
          </a:p>
          <a:p>
            <a:r>
              <a:rPr lang="en-US" dirty="0">
                <a:solidFill>
                  <a:schemeClr val="tx1"/>
                </a:solidFill>
              </a:rPr>
              <a:t>HCBS services through 1915(c) waivers:  </a:t>
            </a:r>
          </a:p>
          <a:p>
            <a:pPr lvl="1"/>
            <a:r>
              <a:rPr lang="en-US" dirty="0">
                <a:solidFill>
                  <a:schemeClr val="tx1"/>
                </a:solidFill>
              </a:rPr>
              <a:t>Appendix K</a:t>
            </a:r>
          </a:p>
          <a:p>
            <a:pPr lvl="2"/>
            <a:r>
              <a:rPr lang="en-US" dirty="0">
                <a:solidFill>
                  <a:schemeClr val="tx1"/>
                </a:solidFill>
              </a:rPr>
              <a:t>State option to increase waiver slots; services; front line worker pay</a:t>
            </a:r>
          </a:p>
          <a:p>
            <a:pPr lvl="1"/>
            <a:endParaRPr lang="en-US" dirty="0"/>
          </a:p>
        </p:txBody>
      </p:sp>
      <p:sp>
        <p:nvSpPr>
          <p:cNvPr id="4" name="Slide Number Placeholder 3">
            <a:extLst>
              <a:ext uri="{FF2B5EF4-FFF2-40B4-BE49-F238E27FC236}">
                <a16:creationId xmlns:a16="http://schemas.microsoft.com/office/drawing/2014/main" id="{B1452968-D2D3-3447-ACDF-A81BA090E67C}"/>
              </a:ext>
            </a:extLst>
          </p:cNvPr>
          <p:cNvSpPr>
            <a:spLocks noGrp="1"/>
          </p:cNvSpPr>
          <p:nvPr>
            <p:ph type="sldNum" sz="quarter" idx="12"/>
          </p:nvPr>
        </p:nvSpPr>
        <p:spPr/>
        <p:txBody>
          <a:bodyPr/>
          <a:lstStyle/>
          <a:p>
            <a:fld id="{BA9B540C-44DA-4F69-89C9-7C84606640D3}" type="slidenum">
              <a:rPr lang="en-US" smtClean="0"/>
              <a:pPr/>
              <a:t>28</a:t>
            </a:fld>
            <a:endParaRPr lang="en-US" dirty="0"/>
          </a:p>
        </p:txBody>
      </p:sp>
    </p:spTree>
    <p:extLst>
      <p:ext uri="{BB962C8B-B14F-4D97-AF65-F5344CB8AC3E}">
        <p14:creationId xmlns:p14="http://schemas.microsoft.com/office/powerpoint/2010/main" val="3829189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F71E-E69D-604F-9FAB-F8C347B73607}"/>
              </a:ext>
            </a:extLst>
          </p:cNvPr>
          <p:cNvSpPr>
            <a:spLocks noGrp="1"/>
          </p:cNvSpPr>
          <p:nvPr>
            <p:ph type="title"/>
          </p:nvPr>
        </p:nvSpPr>
        <p:spPr>
          <a:xfrm>
            <a:off x="361321" y="-457200"/>
            <a:ext cx="8229600" cy="1600200"/>
          </a:xfrm>
        </p:spPr>
        <p:txBody>
          <a:bodyPr anchor="b">
            <a:normAutofit/>
          </a:bodyPr>
          <a:lstStyle/>
          <a:p>
            <a:r>
              <a:rPr lang="en-US" dirty="0"/>
              <a:t>Appendix K</a:t>
            </a:r>
          </a:p>
        </p:txBody>
      </p:sp>
      <p:pic>
        <p:nvPicPr>
          <p:cNvPr id="10" name="Content Placeholder 9" descr="A screenshot of a social media post&#10;&#10;Description automatically generated">
            <a:extLst>
              <a:ext uri="{FF2B5EF4-FFF2-40B4-BE49-F238E27FC236}">
                <a16:creationId xmlns:a16="http://schemas.microsoft.com/office/drawing/2014/main" id="{36FC6B94-4648-864E-940E-4429AE42F83D}"/>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043811" y="1600200"/>
            <a:ext cx="3247377" cy="4525963"/>
          </a:xfrm>
          <a:noFill/>
        </p:spPr>
      </p:pic>
      <p:sp>
        <p:nvSpPr>
          <p:cNvPr id="4" name="Slide Number Placeholder 3">
            <a:extLst>
              <a:ext uri="{FF2B5EF4-FFF2-40B4-BE49-F238E27FC236}">
                <a16:creationId xmlns:a16="http://schemas.microsoft.com/office/drawing/2014/main" id="{9BCF6997-DF6F-174D-99D9-8D6BB1B52D87}"/>
              </a:ext>
            </a:extLst>
          </p:cNvPr>
          <p:cNvSpPr>
            <a:spLocks noGrp="1"/>
          </p:cNvSpPr>
          <p:nvPr>
            <p:ph type="sldNum" sz="quarter" idx="12"/>
          </p:nvPr>
        </p:nvSpPr>
        <p:spPr>
          <a:xfrm>
            <a:off x="8543278" y="6356350"/>
            <a:ext cx="561975" cy="365125"/>
          </a:xfrm>
        </p:spPr>
        <p:txBody>
          <a:bodyPr anchor="ctr">
            <a:normAutofit/>
          </a:bodyPr>
          <a:lstStyle/>
          <a:p>
            <a:pPr>
              <a:spcAft>
                <a:spcPts val="600"/>
              </a:spcAft>
            </a:pPr>
            <a:fld id="{BA9B540C-44DA-4F69-89C9-7C84606640D3}" type="slidenum">
              <a:rPr lang="en-US" smtClean="0"/>
              <a:pPr>
                <a:spcAft>
                  <a:spcPts val="600"/>
                </a:spcAft>
              </a:pPr>
              <a:t>29</a:t>
            </a:fld>
            <a:endParaRPr lang="en-US" dirty="0"/>
          </a:p>
        </p:txBody>
      </p:sp>
      <p:sp>
        <p:nvSpPr>
          <p:cNvPr id="15" name="Content Placeholder 2">
            <a:extLst>
              <a:ext uri="{FF2B5EF4-FFF2-40B4-BE49-F238E27FC236}">
                <a16:creationId xmlns:a16="http://schemas.microsoft.com/office/drawing/2014/main" id="{39ABD1C3-A841-481D-B8D2-BCCCD7623F79}"/>
              </a:ext>
            </a:extLst>
          </p:cNvPr>
          <p:cNvSpPr>
            <a:spLocks noGrp="1"/>
          </p:cNvSpPr>
          <p:nvPr>
            <p:ph sz="quarter" idx="13"/>
          </p:nvPr>
        </p:nvSpPr>
        <p:spPr>
          <a:xfrm>
            <a:off x="365760" y="1600200"/>
            <a:ext cx="4041648" cy="4526280"/>
          </a:xfrm>
        </p:spPr>
        <p:txBody>
          <a:bodyPr>
            <a:normAutofit/>
          </a:bodyPr>
          <a:lstStyle/>
          <a:p>
            <a:r>
              <a:rPr lang="en-US" dirty="0">
                <a:solidFill>
                  <a:schemeClr val="tx1"/>
                </a:solidFill>
              </a:rPr>
              <a:t>What is it? </a:t>
            </a:r>
          </a:p>
          <a:p>
            <a:r>
              <a:rPr lang="en-US" dirty="0">
                <a:solidFill>
                  <a:schemeClr val="tx1"/>
                </a:solidFill>
              </a:rPr>
              <a:t>Why is it important? </a:t>
            </a:r>
          </a:p>
          <a:p>
            <a:r>
              <a:rPr lang="en-US" dirty="0">
                <a:solidFill>
                  <a:schemeClr val="tx1"/>
                </a:solidFill>
              </a:rPr>
              <a:t>What can you do now? </a:t>
            </a:r>
          </a:p>
        </p:txBody>
      </p:sp>
    </p:spTree>
    <p:extLst>
      <p:ext uri="{BB962C8B-B14F-4D97-AF65-F5344CB8AC3E}">
        <p14:creationId xmlns:p14="http://schemas.microsoft.com/office/powerpoint/2010/main" val="267083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0CAD-D9B1-484A-B39C-20C045A3383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74137E85-A793-384B-B00D-C59B0B62B29E}"/>
              </a:ext>
            </a:extLst>
          </p:cNvPr>
          <p:cNvSpPr>
            <a:spLocks noGrp="1"/>
          </p:cNvSpPr>
          <p:nvPr>
            <p:ph idx="1"/>
          </p:nvPr>
        </p:nvSpPr>
        <p:spPr/>
        <p:txBody>
          <a:bodyPr/>
          <a:lstStyle/>
          <a:p>
            <a:r>
              <a:rPr lang="en-US" dirty="0">
                <a:solidFill>
                  <a:schemeClr val="tx1"/>
                </a:solidFill>
              </a:rPr>
              <a:t>Melissa Lipnick, Law Clerk, Florida Health Justice Project</a:t>
            </a:r>
          </a:p>
          <a:p>
            <a:r>
              <a:rPr lang="en-US" dirty="0">
                <a:solidFill>
                  <a:schemeClr val="tx1"/>
                </a:solidFill>
              </a:rPr>
              <a:t>Katy </a:t>
            </a:r>
            <a:r>
              <a:rPr lang="en-US" dirty="0" err="1">
                <a:solidFill>
                  <a:schemeClr val="tx1"/>
                </a:solidFill>
              </a:rPr>
              <a:t>DeBriere</a:t>
            </a:r>
            <a:r>
              <a:rPr lang="en-US" dirty="0">
                <a:solidFill>
                  <a:schemeClr val="tx1"/>
                </a:solidFill>
              </a:rPr>
              <a:t>, Legal Director, Florida Health Justice Project</a:t>
            </a:r>
          </a:p>
          <a:p>
            <a:r>
              <a:rPr lang="en-US" dirty="0">
                <a:solidFill>
                  <a:schemeClr val="tx1"/>
                </a:solidFill>
              </a:rPr>
              <a:t>Sarah </a:t>
            </a:r>
            <a:r>
              <a:rPr lang="en-US" dirty="0" err="1">
                <a:solidFill>
                  <a:schemeClr val="tx1"/>
                </a:solidFill>
              </a:rPr>
              <a:t>Halsell</a:t>
            </a:r>
            <a:r>
              <a:rPr lang="en-US" dirty="0">
                <a:solidFill>
                  <a:schemeClr val="tx1"/>
                </a:solidFill>
              </a:rPr>
              <a:t>, State Legal Services Developer, Florida Department of Elder Affairs</a:t>
            </a:r>
          </a:p>
          <a:p>
            <a:r>
              <a:rPr lang="en-US" dirty="0">
                <a:solidFill>
                  <a:schemeClr val="tx1"/>
                </a:solidFill>
              </a:rPr>
              <a:t>Michael Phillips, North Regional Ombudsman Manager, Florida Long-Term Care Ombudsman Program</a:t>
            </a:r>
          </a:p>
          <a:p>
            <a:r>
              <a:rPr lang="en-US" dirty="0">
                <a:solidFill>
                  <a:schemeClr val="tx1"/>
                </a:solidFill>
              </a:rPr>
              <a:t>Toby Edelman, Senior Policy Attorney, Center for Medicare Advocacy </a:t>
            </a:r>
          </a:p>
          <a:p>
            <a:endParaRPr lang="en-US" dirty="0"/>
          </a:p>
        </p:txBody>
      </p:sp>
      <p:sp>
        <p:nvSpPr>
          <p:cNvPr id="4" name="Slide Number Placeholder 3">
            <a:extLst>
              <a:ext uri="{FF2B5EF4-FFF2-40B4-BE49-F238E27FC236}">
                <a16:creationId xmlns:a16="http://schemas.microsoft.com/office/drawing/2014/main" id="{7006C5D8-D46F-FC4F-9AB7-94C0CCD1E4EA}"/>
              </a:ext>
            </a:extLst>
          </p:cNvPr>
          <p:cNvSpPr>
            <a:spLocks noGrp="1"/>
          </p:cNvSpPr>
          <p:nvPr>
            <p:ph type="sldNum" sz="quarter" idx="12"/>
          </p:nvPr>
        </p:nvSpPr>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3229499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F71E-E69D-604F-9FAB-F8C347B73607}"/>
              </a:ext>
            </a:extLst>
          </p:cNvPr>
          <p:cNvSpPr>
            <a:spLocks noGrp="1"/>
          </p:cNvSpPr>
          <p:nvPr>
            <p:ph type="title"/>
          </p:nvPr>
        </p:nvSpPr>
        <p:spPr/>
        <p:txBody>
          <a:bodyPr/>
          <a:lstStyle/>
          <a:p>
            <a:r>
              <a:rPr lang="en-US" sz="4000" dirty="0"/>
              <a:t>Stakeholder Questionnaires</a:t>
            </a:r>
          </a:p>
        </p:txBody>
      </p:sp>
      <p:pic>
        <p:nvPicPr>
          <p:cNvPr id="6" name="Content Placeholder 5" descr="A screenshot of a social media post&#10;&#10;Description automatically generated">
            <a:extLst>
              <a:ext uri="{FF2B5EF4-FFF2-40B4-BE49-F238E27FC236}">
                <a16:creationId xmlns:a16="http://schemas.microsoft.com/office/drawing/2014/main" id="{E3828B9A-BB4E-AC4A-97BD-3BAC8E7A48A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4710" y="1883664"/>
            <a:ext cx="4391309" cy="4023360"/>
          </a:xfrm>
        </p:spPr>
      </p:pic>
      <p:sp>
        <p:nvSpPr>
          <p:cNvPr id="4" name="Slide Number Placeholder 3">
            <a:extLst>
              <a:ext uri="{FF2B5EF4-FFF2-40B4-BE49-F238E27FC236}">
                <a16:creationId xmlns:a16="http://schemas.microsoft.com/office/drawing/2014/main" id="{9BCF6997-DF6F-174D-99D9-8D6BB1B52D87}"/>
              </a:ext>
            </a:extLst>
          </p:cNvPr>
          <p:cNvSpPr>
            <a:spLocks noGrp="1"/>
          </p:cNvSpPr>
          <p:nvPr>
            <p:ph type="sldNum" sz="quarter" idx="12"/>
          </p:nvPr>
        </p:nvSpPr>
        <p:spPr/>
        <p:txBody>
          <a:bodyPr/>
          <a:lstStyle/>
          <a:p>
            <a:fld id="{BA9B540C-44DA-4F69-89C9-7C84606640D3}" type="slidenum">
              <a:rPr lang="en-US" smtClean="0"/>
              <a:pPr/>
              <a:t>30</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469D9758-B542-D84F-BCB5-016DD6B727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4258" y="1783929"/>
            <a:ext cx="3289020" cy="4754983"/>
          </a:xfrm>
          <a:prstGeom prst="rect">
            <a:avLst/>
          </a:prstGeom>
        </p:spPr>
      </p:pic>
    </p:spTree>
    <p:extLst>
      <p:ext uri="{BB962C8B-B14F-4D97-AF65-F5344CB8AC3E}">
        <p14:creationId xmlns:p14="http://schemas.microsoft.com/office/powerpoint/2010/main" val="44519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C3AF-DC43-7442-A890-B49E50B9B0BA}"/>
              </a:ext>
            </a:extLst>
          </p:cNvPr>
          <p:cNvSpPr>
            <a:spLocks noGrp="1"/>
          </p:cNvSpPr>
          <p:nvPr>
            <p:ph type="title"/>
          </p:nvPr>
        </p:nvSpPr>
        <p:spPr/>
        <p:txBody>
          <a:bodyPr/>
          <a:lstStyle/>
          <a:p>
            <a:r>
              <a:rPr lang="en-US" dirty="0"/>
              <a:t>Hypothetical</a:t>
            </a:r>
          </a:p>
        </p:txBody>
      </p:sp>
      <p:sp>
        <p:nvSpPr>
          <p:cNvPr id="3" name="Content Placeholder 2">
            <a:extLst>
              <a:ext uri="{FF2B5EF4-FFF2-40B4-BE49-F238E27FC236}">
                <a16:creationId xmlns:a16="http://schemas.microsoft.com/office/drawing/2014/main" id="{5C3D5085-E161-A340-8A96-3F0864CDF00F}"/>
              </a:ext>
            </a:extLst>
          </p:cNvPr>
          <p:cNvSpPr>
            <a:spLocks noGrp="1"/>
          </p:cNvSpPr>
          <p:nvPr>
            <p:ph idx="1"/>
          </p:nvPr>
        </p:nvSpPr>
        <p:spPr/>
        <p:txBody>
          <a:bodyPr>
            <a:normAutofit fontScale="85000" lnSpcReduction="20000"/>
          </a:bodyPr>
          <a:lstStyle/>
          <a:p>
            <a:r>
              <a:rPr lang="en-US" dirty="0">
                <a:solidFill>
                  <a:schemeClr val="tx1"/>
                </a:solidFill>
              </a:rPr>
              <a:t>Jorge is an 85-year old man who receives MMA and LTC through his managed care plan He is in a wheelchair and requires a nursing home level of care. He went to visit his sister in Mexico for a month; because of COVID plane back canceled and had to stay extra months. When he returned his LTC benefits, including meals on wheels and home health services, were terminated. His niece, who has Power of Attorney and gets all his notices says she never got a written notice of the HCBS ending. She said that his Medicaid remains in effect. When she called plan to ask what happened, was told: “</a:t>
            </a:r>
            <a:r>
              <a:rPr lang="en-US" i="1" dirty="0">
                <a:solidFill>
                  <a:schemeClr val="tx1"/>
                </a:solidFill>
              </a:rPr>
              <a:t>looks like  terminated because out of country (not a resident)</a:t>
            </a:r>
            <a:r>
              <a:rPr lang="en-US" dirty="0">
                <a:solidFill>
                  <a:schemeClr val="tx1"/>
                </a:solidFill>
              </a:rPr>
              <a:t>.and </a:t>
            </a:r>
            <a:r>
              <a:rPr lang="en-US" i="1" dirty="0">
                <a:solidFill>
                  <a:schemeClr val="tx1"/>
                </a:solidFill>
              </a:rPr>
              <a:t>did not show met LOC at redetermination  time</a:t>
            </a:r>
            <a:r>
              <a:rPr lang="en-US" dirty="0">
                <a:solidFill>
                  <a:schemeClr val="tx1"/>
                </a:solidFill>
              </a:rPr>
              <a:t>.”   </a:t>
            </a:r>
          </a:p>
          <a:p>
            <a:endParaRPr lang="en-US" dirty="0">
              <a:solidFill>
                <a:schemeClr val="tx1"/>
              </a:solidFill>
            </a:endParaRPr>
          </a:p>
          <a:p>
            <a:r>
              <a:rPr lang="en-US" dirty="0">
                <a:solidFill>
                  <a:schemeClr val="tx1"/>
                </a:solidFill>
              </a:rPr>
              <a:t>Should this have happened during COVID/after COVID?</a:t>
            </a:r>
          </a:p>
          <a:p>
            <a:pPr marL="0" indent="0">
              <a:buNone/>
            </a:pPr>
            <a:endParaRPr lang="en-US" dirty="0">
              <a:solidFill>
                <a:schemeClr val="tx1"/>
              </a:solidFill>
            </a:endParaRPr>
          </a:p>
          <a:p>
            <a:r>
              <a:rPr lang="en-US" dirty="0">
                <a:solidFill>
                  <a:schemeClr val="tx1"/>
                </a:solidFill>
              </a:rPr>
              <a:t>How can you help him get his HCBS benefits reinstated? </a:t>
            </a:r>
            <a:endParaRPr lang="en-US" dirty="0"/>
          </a:p>
          <a:p>
            <a:endParaRPr lang="en-US" dirty="0"/>
          </a:p>
        </p:txBody>
      </p:sp>
      <p:sp>
        <p:nvSpPr>
          <p:cNvPr id="4" name="Slide Number Placeholder 3">
            <a:extLst>
              <a:ext uri="{FF2B5EF4-FFF2-40B4-BE49-F238E27FC236}">
                <a16:creationId xmlns:a16="http://schemas.microsoft.com/office/drawing/2014/main" id="{54301967-DF28-E946-8C61-35DADCD4E74F}"/>
              </a:ext>
            </a:extLst>
          </p:cNvPr>
          <p:cNvSpPr>
            <a:spLocks noGrp="1"/>
          </p:cNvSpPr>
          <p:nvPr>
            <p:ph type="sldNum" sz="quarter" idx="12"/>
          </p:nvPr>
        </p:nvSpPr>
        <p:spPr/>
        <p:txBody>
          <a:bodyPr/>
          <a:lstStyle/>
          <a:p>
            <a:fld id="{BA9B540C-44DA-4F69-89C9-7C84606640D3}" type="slidenum">
              <a:rPr lang="en-US" smtClean="0"/>
              <a:pPr/>
              <a:t>31</a:t>
            </a:fld>
            <a:endParaRPr lang="en-US" dirty="0"/>
          </a:p>
        </p:txBody>
      </p:sp>
    </p:spTree>
    <p:extLst>
      <p:ext uri="{BB962C8B-B14F-4D97-AF65-F5344CB8AC3E}">
        <p14:creationId xmlns:p14="http://schemas.microsoft.com/office/powerpoint/2010/main" val="119552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0E0E-11B0-784C-B576-7346CB81EA83}"/>
              </a:ext>
            </a:extLst>
          </p:cNvPr>
          <p:cNvSpPr>
            <a:spLocks noGrp="1"/>
          </p:cNvSpPr>
          <p:nvPr>
            <p:ph type="title"/>
          </p:nvPr>
        </p:nvSpPr>
        <p:spPr>
          <a:xfrm>
            <a:off x="222857" y="-317143"/>
            <a:ext cx="8229600" cy="1600200"/>
          </a:xfrm>
        </p:spPr>
        <p:txBody>
          <a:bodyPr/>
          <a:lstStyle/>
          <a:p>
            <a:pPr>
              <a:lnSpc>
                <a:spcPct val="100000"/>
              </a:lnSpc>
            </a:pPr>
            <a:r>
              <a:rPr lang="en-US" sz="4000" dirty="0"/>
              <a:t>Description of FL LTC Ombudsman program</a:t>
            </a:r>
          </a:p>
        </p:txBody>
      </p:sp>
      <p:pic>
        <p:nvPicPr>
          <p:cNvPr id="5" name="Content Placeholder 4">
            <a:extLst>
              <a:ext uri="{FF2B5EF4-FFF2-40B4-BE49-F238E27FC236}">
                <a16:creationId xmlns:a16="http://schemas.microsoft.com/office/drawing/2014/main" id="{F57D4648-BBED-3445-9016-F5B40A0085C5}"/>
              </a:ext>
            </a:extLst>
          </p:cNvPr>
          <p:cNvPicPr>
            <a:picLocks noGrp="1" noChangeAspect="1"/>
          </p:cNvPicPr>
          <p:nvPr>
            <p:ph idx="1"/>
          </p:nvPr>
        </p:nvPicPr>
        <p:blipFill>
          <a:blip r:embed="rId3"/>
          <a:stretch>
            <a:fillRect/>
          </a:stretch>
        </p:blipFill>
        <p:spPr>
          <a:xfrm>
            <a:off x="222857" y="6253162"/>
            <a:ext cx="2844800" cy="571500"/>
          </a:xfrm>
        </p:spPr>
      </p:pic>
      <p:sp>
        <p:nvSpPr>
          <p:cNvPr id="4" name="Slide Number Placeholder 3">
            <a:extLst>
              <a:ext uri="{FF2B5EF4-FFF2-40B4-BE49-F238E27FC236}">
                <a16:creationId xmlns:a16="http://schemas.microsoft.com/office/drawing/2014/main" id="{311F77D9-967F-A14C-BC32-73E747FFD879}"/>
              </a:ext>
            </a:extLst>
          </p:cNvPr>
          <p:cNvSpPr>
            <a:spLocks noGrp="1"/>
          </p:cNvSpPr>
          <p:nvPr>
            <p:ph type="sldNum" sz="quarter" idx="12"/>
          </p:nvPr>
        </p:nvSpPr>
        <p:spPr/>
        <p:txBody>
          <a:bodyPr/>
          <a:lstStyle/>
          <a:p>
            <a:fld id="{BA9B540C-44DA-4F69-89C9-7C84606640D3}" type="slidenum">
              <a:rPr lang="en-US" smtClean="0"/>
              <a:pPr/>
              <a:t>32</a:t>
            </a:fld>
            <a:endParaRPr lang="en-US" dirty="0"/>
          </a:p>
        </p:txBody>
      </p:sp>
      <p:sp>
        <p:nvSpPr>
          <p:cNvPr id="3" name="Rectangle 2">
            <a:extLst>
              <a:ext uri="{FF2B5EF4-FFF2-40B4-BE49-F238E27FC236}">
                <a16:creationId xmlns:a16="http://schemas.microsoft.com/office/drawing/2014/main" id="{8180EAA1-D9EC-1448-81E8-9AE2155EAB4C}"/>
              </a:ext>
            </a:extLst>
          </p:cNvPr>
          <p:cNvSpPr/>
          <p:nvPr/>
        </p:nvSpPr>
        <p:spPr>
          <a:xfrm>
            <a:off x="977153" y="2732945"/>
            <a:ext cx="4572000" cy="923330"/>
          </a:xfrm>
          <a:prstGeom prst="rect">
            <a:avLst/>
          </a:prstGeom>
        </p:spPr>
        <p:txBody>
          <a:bodyPr>
            <a:spAutoFit/>
          </a:bodyPr>
          <a:lstStyle/>
          <a:p>
            <a:br>
              <a:rPr lang="en-US" dirty="0">
                <a:solidFill>
                  <a:srgbClr val="000000"/>
                </a:solidFill>
              </a:rPr>
            </a:br>
            <a:br>
              <a:rPr lang="en-US" dirty="0"/>
            </a:br>
            <a:endParaRPr lang="en-US" dirty="0"/>
          </a:p>
        </p:txBody>
      </p:sp>
      <p:pic>
        <p:nvPicPr>
          <p:cNvPr id="7" name="Picture 6" descr="A close up of a map&#10;&#10;Description automatically generated">
            <a:extLst>
              <a:ext uri="{FF2B5EF4-FFF2-40B4-BE49-F238E27FC236}">
                <a16:creationId xmlns:a16="http://schemas.microsoft.com/office/drawing/2014/main" id="{5C25599E-FB55-E849-8BE1-181EB6FB0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90" y="1445248"/>
            <a:ext cx="4250210" cy="3821644"/>
          </a:xfrm>
          <a:prstGeom prst="rect">
            <a:avLst/>
          </a:prstGeom>
        </p:spPr>
      </p:pic>
      <p:sp>
        <p:nvSpPr>
          <p:cNvPr id="8" name="TextBox 7">
            <a:extLst>
              <a:ext uri="{FF2B5EF4-FFF2-40B4-BE49-F238E27FC236}">
                <a16:creationId xmlns:a16="http://schemas.microsoft.com/office/drawing/2014/main" id="{05EFDC39-7DBF-5142-98B6-3FA32AE2FC01}"/>
              </a:ext>
            </a:extLst>
          </p:cNvPr>
          <p:cNvSpPr txBox="1"/>
          <p:nvPr/>
        </p:nvSpPr>
        <p:spPr>
          <a:xfrm>
            <a:off x="4687922" y="4669344"/>
            <a:ext cx="4250210" cy="1292662"/>
          </a:xfrm>
          <a:prstGeom prst="rect">
            <a:avLst/>
          </a:prstGeom>
          <a:noFill/>
        </p:spPr>
        <p:txBody>
          <a:bodyPr wrap="square" rtlCol="0">
            <a:spAutoFit/>
          </a:bodyPr>
          <a:lstStyle/>
          <a:p>
            <a:r>
              <a:rPr lang="en-US" sz="1200" dirty="0"/>
              <a:t>Mission Statement:</a:t>
            </a:r>
          </a:p>
          <a:p>
            <a:r>
              <a:rPr lang="en-US" sz="1200" dirty="0"/>
              <a:t>“The mission of the Florida Long-Term Care Ombudsman Program is to improve the quality of life for all Florida long-term care residents by advocating for and protecting their health, safety, welfare, and rights.”</a:t>
            </a:r>
          </a:p>
          <a:p>
            <a:endParaRPr lang="en-US" dirty="0"/>
          </a:p>
        </p:txBody>
      </p:sp>
      <p:sp>
        <p:nvSpPr>
          <p:cNvPr id="9" name="TextBox 8">
            <a:extLst>
              <a:ext uri="{FF2B5EF4-FFF2-40B4-BE49-F238E27FC236}">
                <a16:creationId xmlns:a16="http://schemas.microsoft.com/office/drawing/2014/main" id="{3787E4A5-65AC-5440-9DC0-3C357D8DB438}"/>
              </a:ext>
            </a:extLst>
          </p:cNvPr>
          <p:cNvSpPr txBox="1"/>
          <p:nvPr/>
        </p:nvSpPr>
        <p:spPr>
          <a:xfrm>
            <a:off x="321790" y="5315675"/>
            <a:ext cx="3682651" cy="430887"/>
          </a:xfrm>
          <a:prstGeom prst="rect">
            <a:avLst/>
          </a:prstGeom>
          <a:noFill/>
        </p:spPr>
        <p:txBody>
          <a:bodyPr wrap="square" rtlCol="0">
            <a:spAutoFit/>
          </a:bodyPr>
          <a:lstStyle/>
          <a:p>
            <a:r>
              <a:rPr lang="en-US" sz="1100" dirty="0"/>
              <a:t>3 Regions: North, East, West</a:t>
            </a:r>
          </a:p>
          <a:p>
            <a:r>
              <a:rPr lang="en-US" sz="1100" dirty="0"/>
              <a:t>18 Districts</a:t>
            </a:r>
          </a:p>
        </p:txBody>
      </p:sp>
      <p:pic>
        <p:nvPicPr>
          <p:cNvPr id="11" name="Picture 10" descr="A screenshot of a cell phone&#10;&#10;Description automatically generated">
            <a:extLst>
              <a:ext uri="{FF2B5EF4-FFF2-40B4-BE49-F238E27FC236}">
                <a16:creationId xmlns:a16="http://schemas.microsoft.com/office/drawing/2014/main" id="{77164825-B9B2-9B42-8F5E-03457354D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7922" y="1572889"/>
            <a:ext cx="4134288" cy="3042728"/>
          </a:xfrm>
          <a:prstGeom prst="rect">
            <a:avLst/>
          </a:prstGeom>
        </p:spPr>
      </p:pic>
    </p:spTree>
    <p:extLst>
      <p:ext uri="{BB962C8B-B14F-4D97-AF65-F5344CB8AC3E}">
        <p14:creationId xmlns:p14="http://schemas.microsoft.com/office/powerpoint/2010/main" val="3425524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0E0E-11B0-784C-B576-7346CB81EA83}"/>
              </a:ext>
            </a:extLst>
          </p:cNvPr>
          <p:cNvSpPr>
            <a:spLocks noGrp="1"/>
          </p:cNvSpPr>
          <p:nvPr>
            <p:ph type="title"/>
          </p:nvPr>
        </p:nvSpPr>
        <p:spPr>
          <a:xfrm>
            <a:off x="313678" y="-151754"/>
            <a:ext cx="8229600" cy="1600200"/>
          </a:xfrm>
        </p:spPr>
        <p:txBody>
          <a:bodyPr/>
          <a:lstStyle/>
          <a:p>
            <a:pPr>
              <a:lnSpc>
                <a:spcPct val="100000"/>
              </a:lnSpc>
            </a:pPr>
            <a:r>
              <a:rPr lang="en-US" sz="4000" dirty="0"/>
              <a:t>Nursing Home  Conditions, Concerns, Issues Pre-COVID</a:t>
            </a:r>
          </a:p>
        </p:txBody>
      </p:sp>
      <p:pic>
        <p:nvPicPr>
          <p:cNvPr id="5" name="Content Placeholder 4">
            <a:extLst>
              <a:ext uri="{FF2B5EF4-FFF2-40B4-BE49-F238E27FC236}">
                <a16:creationId xmlns:a16="http://schemas.microsoft.com/office/drawing/2014/main" id="{F57D4648-BBED-3445-9016-F5B40A0085C5}"/>
              </a:ext>
            </a:extLst>
          </p:cNvPr>
          <p:cNvPicPr>
            <a:picLocks noGrp="1" noChangeAspect="1"/>
          </p:cNvPicPr>
          <p:nvPr>
            <p:ph idx="1"/>
          </p:nvPr>
        </p:nvPicPr>
        <p:blipFill>
          <a:blip r:embed="rId3"/>
          <a:stretch>
            <a:fillRect/>
          </a:stretch>
        </p:blipFill>
        <p:spPr>
          <a:xfrm>
            <a:off x="222857" y="6253162"/>
            <a:ext cx="2844800" cy="571500"/>
          </a:xfrm>
        </p:spPr>
      </p:pic>
      <p:sp>
        <p:nvSpPr>
          <p:cNvPr id="4" name="Slide Number Placeholder 3">
            <a:extLst>
              <a:ext uri="{FF2B5EF4-FFF2-40B4-BE49-F238E27FC236}">
                <a16:creationId xmlns:a16="http://schemas.microsoft.com/office/drawing/2014/main" id="{311F77D9-967F-A14C-BC32-73E747FFD879}"/>
              </a:ext>
            </a:extLst>
          </p:cNvPr>
          <p:cNvSpPr>
            <a:spLocks noGrp="1"/>
          </p:cNvSpPr>
          <p:nvPr>
            <p:ph type="sldNum" sz="quarter" idx="12"/>
          </p:nvPr>
        </p:nvSpPr>
        <p:spPr/>
        <p:txBody>
          <a:bodyPr/>
          <a:lstStyle/>
          <a:p>
            <a:fld id="{BA9B540C-44DA-4F69-89C9-7C84606640D3}" type="slidenum">
              <a:rPr lang="en-US" smtClean="0"/>
              <a:pPr/>
              <a:t>33</a:t>
            </a:fld>
            <a:endParaRPr lang="en-US" dirty="0"/>
          </a:p>
        </p:txBody>
      </p:sp>
      <p:pic>
        <p:nvPicPr>
          <p:cNvPr id="8" name="Picture 7" descr="A picture containing screenshot&#10;&#10;Description automatically generated">
            <a:extLst>
              <a:ext uri="{FF2B5EF4-FFF2-40B4-BE49-F238E27FC236}">
                <a16:creationId xmlns:a16="http://schemas.microsoft.com/office/drawing/2014/main" id="{6E0D158E-F72F-6240-A196-31D870127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006" y="1601111"/>
            <a:ext cx="4602510" cy="5084433"/>
          </a:xfrm>
          <a:prstGeom prst="rect">
            <a:avLst/>
          </a:prstGeom>
        </p:spPr>
      </p:pic>
      <p:pic>
        <p:nvPicPr>
          <p:cNvPr id="10" name="Picture 9" descr="A picture containing screenshot&#10;&#10;Description automatically generated">
            <a:extLst>
              <a:ext uri="{FF2B5EF4-FFF2-40B4-BE49-F238E27FC236}">
                <a16:creationId xmlns:a16="http://schemas.microsoft.com/office/drawing/2014/main" id="{8BFC13B1-1203-3B45-A30F-B194D800E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8" y="3538690"/>
            <a:ext cx="4111418" cy="247585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E79193-2528-7D44-8201-99D8A123FE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8" y="1601111"/>
            <a:ext cx="3238307" cy="1718200"/>
          </a:xfrm>
          <a:prstGeom prst="rect">
            <a:avLst/>
          </a:prstGeom>
        </p:spPr>
      </p:pic>
    </p:spTree>
    <p:extLst>
      <p:ext uri="{BB962C8B-B14F-4D97-AF65-F5344CB8AC3E}">
        <p14:creationId xmlns:p14="http://schemas.microsoft.com/office/powerpoint/2010/main" val="296490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D82A-B912-834F-AB7D-1E603B7DB410}"/>
              </a:ext>
            </a:extLst>
          </p:cNvPr>
          <p:cNvSpPr>
            <a:spLocks noGrp="1"/>
          </p:cNvSpPr>
          <p:nvPr>
            <p:ph type="title"/>
          </p:nvPr>
        </p:nvSpPr>
        <p:spPr>
          <a:xfrm>
            <a:off x="-421343" y="95997"/>
            <a:ext cx="9986683" cy="731837"/>
          </a:xfrm>
        </p:spPr>
        <p:txBody>
          <a:bodyPr/>
          <a:lstStyle/>
          <a:p>
            <a:pPr>
              <a:lnSpc>
                <a:spcPts val="5080"/>
              </a:lnSpc>
            </a:pPr>
            <a:r>
              <a:rPr lang="en-US" dirty="0"/>
              <a:t>COVID-19 Concerns</a:t>
            </a:r>
          </a:p>
        </p:txBody>
      </p:sp>
      <p:sp>
        <p:nvSpPr>
          <p:cNvPr id="4" name="Slide Number Placeholder 3">
            <a:extLst>
              <a:ext uri="{FF2B5EF4-FFF2-40B4-BE49-F238E27FC236}">
                <a16:creationId xmlns:a16="http://schemas.microsoft.com/office/drawing/2014/main" id="{CE78E839-970F-6045-8E09-654450FFC750}"/>
              </a:ext>
            </a:extLst>
          </p:cNvPr>
          <p:cNvSpPr>
            <a:spLocks noGrp="1"/>
          </p:cNvSpPr>
          <p:nvPr>
            <p:ph type="sldNum" sz="quarter" idx="12"/>
          </p:nvPr>
        </p:nvSpPr>
        <p:spPr/>
        <p:txBody>
          <a:bodyPr/>
          <a:lstStyle/>
          <a:p>
            <a:fld id="{BA9B540C-44DA-4F69-89C9-7C84606640D3}" type="slidenum">
              <a:rPr lang="en-US" smtClean="0"/>
              <a:pPr/>
              <a:t>34</a:t>
            </a:fld>
            <a:endParaRPr lang="en-US" dirty="0"/>
          </a:p>
        </p:txBody>
      </p:sp>
      <p:sp>
        <p:nvSpPr>
          <p:cNvPr id="8" name="TextBox 7">
            <a:extLst>
              <a:ext uri="{FF2B5EF4-FFF2-40B4-BE49-F238E27FC236}">
                <a16:creationId xmlns:a16="http://schemas.microsoft.com/office/drawing/2014/main" id="{927E2FEB-1438-6048-8C79-4C5260E3A426}"/>
              </a:ext>
            </a:extLst>
          </p:cNvPr>
          <p:cNvSpPr txBox="1"/>
          <p:nvPr/>
        </p:nvSpPr>
        <p:spPr>
          <a:xfrm>
            <a:off x="291526" y="1647940"/>
            <a:ext cx="3236172" cy="369332"/>
          </a:xfrm>
          <a:prstGeom prst="rect">
            <a:avLst/>
          </a:prstGeom>
          <a:noFill/>
        </p:spPr>
        <p:txBody>
          <a:bodyPr wrap="square" rtlCol="0">
            <a:spAutoFit/>
          </a:bodyPr>
          <a:lstStyle/>
          <a:p>
            <a:r>
              <a:rPr lang="en-US" b="1" dirty="0"/>
              <a:t>Challenges</a:t>
            </a:r>
          </a:p>
        </p:txBody>
      </p:sp>
      <p:sp>
        <p:nvSpPr>
          <p:cNvPr id="9" name="TextBox 8">
            <a:extLst>
              <a:ext uri="{FF2B5EF4-FFF2-40B4-BE49-F238E27FC236}">
                <a16:creationId xmlns:a16="http://schemas.microsoft.com/office/drawing/2014/main" id="{A7EE5BA8-F4CF-2244-9E8F-E7813D92E611}"/>
              </a:ext>
            </a:extLst>
          </p:cNvPr>
          <p:cNvSpPr txBox="1"/>
          <p:nvPr/>
        </p:nvSpPr>
        <p:spPr>
          <a:xfrm>
            <a:off x="291526" y="1982275"/>
            <a:ext cx="3630619" cy="1366528"/>
          </a:xfrm>
          <a:prstGeom prst="rect">
            <a:avLst/>
          </a:prstGeom>
          <a:noFill/>
        </p:spPr>
        <p:txBody>
          <a:bodyPr wrap="square" rtlCol="0">
            <a:spAutoFit/>
          </a:bodyPr>
          <a:lstStyle/>
          <a:p>
            <a:pPr lvl="0">
              <a:spcBef>
                <a:spcPct val="20000"/>
              </a:spcBef>
            </a:pPr>
            <a:r>
              <a:rPr lang="en-US" dirty="0">
                <a:latin typeface="Century Gothic"/>
              </a:rPr>
              <a:t>Lack of Oversite provided by:</a:t>
            </a:r>
          </a:p>
          <a:p>
            <a:pPr lvl="0">
              <a:spcBef>
                <a:spcPct val="20000"/>
              </a:spcBef>
            </a:pPr>
            <a:r>
              <a:rPr lang="en-US" dirty="0">
                <a:latin typeface="Century Gothic"/>
              </a:rPr>
              <a:t>AHCA</a:t>
            </a:r>
          </a:p>
          <a:p>
            <a:pPr lvl="0">
              <a:spcBef>
                <a:spcPct val="20000"/>
              </a:spcBef>
            </a:pPr>
            <a:r>
              <a:rPr lang="en-US" dirty="0">
                <a:latin typeface="Century Gothic"/>
              </a:rPr>
              <a:t>Family &amp; Friends</a:t>
            </a:r>
          </a:p>
          <a:p>
            <a:pPr lvl="0">
              <a:spcBef>
                <a:spcPct val="20000"/>
              </a:spcBef>
            </a:pPr>
            <a:r>
              <a:rPr lang="en-US" dirty="0">
                <a:latin typeface="Century Gothic"/>
              </a:rPr>
              <a:t>Ombudsman</a:t>
            </a:r>
          </a:p>
        </p:txBody>
      </p:sp>
      <p:sp>
        <p:nvSpPr>
          <p:cNvPr id="10" name="TextBox 9">
            <a:extLst>
              <a:ext uri="{FF2B5EF4-FFF2-40B4-BE49-F238E27FC236}">
                <a16:creationId xmlns:a16="http://schemas.microsoft.com/office/drawing/2014/main" id="{D945FBF6-742D-0948-A91D-2FD91EDE6499}"/>
              </a:ext>
            </a:extLst>
          </p:cNvPr>
          <p:cNvSpPr txBox="1"/>
          <p:nvPr/>
        </p:nvSpPr>
        <p:spPr>
          <a:xfrm>
            <a:off x="4572000" y="1848397"/>
            <a:ext cx="4533253" cy="4358116"/>
          </a:xfrm>
          <a:prstGeom prst="rect">
            <a:avLst/>
          </a:prstGeom>
          <a:noFill/>
        </p:spPr>
        <p:txBody>
          <a:bodyPr wrap="square" rtlCol="0">
            <a:spAutoFit/>
          </a:bodyPr>
          <a:lstStyle/>
          <a:p>
            <a:pPr lvl="0">
              <a:spcBef>
                <a:spcPct val="20000"/>
              </a:spcBef>
            </a:pPr>
            <a:r>
              <a:rPr lang="en-US" dirty="0">
                <a:latin typeface="Century Gothic"/>
              </a:rPr>
              <a:t>Visitation/Isolation</a:t>
            </a:r>
          </a:p>
          <a:p>
            <a:pPr lvl="0">
              <a:spcBef>
                <a:spcPct val="20000"/>
              </a:spcBef>
            </a:pPr>
            <a:r>
              <a:rPr lang="en-US" dirty="0">
                <a:latin typeface="Century Gothic"/>
              </a:rPr>
              <a:t>Depression</a:t>
            </a:r>
          </a:p>
          <a:p>
            <a:pPr lvl="0">
              <a:spcBef>
                <a:spcPct val="20000"/>
              </a:spcBef>
            </a:pPr>
            <a:r>
              <a:rPr lang="en-US" dirty="0">
                <a:latin typeface="Century Gothic"/>
              </a:rPr>
              <a:t>Activities/Boredom</a:t>
            </a:r>
          </a:p>
          <a:p>
            <a:pPr lvl="0">
              <a:spcBef>
                <a:spcPct val="20000"/>
              </a:spcBef>
            </a:pPr>
            <a:r>
              <a:rPr lang="en-US" dirty="0">
                <a:latin typeface="Century Gothic"/>
              </a:rPr>
              <a:t>Behavioral Issues</a:t>
            </a:r>
          </a:p>
          <a:p>
            <a:pPr lvl="0">
              <a:spcBef>
                <a:spcPct val="20000"/>
              </a:spcBef>
            </a:pPr>
            <a:r>
              <a:rPr lang="en-US" dirty="0">
                <a:latin typeface="Century Gothic"/>
              </a:rPr>
              <a:t>Unnecessary Medications</a:t>
            </a:r>
          </a:p>
          <a:p>
            <a:pPr lvl="0">
              <a:spcBef>
                <a:spcPct val="20000"/>
              </a:spcBef>
            </a:pPr>
            <a:r>
              <a:rPr lang="en-US" dirty="0">
                <a:latin typeface="Century Gothic"/>
              </a:rPr>
              <a:t>Stockholm Syndrome</a:t>
            </a:r>
          </a:p>
          <a:p>
            <a:pPr lvl="0">
              <a:spcBef>
                <a:spcPct val="20000"/>
              </a:spcBef>
            </a:pPr>
            <a:r>
              <a:rPr lang="en-US" dirty="0">
                <a:latin typeface="Century Gothic"/>
              </a:rPr>
              <a:t>Failure to Thrive</a:t>
            </a:r>
          </a:p>
          <a:p>
            <a:pPr lvl="0">
              <a:spcBef>
                <a:spcPct val="20000"/>
              </a:spcBef>
            </a:pPr>
            <a:r>
              <a:rPr lang="en-US" dirty="0">
                <a:latin typeface="Century Gothic"/>
              </a:rPr>
              <a:t>Hygiene</a:t>
            </a:r>
          </a:p>
          <a:p>
            <a:pPr lvl="0">
              <a:spcBef>
                <a:spcPct val="20000"/>
              </a:spcBef>
            </a:pPr>
            <a:r>
              <a:rPr lang="en-US" dirty="0">
                <a:latin typeface="Century Gothic"/>
              </a:rPr>
              <a:t>Care &amp; Services</a:t>
            </a:r>
          </a:p>
          <a:p>
            <a:pPr lvl="0">
              <a:spcBef>
                <a:spcPct val="20000"/>
              </a:spcBef>
            </a:pPr>
            <a:r>
              <a:rPr lang="en-US" dirty="0">
                <a:latin typeface="Century Gothic"/>
              </a:rPr>
              <a:t>Dignity &amp; Respect</a:t>
            </a:r>
          </a:p>
          <a:p>
            <a:pPr lvl="0">
              <a:spcBef>
                <a:spcPct val="20000"/>
              </a:spcBef>
            </a:pPr>
            <a:r>
              <a:rPr lang="en-US" dirty="0">
                <a:latin typeface="Century Gothic"/>
              </a:rPr>
              <a:t>Medication</a:t>
            </a:r>
          </a:p>
          <a:p>
            <a:pPr lvl="0">
              <a:spcBef>
                <a:spcPct val="20000"/>
              </a:spcBef>
            </a:pPr>
            <a:r>
              <a:rPr lang="en-US" dirty="0">
                <a:latin typeface="Century Gothic"/>
              </a:rPr>
              <a:t>Discharges</a:t>
            </a:r>
          </a:p>
          <a:p>
            <a:pPr lvl="0">
              <a:spcBef>
                <a:spcPct val="20000"/>
              </a:spcBef>
            </a:pPr>
            <a:r>
              <a:rPr lang="en-US" dirty="0">
                <a:latin typeface="Century Gothic"/>
              </a:rPr>
              <a:t>Dietary</a:t>
            </a:r>
          </a:p>
        </p:txBody>
      </p:sp>
      <p:sp>
        <p:nvSpPr>
          <p:cNvPr id="11" name="TextBox 10">
            <a:extLst>
              <a:ext uri="{FF2B5EF4-FFF2-40B4-BE49-F238E27FC236}">
                <a16:creationId xmlns:a16="http://schemas.microsoft.com/office/drawing/2014/main" id="{39152DFC-F1B5-A944-BBCA-05C30159EE2A}"/>
              </a:ext>
            </a:extLst>
          </p:cNvPr>
          <p:cNvSpPr txBox="1"/>
          <p:nvPr/>
        </p:nvSpPr>
        <p:spPr>
          <a:xfrm>
            <a:off x="4571998" y="1502159"/>
            <a:ext cx="2348753" cy="369332"/>
          </a:xfrm>
          <a:prstGeom prst="rect">
            <a:avLst/>
          </a:prstGeom>
          <a:noFill/>
        </p:spPr>
        <p:txBody>
          <a:bodyPr wrap="square" rtlCol="0">
            <a:spAutoFit/>
          </a:bodyPr>
          <a:lstStyle/>
          <a:p>
            <a:r>
              <a:rPr lang="en-US" b="1" dirty="0"/>
              <a:t>Complaint/Issues</a:t>
            </a:r>
          </a:p>
        </p:txBody>
      </p:sp>
    </p:spTree>
    <p:extLst>
      <p:ext uri="{BB962C8B-B14F-4D97-AF65-F5344CB8AC3E}">
        <p14:creationId xmlns:p14="http://schemas.microsoft.com/office/powerpoint/2010/main" val="1448198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0E0E-11B0-784C-B576-7346CB81EA83}"/>
              </a:ext>
            </a:extLst>
          </p:cNvPr>
          <p:cNvSpPr>
            <a:spLocks noGrp="1"/>
          </p:cNvSpPr>
          <p:nvPr>
            <p:ph type="title"/>
          </p:nvPr>
        </p:nvSpPr>
        <p:spPr>
          <a:xfrm>
            <a:off x="643248" y="-46854"/>
            <a:ext cx="8003755" cy="1414182"/>
          </a:xfrm>
        </p:spPr>
        <p:txBody>
          <a:bodyPr/>
          <a:lstStyle/>
          <a:p>
            <a:pPr>
              <a:lnSpc>
                <a:spcPct val="100000"/>
              </a:lnSpc>
            </a:pPr>
            <a:r>
              <a:rPr lang="en-US" sz="4000" dirty="0"/>
              <a:t>Next Steps for LTC Ombudsman:</a:t>
            </a:r>
          </a:p>
        </p:txBody>
      </p:sp>
      <p:pic>
        <p:nvPicPr>
          <p:cNvPr id="5" name="Content Placeholder 4">
            <a:extLst>
              <a:ext uri="{FF2B5EF4-FFF2-40B4-BE49-F238E27FC236}">
                <a16:creationId xmlns:a16="http://schemas.microsoft.com/office/drawing/2014/main" id="{F57D4648-BBED-3445-9016-F5B40A0085C5}"/>
              </a:ext>
            </a:extLst>
          </p:cNvPr>
          <p:cNvPicPr>
            <a:picLocks noGrp="1" noChangeAspect="1"/>
          </p:cNvPicPr>
          <p:nvPr>
            <p:ph idx="1"/>
          </p:nvPr>
        </p:nvPicPr>
        <p:blipFill>
          <a:blip r:embed="rId3"/>
          <a:stretch>
            <a:fillRect/>
          </a:stretch>
        </p:blipFill>
        <p:spPr>
          <a:xfrm>
            <a:off x="222857" y="6253162"/>
            <a:ext cx="2844800" cy="571500"/>
          </a:xfrm>
        </p:spPr>
      </p:pic>
      <p:sp>
        <p:nvSpPr>
          <p:cNvPr id="4" name="Slide Number Placeholder 3">
            <a:extLst>
              <a:ext uri="{FF2B5EF4-FFF2-40B4-BE49-F238E27FC236}">
                <a16:creationId xmlns:a16="http://schemas.microsoft.com/office/drawing/2014/main" id="{311F77D9-967F-A14C-BC32-73E747FFD879}"/>
              </a:ext>
            </a:extLst>
          </p:cNvPr>
          <p:cNvSpPr>
            <a:spLocks noGrp="1"/>
          </p:cNvSpPr>
          <p:nvPr>
            <p:ph type="sldNum" sz="quarter" idx="12"/>
          </p:nvPr>
        </p:nvSpPr>
        <p:spPr/>
        <p:txBody>
          <a:bodyPr/>
          <a:lstStyle/>
          <a:p>
            <a:fld id="{BA9B540C-44DA-4F69-89C9-7C84606640D3}" type="slidenum">
              <a:rPr lang="en-US" smtClean="0"/>
              <a:pPr/>
              <a:t>35</a:t>
            </a:fld>
            <a:endParaRPr lang="en-US" dirty="0"/>
          </a:p>
        </p:txBody>
      </p:sp>
      <p:sp>
        <p:nvSpPr>
          <p:cNvPr id="6" name="TextBox 5">
            <a:extLst>
              <a:ext uri="{FF2B5EF4-FFF2-40B4-BE49-F238E27FC236}">
                <a16:creationId xmlns:a16="http://schemas.microsoft.com/office/drawing/2014/main" id="{8E153D03-8850-5C4C-8834-38AAE49131DA}"/>
              </a:ext>
            </a:extLst>
          </p:cNvPr>
          <p:cNvSpPr txBox="1"/>
          <p:nvPr/>
        </p:nvSpPr>
        <p:spPr>
          <a:xfrm>
            <a:off x="431469" y="2190512"/>
            <a:ext cx="5009211" cy="2031325"/>
          </a:xfrm>
          <a:prstGeom prst="rect">
            <a:avLst/>
          </a:prstGeom>
          <a:noFill/>
        </p:spPr>
        <p:txBody>
          <a:bodyPr wrap="square" rtlCol="0">
            <a:spAutoFit/>
          </a:bodyPr>
          <a:lstStyle/>
          <a:p>
            <a:pPr marL="285750" lvl="0" indent="-285750">
              <a:spcBef>
                <a:spcPct val="20000"/>
              </a:spcBef>
              <a:buFont typeface="Arial" panose="020B0604020202020204" pitchFamily="34" charset="0"/>
              <a:buChar char="•"/>
            </a:pPr>
            <a:r>
              <a:rPr lang="en-US" dirty="0">
                <a:latin typeface="Century Gothic"/>
              </a:rPr>
              <a:t>Investigate on Site </a:t>
            </a:r>
          </a:p>
          <a:p>
            <a:pPr marL="285750" lvl="0" indent="-285750">
              <a:spcBef>
                <a:spcPct val="20000"/>
              </a:spcBef>
              <a:buFont typeface="Arial" panose="020B0604020202020204" pitchFamily="34" charset="0"/>
              <a:buChar char="•"/>
            </a:pPr>
            <a:r>
              <a:rPr lang="en-US" dirty="0">
                <a:latin typeface="Century Gothic"/>
              </a:rPr>
              <a:t>Document Issues</a:t>
            </a:r>
          </a:p>
          <a:p>
            <a:pPr marL="285750" lvl="0" indent="-285750">
              <a:spcBef>
                <a:spcPct val="20000"/>
              </a:spcBef>
              <a:buFont typeface="Arial" panose="020B0604020202020204" pitchFamily="34" charset="0"/>
              <a:buChar char="•"/>
            </a:pPr>
            <a:r>
              <a:rPr lang="en-US" dirty="0">
                <a:latin typeface="Century Gothic"/>
              </a:rPr>
              <a:t>Pursue Appropriate Sanctions</a:t>
            </a:r>
          </a:p>
          <a:p>
            <a:pPr marL="285750" lvl="0" indent="-285750">
              <a:spcBef>
                <a:spcPct val="20000"/>
              </a:spcBef>
              <a:buFont typeface="Arial" panose="020B0604020202020204" pitchFamily="34" charset="0"/>
              <a:buChar char="•"/>
            </a:pPr>
            <a:endParaRPr lang="en-US" dirty="0">
              <a:solidFill>
                <a:prstClr val="black">
                  <a:lumMod val="50000"/>
                  <a:lumOff val="50000"/>
                </a:prstClr>
              </a:solidFill>
              <a:latin typeface="Century Gothic"/>
            </a:endParaRPr>
          </a:p>
          <a:p>
            <a:pPr lvl="0">
              <a:spcBef>
                <a:spcPct val="20000"/>
              </a:spcBef>
            </a:pPr>
            <a:endParaRPr lang="en-US" dirty="0">
              <a:solidFill>
                <a:prstClr val="black">
                  <a:lumMod val="50000"/>
                  <a:lumOff val="50000"/>
                </a:prstClr>
              </a:solidFill>
              <a:latin typeface="Century Gothic"/>
            </a:endParaRPr>
          </a:p>
          <a:p>
            <a:pPr lvl="0">
              <a:spcBef>
                <a:spcPct val="20000"/>
              </a:spcBef>
            </a:pPr>
            <a:endParaRPr lang="en-US" dirty="0">
              <a:latin typeface="+mj-lt"/>
            </a:endParaRPr>
          </a:p>
        </p:txBody>
      </p:sp>
      <p:sp>
        <p:nvSpPr>
          <p:cNvPr id="7" name="TextBox 6">
            <a:extLst>
              <a:ext uri="{FF2B5EF4-FFF2-40B4-BE49-F238E27FC236}">
                <a16:creationId xmlns:a16="http://schemas.microsoft.com/office/drawing/2014/main" id="{B9206202-E5D3-3048-816B-EDE16DC481A2}"/>
              </a:ext>
            </a:extLst>
          </p:cNvPr>
          <p:cNvSpPr txBox="1"/>
          <p:nvPr/>
        </p:nvSpPr>
        <p:spPr>
          <a:xfrm>
            <a:off x="5270085" y="3852505"/>
            <a:ext cx="3191436" cy="369332"/>
          </a:xfrm>
          <a:prstGeom prst="rect">
            <a:avLst/>
          </a:prstGeom>
          <a:noFill/>
        </p:spPr>
        <p:txBody>
          <a:bodyPr wrap="square" rtlCol="0">
            <a:spAutoFit/>
          </a:bodyPr>
          <a:lstStyle/>
          <a:p>
            <a:r>
              <a:rPr lang="en-US" dirty="0"/>
              <a:t>A Variety of Moving Parts</a:t>
            </a:r>
          </a:p>
        </p:txBody>
      </p:sp>
      <p:sp>
        <p:nvSpPr>
          <p:cNvPr id="8" name="TextBox 7">
            <a:extLst>
              <a:ext uri="{FF2B5EF4-FFF2-40B4-BE49-F238E27FC236}">
                <a16:creationId xmlns:a16="http://schemas.microsoft.com/office/drawing/2014/main" id="{F998C29C-1CE0-4347-BD25-5F151C25DA91}"/>
              </a:ext>
            </a:extLst>
          </p:cNvPr>
          <p:cNvSpPr txBox="1"/>
          <p:nvPr/>
        </p:nvSpPr>
        <p:spPr>
          <a:xfrm>
            <a:off x="5270085" y="4221837"/>
            <a:ext cx="3835168" cy="1975926"/>
          </a:xfrm>
          <a:prstGeom prst="rect">
            <a:avLst/>
          </a:prstGeom>
          <a:noFill/>
        </p:spPr>
        <p:txBody>
          <a:bodyPr wrap="square" rtlCol="0">
            <a:spAutoFit/>
          </a:bodyPr>
          <a:lstStyle/>
          <a:p>
            <a:pPr lvl="0">
              <a:spcBef>
                <a:spcPct val="20000"/>
              </a:spcBef>
            </a:pPr>
            <a:r>
              <a:rPr lang="en-US" dirty="0">
                <a:latin typeface="Century Gothic"/>
              </a:rPr>
              <a:t>APD</a:t>
            </a:r>
          </a:p>
          <a:p>
            <a:pPr lvl="0">
              <a:spcBef>
                <a:spcPct val="20000"/>
              </a:spcBef>
            </a:pPr>
            <a:r>
              <a:rPr lang="en-US" dirty="0">
                <a:latin typeface="Century Gothic"/>
              </a:rPr>
              <a:t>APS</a:t>
            </a:r>
          </a:p>
          <a:p>
            <a:pPr lvl="0">
              <a:spcBef>
                <a:spcPct val="20000"/>
              </a:spcBef>
            </a:pPr>
            <a:r>
              <a:rPr lang="en-US" dirty="0">
                <a:latin typeface="Century Gothic"/>
              </a:rPr>
              <a:t>Medicaid Fraud Control Unit</a:t>
            </a:r>
          </a:p>
          <a:p>
            <a:pPr lvl="0">
              <a:spcBef>
                <a:spcPct val="20000"/>
              </a:spcBef>
            </a:pPr>
            <a:r>
              <a:rPr lang="en-US" dirty="0">
                <a:latin typeface="Century Gothic"/>
              </a:rPr>
              <a:t>Department of Health (Licensure)</a:t>
            </a:r>
          </a:p>
          <a:p>
            <a:pPr lvl="0">
              <a:spcBef>
                <a:spcPct val="20000"/>
              </a:spcBef>
            </a:pPr>
            <a:r>
              <a:rPr lang="en-US" dirty="0">
                <a:latin typeface="Century Gothic"/>
              </a:rPr>
              <a:t>Legal Services </a:t>
            </a:r>
          </a:p>
        </p:txBody>
      </p:sp>
    </p:spTree>
    <p:extLst>
      <p:ext uri="{BB962C8B-B14F-4D97-AF65-F5344CB8AC3E}">
        <p14:creationId xmlns:p14="http://schemas.microsoft.com/office/powerpoint/2010/main" val="2296795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DAB1-11FE-BB49-9FCD-D34C499251DB}"/>
              </a:ext>
            </a:extLst>
          </p:cNvPr>
          <p:cNvSpPr>
            <a:spLocks noGrp="1"/>
          </p:cNvSpPr>
          <p:nvPr>
            <p:ph type="title"/>
          </p:nvPr>
        </p:nvSpPr>
        <p:spPr/>
        <p:txBody>
          <a:bodyPr/>
          <a:lstStyle/>
          <a:p>
            <a:r>
              <a:rPr lang="en-US" dirty="0"/>
              <a:t>What can Legal Services do?</a:t>
            </a:r>
          </a:p>
        </p:txBody>
      </p:sp>
      <p:sp>
        <p:nvSpPr>
          <p:cNvPr id="3" name="Content Placeholder 2">
            <a:extLst>
              <a:ext uri="{FF2B5EF4-FFF2-40B4-BE49-F238E27FC236}">
                <a16:creationId xmlns:a16="http://schemas.microsoft.com/office/drawing/2014/main" id="{06E5C01A-7711-AC4A-BB63-FC8A2B6BBB0C}"/>
              </a:ext>
            </a:extLst>
          </p:cNvPr>
          <p:cNvSpPr>
            <a:spLocks noGrp="1"/>
          </p:cNvSpPr>
          <p:nvPr>
            <p:ph idx="1"/>
          </p:nvPr>
        </p:nvSpPr>
        <p:spPr>
          <a:xfrm>
            <a:off x="457200" y="1600200"/>
            <a:ext cx="8229600" cy="2953871"/>
          </a:xfrm>
        </p:spPr>
        <p:txBody>
          <a:bodyPr>
            <a:normAutofit/>
          </a:bodyPr>
          <a:lstStyle/>
          <a:p>
            <a:r>
              <a:rPr lang="en-US" dirty="0">
                <a:solidFill>
                  <a:schemeClr val="tx1"/>
                </a:solidFill>
              </a:rPr>
              <a:t>Meet local ombudsmen</a:t>
            </a:r>
          </a:p>
          <a:p>
            <a:r>
              <a:rPr lang="en-US" dirty="0">
                <a:solidFill>
                  <a:schemeClr val="tx1"/>
                </a:solidFill>
              </a:rPr>
              <a:t>Collaborate on investigations &amp; enforcement actions when appropriate</a:t>
            </a:r>
          </a:p>
          <a:p>
            <a:r>
              <a:rPr lang="en-US" dirty="0">
                <a:solidFill>
                  <a:schemeClr val="tx1"/>
                </a:solidFill>
              </a:rPr>
              <a:t>Consider volunteering</a:t>
            </a:r>
          </a:p>
          <a:p>
            <a:r>
              <a:rPr lang="en-US" dirty="0">
                <a:solidFill>
                  <a:schemeClr val="tx1"/>
                </a:solidFill>
              </a:rPr>
              <a:t>Take referrals from local program e.g. discharges</a:t>
            </a:r>
          </a:p>
        </p:txBody>
      </p:sp>
      <p:sp>
        <p:nvSpPr>
          <p:cNvPr id="4" name="Slide Number Placeholder 3">
            <a:extLst>
              <a:ext uri="{FF2B5EF4-FFF2-40B4-BE49-F238E27FC236}">
                <a16:creationId xmlns:a16="http://schemas.microsoft.com/office/drawing/2014/main" id="{82F89197-5079-704E-9874-F6142100F4BC}"/>
              </a:ext>
            </a:extLst>
          </p:cNvPr>
          <p:cNvSpPr>
            <a:spLocks noGrp="1"/>
          </p:cNvSpPr>
          <p:nvPr>
            <p:ph type="sldNum" sz="quarter" idx="12"/>
          </p:nvPr>
        </p:nvSpPr>
        <p:spPr/>
        <p:txBody>
          <a:bodyPr/>
          <a:lstStyle/>
          <a:p>
            <a:fld id="{BA9B540C-44DA-4F69-89C9-7C84606640D3}" type="slidenum">
              <a:rPr lang="en-US" smtClean="0"/>
              <a:pPr/>
              <a:t>36</a:t>
            </a:fld>
            <a:endParaRPr lang="en-US" dirty="0"/>
          </a:p>
        </p:txBody>
      </p:sp>
      <p:pic>
        <p:nvPicPr>
          <p:cNvPr id="5" name="Content Placeholder 4">
            <a:extLst>
              <a:ext uri="{FF2B5EF4-FFF2-40B4-BE49-F238E27FC236}">
                <a16:creationId xmlns:a16="http://schemas.microsoft.com/office/drawing/2014/main" id="{EB5E5936-AEC0-9C44-8929-FD9D090FB41A}"/>
              </a:ext>
            </a:extLst>
          </p:cNvPr>
          <p:cNvPicPr>
            <a:picLocks noChangeAspect="1"/>
          </p:cNvPicPr>
          <p:nvPr/>
        </p:nvPicPr>
        <p:blipFill>
          <a:blip r:embed="rId3"/>
          <a:stretch>
            <a:fillRect/>
          </a:stretch>
        </p:blipFill>
        <p:spPr>
          <a:xfrm>
            <a:off x="222857" y="6253162"/>
            <a:ext cx="2844800" cy="571500"/>
          </a:xfrm>
          <a:prstGeom prst="rect">
            <a:avLst/>
          </a:prstGeom>
        </p:spPr>
      </p:pic>
      <p:sp>
        <p:nvSpPr>
          <p:cNvPr id="6" name="TextBox 5">
            <a:extLst>
              <a:ext uri="{FF2B5EF4-FFF2-40B4-BE49-F238E27FC236}">
                <a16:creationId xmlns:a16="http://schemas.microsoft.com/office/drawing/2014/main" id="{9B2A8BE8-6F18-4744-BCB1-F8440E471B0F}"/>
              </a:ext>
            </a:extLst>
          </p:cNvPr>
          <p:cNvSpPr txBox="1"/>
          <p:nvPr/>
        </p:nvSpPr>
        <p:spPr>
          <a:xfrm>
            <a:off x="896471" y="4231341"/>
            <a:ext cx="2976282" cy="1754326"/>
          </a:xfrm>
          <a:prstGeom prst="rect">
            <a:avLst/>
          </a:prstGeom>
          <a:noFill/>
        </p:spPr>
        <p:txBody>
          <a:bodyPr wrap="square" rtlCol="0">
            <a:spAutoFit/>
          </a:bodyPr>
          <a:lstStyle/>
          <a:p>
            <a:r>
              <a:rPr lang="en-US" dirty="0"/>
              <a:t>Central Office Contact </a:t>
            </a:r>
          </a:p>
          <a:p>
            <a:r>
              <a:rPr lang="en-US" dirty="0"/>
              <a:t>Long-Term Care Ombudsman Program</a:t>
            </a:r>
            <a:br>
              <a:rPr lang="en-US" dirty="0"/>
            </a:br>
            <a:r>
              <a:rPr lang="en-US" dirty="0"/>
              <a:t>4040 Esplanade Way, Suite 380</a:t>
            </a:r>
            <a:br>
              <a:rPr lang="en-US" dirty="0"/>
            </a:br>
            <a:r>
              <a:rPr lang="en-US" dirty="0"/>
              <a:t>Tallahassee, FL 32399-7000</a:t>
            </a:r>
          </a:p>
        </p:txBody>
      </p:sp>
      <p:sp>
        <p:nvSpPr>
          <p:cNvPr id="7" name="TextBox 6">
            <a:extLst>
              <a:ext uri="{FF2B5EF4-FFF2-40B4-BE49-F238E27FC236}">
                <a16:creationId xmlns:a16="http://schemas.microsoft.com/office/drawing/2014/main" id="{451C4F84-08E7-3642-A95E-9B0D8A65762D}"/>
              </a:ext>
            </a:extLst>
          </p:cNvPr>
          <p:cNvSpPr txBox="1"/>
          <p:nvPr/>
        </p:nvSpPr>
        <p:spPr>
          <a:xfrm>
            <a:off x="4303058" y="4356847"/>
            <a:ext cx="4240219" cy="923330"/>
          </a:xfrm>
          <a:prstGeom prst="rect">
            <a:avLst/>
          </a:prstGeom>
          <a:noFill/>
        </p:spPr>
        <p:txBody>
          <a:bodyPr wrap="square" rtlCol="0">
            <a:spAutoFit/>
          </a:bodyPr>
          <a:lstStyle/>
          <a:p>
            <a:r>
              <a:rPr lang="en-US" dirty="0"/>
              <a:t>850-414-2323 or toll-free 1-888-831-0404</a:t>
            </a:r>
            <a:br>
              <a:rPr lang="en-US" dirty="0"/>
            </a:br>
            <a:r>
              <a:rPr lang="en-US" dirty="0"/>
              <a:t>Fax: 850-414-2377</a:t>
            </a:r>
            <a:br>
              <a:rPr lang="en-US" dirty="0"/>
            </a:br>
            <a:r>
              <a:rPr lang="en-US" dirty="0"/>
              <a:t>email: </a:t>
            </a:r>
            <a:r>
              <a:rPr lang="en-US" dirty="0">
                <a:hlinkClick r:id="rId4"/>
              </a:rPr>
              <a:t>LTCOPInformer@elderaffairs.org</a:t>
            </a:r>
            <a:endParaRPr lang="en-US" dirty="0"/>
          </a:p>
        </p:txBody>
      </p:sp>
    </p:spTree>
    <p:extLst>
      <p:ext uri="{BB962C8B-B14F-4D97-AF65-F5344CB8AC3E}">
        <p14:creationId xmlns:p14="http://schemas.microsoft.com/office/powerpoint/2010/main" val="2573085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DCE0-DD38-7C47-A1A7-F28DC4CEB92D}"/>
              </a:ext>
            </a:extLst>
          </p:cNvPr>
          <p:cNvSpPr>
            <a:spLocks noGrp="1"/>
          </p:cNvSpPr>
          <p:nvPr>
            <p:ph type="title"/>
          </p:nvPr>
        </p:nvSpPr>
        <p:spPr>
          <a:xfrm>
            <a:off x="457200" y="933061"/>
            <a:ext cx="8229600" cy="2295331"/>
          </a:xfrm>
        </p:spPr>
        <p:txBody>
          <a:bodyPr/>
          <a:lstStyle/>
          <a:p>
            <a:r>
              <a:rPr lang="en-US" sz="6000" dirty="0"/>
              <a:t>Stay Tuned for Part II </a:t>
            </a:r>
          </a:p>
        </p:txBody>
      </p:sp>
      <p:sp>
        <p:nvSpPr>
          <p:cNvPr id="4" name="Slide Number Placeholder 3">
            <a:extLst>
              <a:ext uri="{FF2B5EF4-FFF2-40B4-BE49-F238E27FC236}">
                <a16:creationId xmlns:a16="http://schemas.microsoft.com/office/drawing/2014/main" id="{8B48E9ED-4E63-6041-803D-BBA1DD604655}"/>
              </a:ext>
            </a:extLst>
          </p:cNvPr>
          <p:cNvSpPr>
            <a:spLocks noGrp="1"/>
          </p:cNvSpPr>
          <p:nvPr>
            <p:ph type="sldNum" sz="quarter" idx="12"/>
          </p:nvPr>
        </p:nvSpPr>
        <p:spPr/>
        <p:txBody>
          <a:bodyPr/>
          <a:lstStyle/>
          <a:p>
            <a:fld id="{BA9B540C-44DA-4F69-89C9-7C84606640D3}" type="slidenum">
              <a:rPr lang="en-US" smtClean="0"/>
              <a:pPr/>
              <a:t>37</a:t>
            </a:fld>
            <a:endParaRPr lang="en-US" dirty="0"/>
          </a:p>
        </p:txBody>
      </p:sp>
    </p:spTree>
    <p:extLst>
      <p:ext uri="{BB962C8B-B14F-4D97-AF65-F5344CB8AC3E}">
        <p14:creationId xmlns:p14="http://schemas.microsoft.com/office/powerpoint/2010/main" val="3876548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7"/>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7A9798"/>
              </a:buClr>
              <a:buSzPts val="3300"/>
              <a:buFont typeface="Georgia"/>
              <a:buNone/>
            </a:pPr>
            <a:r>
              <a:rPr lang="en-US" dirty="0"/>
              <a:t>Resources</a:t>
            </a:r>
            <a:endParaRPr dirty="0"/>
          </a:p>
        </p:txBody>
      </p:sp>
      <p:sp>
        <p:nvSpPr>
          <p:cNvPr id="353" name="Google Shape;353;p27"/>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rmAutofit/>
          </a:bodyPr>
          <a:lstStyle/>
          <a:p>
            <a:pPr>
              <a:spcBef>
                <a:spcPts val="540"/>
              </a:spcBef>
              <a:buSzPts val="2295"/>
            </a:pPr>
            <a:r>
              <a:rPr lang="en-US" dirty="0">
                <a:solidFill>
                  <a:schemeClr val="tx1"/>
                </a:solidFill>
                <a:hlinkClick r:id="rId3"/>
              </a:rPr>
              <a:t>Florida Health Justice Project Website-Training Materials Page </a:t>
            </a:r>
            <a:endParaRPr lang="en-US" dirty="0">
              <a:solidFill>
                <a:schemeClr val="tx1"/>
              </a:solidFill>
            </a:endParaRPr>
          </a:p>
          <a:p>
            <a:pPr>
              <a:spcBef>
                <a:spcPts val="540"/>
              </a:spcBef>
              <a:buSzPts val="2295"/>
            </a:pPr>
            <a:r>
              <a:rPr lang="en-US" dirty="0">
                <a:solidFill>
                  <a:schemeClr val="tx1"/>
                </a:solidFill>
                <a:hlinkClick r:id="rId4"/>
              </a:rPr>
              <a:t>Center for Medicare Advocacy</a:t>
            </a:r>
            <a:endParaRPr lang="en-US" dirty="0">
              <a:solidFill>
                <a:schemeClr val="tx1"/>
              </a:solidFill>
            </a:endParaRPr>
          </a:p>
          <a:p>
            <a:pPr>
              <a:spcBef>
                <a:spcPts val="540"/>
              </a:spcBef>
              <a:buSzPts val="2295"/>
            </a:pPr>
            <a:r>
              <a:rPr lang="en-US" dirty="0">
                <a:solidFill>
                  <a:schemeClr val="tx1"/>
                </a:solidFill>
              </a:rPr>
              <a:t>National Health Law Program (</a:t>
            </a:r>
            <a:r>
              <a:rPr lang="en-US" dirty="0" err="1">
                <a:solidFill>
                  <a:schemeClr val="tx1"/>
                </a:solidFill>
              </a:rPr>
              <a:t>NHeLP</a:t>
            </a:r>
            <a:r>
              <a:rPr lang="en-US" dirty="0">
                <a:solidFill>
                  <a:schemeClr val="tx1"/>
                </a:solidFill>
              </a:rPr>
              <a:t>)</a:t>
            </a:r>
          </a:p>
          <a:p>
            <a:pPr lvl="0">
              <a:spcBef>
                <a:spcPts val="540"/>
              </a:spcBef>
              <a:buSzPts val="2295"/>
            </a:pPr>
            <a:r>
              <a:rPr lang="en-US" dirty="0">
                <a:solidFill>
                  <a:schemeClr val="tx1"/>
                </a:solidFill>
              </a:rPr>
              <a:t>Justice in Aging</a:t>
            </a:r>
          </a:p>
          <a:p>
            <a:pPr lvl="0">
              <a:spcBef>
                <a:spcPts val="540"/>
              </a:spcBef>
              <a:buSzPts val="2295"/>
            </a:pPr>
            <a:r>
              <a:rPr lang="en-US" dirty="0">
                <a:solidFill>
                  <a:schemeClr val="tx1"/>
                </a:solidFill>
                <a:hlinkClick r:id="rId5"/>
              </a:rPr>
              <a:t>Florida Long-Term Care Ombudsman Program</a:t>
            </a:r>
            <a:endParaRPr lang="en-US" dirty="0">
              <a:solidFill>
                <a:schemeClr val="tx1"/>
              </a:solidFill>
            </a:endParaRPr>
          </a:p>
          <a:p>
            <a:pPr lvl="0">
              <a:spcBef>
                <a:spcPts val="540"/>
              </a:spcBef>
              <a:buSzPts val="2295"/>
            </a:pPr>
            <a:r>
              <a:rPr lang="en-US" dirty="0">
                <a:solidFill>
                  <a:schemeClr val="tx1"/>
                </a:solidFill>
              </a:rPr>
              <a:t>Kaiser Family Foundation</a:t>
            </a:r>
          </a:p>
          <a:p>
            <a:pPr lvl="0">
              <a:spcBef>
                <a:spcPts val="540"/>
              </a:spcBef>
              <a:buSzPts val="2295"/>
            </a:pPr>
            <a:r>
              <a:rPr lang="en-US" dirty="0">
                <a:solidFill>
                  <a:schemeClr val="tx1"/>
                </a:solidFill>
                <a:hlinkClick r:id="rId6"/>
              </a:rPr>
              <a:t>Florida Policy Institute: COVID-19 Safety Net Policy Tracker</a:t>
            </a:r>
            <a:endParaRPr dirty="0"/>
          </a:p>
        </p:txBody>
      </p:sp>
    </p:spTree>
    <p:extLst>
      <p:ext uri="{BB962C8B-B14F-4D97-AF65-F5344CB8AC3E}">
        <p14:creationId xmlns:p14="http://schemas.microsoft.com/office/powerpoint/2010/main" val="295656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C0A67D-D440-0042-AE7B-A996FAC740CD}"/>
              </a:ext>
            </a:extLst>
          </p:cNvPr>
          <p:cNvSpPr>
            <a:spLocks noGrp="1"/>
          </p:cNvSpPr>
          <p:nvPr>
            <p:ph type="sldNum" sz="quarter" idx="12"/>
          </p:nvPr>
        </p:nvSpPr>
        <p:spPr/>
        <p:txBody>
          <a:bodyPr/>
          <a:lstStyle/>
          <a:p>
            <a:fld id="{BA9B540C-44DA-4F69-89C9-7C84606640D3}" type="slidenum">
              <a:rPr lang="en-US" smtClean="0"/>
              <a:pPr/>
              <a:t>4</a:t>
            </a:fld>
            <a:endParaRPr lang="en-US" dirty="0"/>
          </a:p>
        </p:txBody>
      </p:sp>
      <p:pic>
        <p:nvPicPr>
          <p:cNvPr id="5" name="Content Placeholder 3">
            <a:extLst>
              <a:ext uri="{FF2B5EF4-FFF2-40B4-BE49-F238E27FC236}">
                <a16:creationId xmlns:a16="http://schemas.microsoft.com/office/drawing/2014/main" id="{218A4AF0-26D7-3B4A-986D-598CEBC253E4}"/>
              </a:ext>
            </a:extLst>
          </p:cNvPr>
          <p:cNvPicPr>
            <a:picLocks noGrp="1" noChangeAspect="1"/>
          </p:cNvPicPr>
          <p:nvPr>
            <p:ph idx="1"/>
          </p:nvPr>
        </p:nvPicPr>
        <p:blipFill>
          <a:blip r:embed="rId3"/>
          <a:stretch>
            <a:fillRect/>
          </a:stretch>
        </p:blipFill>
        <p:spPr>
          <a:xfrm>
            <a:off x="457200" y="437322"/>
            <a:ext cx="3585476" cy="5353878"/>
          </a:xfrm>
          <a:prstGeom prst="rect">
            <a:avLst/>
          </a:prstGeom>
        </p:spPr>
      </p:pic>
      <p:graphicFrame>
        <p:nvGraphicFramePr>
          <p:cNvPr id="6" name="Content Placeholder 3">
            <a:extLst>
              <a:ext uri="{FF2B5EF4-FFF2-40B4-BE49-F238E27FC236}">
                <a16:creationId xmlns:a16="http://schemas.microsoft.com/office/drawing/2014/main" id="{1466DFB0-F761-5545-A03D-CFE5DFD77E98}"/>
              </a:ext>
            </a:extLst>
          </p:cNvPr>
          <p:cNvGraphicFramePr>
            <a:graphicFrameLocks/>
          </p:cNvGraphicFramePr>
          <p:nvPr>
            <p:extLst>
              <p:ext uri="{D42A27DB-BD31-4B8C-83A1-F6EECF244321}">
                <p14:modId xmlns:p14="http://schemas.microsoft.com/office/powerpoint/2010/main" val="2874260770"/>
              </p:ext>
            </p:extLst>
          </p:nvPr>
        </p:nvGraphicFramePr>
        <p:xfrm>
          <a:off x="4042676" y="437322"/>
          <a:ext cx="4644124" cy="51368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804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3D55D-9ED5-4B4D-9F50-CB84FC31AB66}"/>
              </a:ext>
            </a:extLst>
          </p:cNvPr>
          <p:cNvSpPr>
            <a:spLocks noGrp="1"/>
          </p:cNvSpPr>
          <p:nvPr>
            <p:ph type="title"/>
          </p:nvPr>
        </p:nvSpPr>
        <p:spPr>
          <a:xfrm>
            <a:off x="751263" y="985059"/>
            <a:ext cx="7634201" cy="996548"/>
          </a:xfrm>
        </p:spPr>
        <p:txBody>
          <a:bodyPr vert="horz" lIns="68580" tIns="34290" rIns="68580" bIns="34290" rtlCol="0" anchor="b">
            <a:normAutofit fontScale="90000"/>
          </a:bodyPr>
          <a:lstStyle/>
          <a:p>
            <a:pPr algn="ctr"/>
            <a:r>
              <a:rPr lang="en-US" sz="3900" dirty="0">
                <a:solidFill>
                  <a:schemeClr val="tx1"/>
                </a:solidFill>
                <a:latin typeface="+mj-lt"/>
              </a:rPr>
              <a:t>LSC’s Justice Gap Report - 2017</a:t>
            </a:r>
          </a:p>
        </p:txBody>
      </p:sp>
      <p:pic>
        <p:nvPicPr>
          <p:cNvPr id="1028" name="Picture 4" descr="Figure 2: Common civil legal problem categories. Percent of households experiencing at least one issue-related problem in the past year. Base sizes vary. [bar graph featuring percentage breakdowns]">
            <a:extLst>
              <a:ext uri="{FF2B5EF4-FFF2-40B4-BE49-F238E27FC236}">
                <a16:creationId xmlns:a16="http://schemas.microsoft.com/office/drawing/2014/main" id="{CF05AC4F-23CE-4CA7-B430-F78432D53A3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0405" r="23283"/>
          <a:stretch/>
        </p:blipFill>
        <p:spPr bwMode="auto">
          <a:xfrm>
            <a:off x="215872" y="2322186"/>
            <a:ext cx="4352492" cy="29177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e 4: Civil legal problems for which professional legal help is sought. Percent of issue-related problems for which professional legal help is sought. Base sizes vary. [series of pie charts]">
            <a:extLst>
              <a:ext uri="{FF2B5EF4-FFF2-40B4-BE49-F238E27FC236}">
                <a16:creationId xmlns:a16="http://schemas.microsoft.com/office/drawing/2014/main" id="{5E0E9B55-D7E5-42B1-A5C9-9E4A4362CBCB}"/>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9925" r="18099" b="-1"/>
          <a:stretch/>
        </p:blipFill>
        <p:spPr bwMode="auto">
          <a:xfrm>
            <a:off x="4575639" y="2421447"/>
            <a:ext cx="4352492" cy="2917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2F13D0D-3ECE-4671-A37A-23DA8EBBEC5B}"/>
                  </a:ext>
                </a:extLst>
              </p14:cNvPr>
              <p14:cNvContentPartPr/>
              <p14:nvPr/>
            </p14:nvContentPartPr>
            <p14:xfrm>
              <a:off x="6824861" y="4112018"/>
              <a:ext cx="1164780" cy="1048950"/>
            </p14:xfrm>
          </p:contentPart>
        </mc:Choice>
        <mc:Fallback xmlns="">
          <p:pic>
            <p:nvPicPr>
              <p:cNvPr id="7" name="Ink 6">
                <a:extLst>
                  <a:ext uri="{FF2B5EF4-FFF2-40B4-BE49-F238E27FC236}">
                    <a16:creationId xmlns:a16="http://schemas.microsoft.com/office/drawing/2014/main" id="{D2F13D0D-3ECE-4671-A37A-23DA8EBBEC5B}"/>
                  </a:ext>
                </a:extLst>
              </p:cNvPr>
              <p:cNvPicPr/>
              <p:nvPr/>
            </p:nvPicPr>
            <p:blipFill>
              <a:blip r:embed="rId6"/>
              <a:stretch>
                <a:fillRect/>
              </a:stretch>
            </p:blipFill>
            <p:spPr>
              <a:xfrm>
                <a:off x="6788867" y="4040024"/>
                <a:ext cx="1236409" cy="119257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8BFB4D2-EE1E-461A-8F92-4D6530CD5615}"/>
                  </a:ext>
                </a:extLst>
              </p14:cNvPr>
              <p14:cNvContentPartPr/>
              <p14:nvPr/>
            </p14:nvContentPartPr>
            <p14:xfrm>
              <a:off x="527651" y="2697218"/>
              <a:ext cx="747900" cy="383400"/>
            </p14:xfrm>
          </p:contentPart>
        </mc:Choice>
        <mc:Fallback xmlns="">
          <p:pic>
            <p:nvPicPr>
              <p:cNvPr id="8" name="Ink 7">
                <a:extLst>
                  <a:ext uri="{FF2B5EF4-FFF2-40B4-BE49-F238E27FC236}">
                    <a16:creationId xmlns:a16="http://schemas.microsoft.com/office/drawing/2014/main" id="{B8BFB4D2-EE1E-461A-8F92-4D6530CD5615}"/>
                  </a:ext>
                </a:extLst>
              </p:cNvPr>
              <p:cNvPicPr/>
              <p:nvPr/>
            </p:nvPicPr>
            <p:blipFill>
              <a:blip r:embed="rId8"/>
              <a:stretch>
                <a:fillRect/>
              </a:stretch>
            </p:blipFill>
            <p:spPr>
              <a:xfrm>
                <a:off x="491660" y="2625286"/>
                <a:ext cx="819523" cy="526905"/>
              </a:xfrm>
              <a:prstGeom prst="rect">
                <a:avLst/>
              </a:prstGeom>
            </p:spPr>
          </p:pic>
        </mc:Fallback>
      </mc:AlternateContent>
    </p:spTree>
    <p:extLst>
      <p:ext uri="{BB962C8B-B14F-4D97-AF65-F5344CB8AC3E}">
        <p14:creationId xmlns:p14="http://schemas.microsoft.com/office/powerpoint/2010/main" val="156019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C2E4-59CF-F746-B882-2362FBC33E99}"/>
              </a:ext>
            </a:extLst>
          </p:cNvPr>
          <p:cNvSpPr>
            <a:spLocks noGrp="1"/>
          </p:cNvSpPr>
          <p:nvPr>
            <p:ph type="title"/>
          </p:nvPr>
        </p:nvSpPr>
        <p:spPr>
          <a:xfrm>
            <a:off x="365760" y="-718773"/>
            <a:ext cx="9180576" cy="1600200"/>
          </a:xfrm>
        </p:spPr>
        <p:txBody>
          <a:bodyPr anchor="b">
            <a:normAutofit/>
          </a:bodyPr>
          <a:lstStyle/>
          <a:p>
            <a:r>
              <a:rPr lang="en-US" sz="4000" dirty="0"/>
              <a:t>What is the Elder Law Risk Detector?</a:t>
            </a:r>
          </a:p>
        </p:txBody>
      </p:sp>
      <p:pic>
        <p:nvPicPr>
          <p:cNvPr id="5" name="Picture 4" descr="A person using a computer sitting on top of a table&#10;&#10;Description automatically generated">
            <a:extLst>
              <a:ext uri="{FF2B5EF4-FFF2-40B4-BE49-F238E27FC236}">
                <a16:creationId xmlns:a16="http://schemas.microsoft.com/office/drawing/2014/main" id="{9487B501-739D-DC4A-8461-87708CA900C1}"/>
              </a:ext>
            </a:extLst>
          </p:cNvPr>
          <p:cNvPicPr>
            <a:picLocks noChangeAspect="1"/>
          </p:cNvPicPr>
          <p:nvPr/>
        </p:nvPicPr>
        <p:blipFill rotWithShape="1">
          <a:blip r:embed="rId2"/>
          <a:srcRect l="31662" r="10338" b="3"/>
          <a:stretch/>
        </p:blipFill>
        <p:spPr>
          <a:xfrm>
            <a:off x="5804452" y="1600200"/>
            <a:ext cx="2882347" cy="3007407"/>
          </a:xfrm>
          <a:prstGeom prst="rect">
            <a:avLst/>
          </a:prstGeom>
          <a:noFill/>
        </p:spPr>
      </p:pic>
      <p:sp>
        <p:nvSpPr>
          <p:cNvPr id="4" name="Slide Number Placeholder 3">
            <a:extLst>
              <a:ext uri="{FF2B5EF4-FFF2-40B4-BE49-F238E27FC236}">
                <a16:creationId xmlns:a16="http://schemas.microsoft.com/office/drawing/2014/main" id="{2874794C-AF3F-3747-93C4-8AFBE1478560}"/>
              </a:ext>
            </a:extLst>
          </p:cNvPr>
          <p:cNvSpPr>
            <a:spLocks noGrp="1"/>
          </p:cNvSpPr>
          <p:nvPr>
            <p:ph type="sldNum" sz="quarter" idx="12"/>
          </p:nvPr>
        </p:nvSpPr>
        <p:spPr>
          <a:xfrm>
            <a:off x="8543278" y="6356350"/>
            <a:ext cx="561975" cy="365125"/>
          </a:xfrm>
        </p:spPr>
        <p:txBody>
          <a:bodyPr anchor="ctr">
            <a:normAutofit/>
          </a:bodyPr>
          <a:lstStyle/>
          <a:p>
            <a:pPr>
              <a:spcAft>
                <a:spcPts val="600"/>
              </a:spcAft>
            </a:pPr>
            <a:fld id="{BA9B540C-44DA-4F69-89C9-7C84606640D3}"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BA825D28-F34C-4A4E-85DF-625CB593E347}"/>
              </a:ext>
            </a:extLst>
          </p:cNvPr>
          <p:cNvSpPr>
            <a:spLocks noGrp="1"/>
          </p:cNvSpPr>
          <p:nvPr>
            <p:ph sz="quarter" idx="13"/>
          </p:nvPr>
        </p:nvSpPr>
        <p:spPr>
          <a:xfrm>
            <a:off x="365760" y="1600200"/>
            <a:ext cx="5438692" cy="4526280"/>
          </a:xfrm>
        </p:spPr>
        <p:txBody>
          <a:bodyPr>
            <a:normAutofit lnSpcReduction="10000"/>
          </a:bodyPr>
          <a:lstStyle/>
          <a:p>
            <a:pPr>
              <a:lnSpc>
                <a:spcPct val="90000"/>
              </a:lnSpc>
            </a:pPr>
            <a:r>
              <a:rPr lang="en-US" sz="2000" dirty="0">
                <a:solidFill>
                  <a:schemeClr val="tx1"/>
                </a:solidFill>
              </a:rPr>
              <a:t>The Risk Detector is a web-based legal health “check-up” tool that allows groups serving seniors to screen older adults for common legal issues and refer them to a partnering legal services program </a:t>
            </a:r>
          </a:p>
          <a:p>
            <a:pPr>
              <a:lnSpc>
                <a:spcPct val="90000"/>
              </a:lnSpc>
            </a:pPr>
            <a:r>
              <a:rPr lang="en-US" sz="2000" dirty="0">
                <a:solidFill>
                  <a:schemeClr val="tx1"/>
                </a:solidFill>
              </a:rPr>
              <a:t>These screenings can take place in home, organizational or community-based settings, or done over the phone</a:t>
            </a:r>
          </a:p>
          <a:p>
            <a:pPr>
              <a:lnSpc>
                <a:spcPct val="90000"/>
              </a:lnSpc>
            </a:pPr>
            <a:r>
              <a:rPr lang="en-US" sz="2000" dirty="0">
                <a:solidFill>
                  <a:schemeClr val="tx1"/>
                </a:solidFill>
              </a:rPr>
              <a:t>It currently screens for legal issues or vulnerabilities related to housing, health care, consumer, abuse, and financial exploitation.</a:t>
            </a:r>
          </a:p>
          <a:p>
            <a:pPr>
              <a:lnSpc>
                <a:spcPct val="90000"/>
              </a:lnSpc>
            </a:pPr>
            <a:r>
              <a:rPr lang="en-US" sz="2000" dirty="0">
                <a:solidFill>
                  <a:schemeClr val="tx1"/>
                </a:solidFill>
              </a:rPr>
              <a:t>The Risk Detector does not provide legal advice and its use does not form an attorney-client relationship between any parties</a:t>
            </a:r>
          </a:p>
          <a:p>
            <a:pPr>
              <a:lnSpc>
                <a:spcPct val="90000"/>
              </a:lnSpc>
            </a:pPr>
            <a:endParaRPr lang="en-US" sz="1500" dirty="0"/>
          </a:p>
        </p:txBody>
      </p:sp>
    </p:spTree>
    <p:extLst>
      <p:ext uri="{BB962C8B-B14F-4D97-AF65-F5344CB8AC3E}">
        <p14:creationId xmlns:p14="http://schemas.microsoft.com/office/powerpoint/2010/main" val="73058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F934-97D6-8A47-9CA0-91EDBF5DE478}"/>
              </a:ext>
            </a:extLst>
          </p:cNvPr>
          <p:cNvSpPr>
            <a:spLocks noGrp="1"/>
          </p:cNvSpPr>
          <p:nvPr>
            <p:ph type="title"/>
          </p:nvPr>
        </p:nvSpPr>
        <p:spPr>
          <a:xfrm>
            <a:off x="710837" y="-838092"/>
            <a:ext cx="8229600" cy="1600200"/>
          </a:xfrm>
        </p:spPr>
        <p:txBody>
          <a:bodyPr/>
          <a:lstStyle/>
          <a:p>
            <a:r>
              <a:rPr lang="en-US" sz="4000" dirty="0"/>
              <a:t>How does Risk Detector work?</a:t>
            </a:r>
          </a:p>
        </p:txBody>
      </p:sp>
      <p:sp>
        <p:nvSpPr>
          <p:cNvPr id="4" name="Slide Number Placeholder 3">
            <a:extLst>
              <a:ext uri="{FF2B5EF4-FFF2-40B4-BE49-F238E27FC236}">
                <a16:creationId xmlns:a16="http://schemas.microsoft.com/office/drawing/2014/main" id="{34DEFAE4-74DE-FA45-B2D2-D418603E70AA}"/>
              </a:ext>
            </a:extLst>
          </p:cNvPr>
          <p:cNvSpPr>
            <a:spLocks noGrp="1"/>
          </p:cNvSpPr>
          <p:nvPr>
            <p:ph type="sldNum" sz="quarter" idx="12"/>
          </p:nvPr>
        </p:nvSpPr>
        <p:spPr/>
        <p:txBody>
          <a:bodyPr/>
          <a:lstStyle/>
          <a:p>
            <a:fld id="{BA9B540C-44DA-4F69-89C9-7C84606640D3}" type="slidenum">
              <a:rPr lang="en-US" smtClean="0"/>
              <a:pPr/>
              <a:t>7</a:t>
            </a:fld>
            <a:endParaRPr lang="en-US" dirty="0"/>
          </a:p>
        </p:txBody>
      </p:sp>
      <p:sp>
        <p:nvSpPr>
          <p:cNvPr id="6" name="Rectangle 5">
            <a:extLst>
              <a:ext uri="{FF2B5EF4-FFF2-40B4-BE49-F238E27FC236}">
                <a16:creationId xmlns:a16="http://schemas.microsoft.com/office/drawing/2014/main" id="{6268CE33-C6FB-3C4D-98DF-9CA7D6B5001B}"/>
              </a:ext>
            </a:extLst>
          </p:cNvPr>
          <p:cNvSpPr/>
          <p:nvPr/>
        </p:nvSpPr>
        <p:spPr>
          <a:xfrm>
            <a:off x="246244" y="1352228"/>
            <a:ext cx="2146852" cy="2308324"/>
          </a:xfrm>
          <a:prstGeom prst="rect">
            <a:avLst/>
          </a:prstGeom>
        </p:spPr>
        <p:txBody>
          <a:bodyPr wrap="square">
            <a:spAutoFit/>
          </a:bodyPr>
          <a:lstStyle/>
          <a:p>
            <a:pPr defTabSz="914378">
              <a:buClr>
                <a:srgbClr val="000000"/>
              </a:buClr>
            </a:pPr>
            <a:r>
              <a:rPr lang="en-US" kern="0" dirty="0">
                <a:solidFill>
                  <a:srgbClr val="000000"/>
                </a:solidFill>
                <a:latin typeface="+mj-lt"/>
                <a:cs typeface="Calibri" panose="020F0502020204030204" pitchFamily="34" charset="0"/>
                <a:sym typeface="Arial"/>
              </a:rPr>
              <a:t>The Risk Detector is a web-based application that can be accessed via a link using any device type – a computer, tablet or phone</a:t>
            </a:r>
          </a:p>
        </p:txBody>
      </p:sp>
      <p:pic>
        <p:nvPicPr>
          <p:cNvPr id="8" name="Picture 7">
            <a:extLst>
              <a:ext uri="{FF2B5EF4-FFF2-40B4-BE49-F238E27FC236}">
                <a16:creationId xmlns:a16="http://schemas.microsoft.com/office/drawing/2014/main" id="{0E0021BB-B10C-8E4E-B1F7-B0CB9C22D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827" y="431190"/>
            <a:ext cx="5995620" cy="5995620"/>
          </a:xfrm>
          <a:prstGeom prst="rect">
            <a:avLst/>
          </a:prstGeom>
        </p:spPr>
      </p:pic>
      <p:pic>
        <p:nvPicPr>
          <p:cNvPr id="10" name="Picture 9">
            <a:extLst>
              <a:ext uri="{FF2B5EF4-FFF2-40B4-BE49-F238E27FC236}">
                <a16:creationId xmlns:a16="http://schemas.microsoft.com/office/drawing/2014/main" id="{4E6D3CCB-ACE6-4C49-9F9E-E87B6F26AE8F}"/>
              </a:ext>
            </a:extLst>
          </p:cNvPr>
          <p:cNvPicPr>
            <a:picLocks noChangeAspect="1"/>
          </p:cNvPicPr>
          <p:nvPr/>
        </p:nvPicPr>
        <p:blipFill>
          <a:blip r:embed="rId3"/>
          <a:stretch>
            <a:fillRect/>
          </a:stretch>
        </p:blipFill>
        <p:spPr>
          <a:xfrm>
            <a:off x="3256449" y="2237945"/>
            <a:ext cx="3348663" cy="2382109"/>
          </a:xfrm>
          <a:prstGeom prst="rect">
            <a:avLst/>
          </a:prstGeom>
        </p:spPr>
      </p:pic>
      <p:pic>
        <p:nvPicPr>
          <p:cNvPr id="11" name="Picture 10">
            <a:extLst>
              <a:ext uri="{FF2B5EF4-FFF2-40B4-BE49-F238E27FC236}">
                <a16:creationId xmlns:a16="http://schemas.microsoft.com/office/drawing/2014/main" id="{1E0BC2D3-090E-8243-8609-C10282439A7A}"/>
              </a:ext>
            </a:extLst>
          </p:cNvPr>
          <p:cNvPicPr>
            <a:picLocks noChangeAspect="1"/>
          </p:cNvPicPr>
          <p:nvPr/>
        </p:nvPicPr>
        <p:blipFill>
          <a:blip r:embed="rId4"/>
          <a:stretch>
            <a:fillRect/>
          </a:stretch>
        </p:blipFill>
        <p:spPr>
          <a:xfrm>
            <a:off x="4156702" y="2104477"/>
            <a:ext cx="1646099" cy="2515577"/>
          </a:xfrm>
          <a:prstGeom prst="rect">
            <a:avLst/>
          </a:prstGeom>
        </p:spPr>
      </p:pic>
      <p:pic>
        <p:nvPicPr>
          <p:cNvPr id="12" name="Picture 11">
            <a:extLst>
              <a:ext uri="{FF2B5EF4-FFF2-40B4-BE49-F238E27FC236}">
                <a16:creationId xmlns:a16="http://schemas.microsoft.com/office/drawing/2014/main" id="{62874867-E318-0A45-85C4-9BCE906A3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394" y="2040097"/>
            <a:ext cx="5506546" cy="5506546"/>
          </a:xfrm>
          <a:prstGeom prst="rect">
            <a:avLst/>
          </a:prstGeom>
        </p:spPr>
      </p:pic>
      <p:grpSp>
        <p:nvGrpSpPr>
          <p:cNvPr id="13" name="Group 12">
            <a:extLst>
              <a:ext uri="{FF2B5EF4-FFF2-40B4-BE49-F238E27FC236}">
                <a16:creationId xmlns:a16="http://schemas.microsoft.com/office/drawing/2014/main" id="{FA36A91D-8849-0841-8323-C66779C1B6DC}"/>
              </a:ext>
            </a:extLst>
          </p:cNvPr>
          <p:cNvGrpSpPr/>
          <p:nvPr/>
        </p:nvGrpSpPr>
        <p:grpSpPr>
          <a:xfrm>
            <a:off x="6463707" y="1488412"/>
            <a:ext cx="3348663" cy="3698409"/>
            <a:chOff x="5794157" y="1078167"/>
            <a:chExt cx="4270051" cy="4270051"/>
          </a:xfrm>
        </p:grpSpPr>
        <p:pic>
          <p:nvPicPr>
            <p:cNvPr id="14" name="Picture 13">
              <a:extLst>
                <a:ext uri="{FF2B5EF4-FFF2-40B4-BE49-F238E27FC236}">
                  <a16:creationId xmlns:a16="http://schemas.microsoft.com/office/drawing/2014/main" id="{FC9721ED-B075-424E-B8D2-DA6C46C0BB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4157" y="1078167"/>
              <a:ext cx="4270051" cy="4270051"/>
            </a:xfrm>
            <a:prstGeom prst="rect">
              <a:avLst/>
            </a:prstGeom>
          </p:spPr>
        </p:pic>
        <p:pic>
          <p:nvPicPr>
            <p:cNvPr id="15" name="Picture 14">
              <a:extLst>
                <a:ext uri="{FF2B5EF4-FFF2-40B4-BE49-F238E27FC236}">
                  <a16:creationId xmlns:a16="http://schemas.microsoft.com/office/drawing/2014/main" id="{8B32F3F8-CCF1-884F-BB0B-CCDA7CA3F955}"/>
                </a:ext>
              </a:extLst>
            </p:cNvPr>
            <p:cNvPicPr>
              <a:picLocks noChangeAspect="1"/>
            </p:cNvPicPr>
            <p:nvPr/>
          </p:nvPicPr>
          <p:blipFill>
            <a:blip r:embed="rId7"/>
            <a:stretch>
              <a:fillRect/>
            </a:stretch>
          </p:blipFill>
          <p:spPr>
            <a:xfrm>
              <a:off x="7134931" y="1838517"/>
              <a:ext cx="1554282" cy="2892780"/>
            </a:xfrm>
            <a:prstGeom prst="rect">
              <a:avLst/>
            </a:prstGeom>
          </p:spPr>
        </p:pic>
      </p:grpSp>
    </p:spTree>
    <p:extLst>
      <p:ext uri="{BB962C8B-B14F-4D97-AF65-F5344CB8AC3E}">
        <p14:creationId xmlns:p14="http://schemas.microsoft.com/office/powerpoint/2010/main" val="44556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AF79E1-03B2-7A47-A32E-BE0F3210E261}"/>
              </a:ext>
            </a:extLst>
          </p:cNvPr>
          <p:cNvSpPr>
            <a:spLocks noGrp="1"/>
          </p:cNvSpPr>
          <p:nvPr>
            <p:ph type="sldNum" sz="quarter" idx="12"/>
          </p:nvPr>
        </p:nvSpPr>
        <p:spPr/>
        <p:txBody>
          <a:bodyPr/>
          <a:lstStyle/>
          <a:p>
            <a:fld id="{BA9B540C-44DA-4F69-89C9-7C84606640D3}" type="slidenum">
              <a:rPr lang="en-US" smtClean="0"/>
              <a:pPr/>
              <a:t>8</a:t>
            </a:fld>
            <a:endParaRPr lang="en-US" dirty="0"/>
          </a:p>
        </p:txBody>
      </p:sp>
      <p:pic>
        <p:nvPicPr>
          <p:cNvPr id="6" name="Content Placeholder 5">
            <a:extLst>
              <a:ext uri="{FF2B5EF4-FFF2-40B4-BE49-F238E27FC236}">
                <a16:creationId xmlns:a16="http://schemas.microsoft.com/office/drawing/2014/main" id="{8E1B98AC-CFBD-EC4B-881C-C67B02ED02AC}"/>
              </a:ext>
            </a:extLst>
          </p:cNvPr>
          <p:cNvPicPr>
            <a:picLocks noGrp="1" noChangeAspect="1"/>
          </p:cNvPicPr>
          <p:nvPr>
            <p:ph sz="quarter" idx="13"/>
          </p:nvPr>
        </p:nvPicPr>
        <p:blipFill>
          <a:blip r:embed="rId2"/>
          <a:stretch>
            <a:fillRect/>
          </a:stretch>
        </p:blipFill>
        <p:spPr>
          <a:xfrm>
            <a:off x="275386" y="844827"/>
            <a:ext cx="8593227" cy="5138530"/>
          </a:xfrm>
          <a:prstGeom prst="rect">
            <a:avLst/>
          </a:prstGeom>
        </p:spPr>
      </p:pic>
    </p:spTree>
    <p:extLst>
      <p:ext uri="{BB962C8B-B14F-4D97-AF65-F5344CB8AC3E}">
        <p14:creationId xmlns:p14="http://schemas.microsoft.com/office/powerpoint/2010/main" val="211857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A677-EECD-6140-8F50-3EB676EE1398}"/>
              </a:ext>
            </a:extLst>
          </p:cNvPr>
          <p:cNvSpPr>
            <a:spLocks noGrp="1"/>
          </p:cNvSpPr>
          <p:nvPr>
            <p:ph type="title"/>
          </p:nvPr>
        </p:nvSpPr>
        <p:spPr/>
        <p:txBody>
          <a:bodyPr/>
          <a:lstStyle/>
          <a:p>
            <a:r>
              <a:rPr lang="en-US" sz="4000" dirty="0"/>
              <a:t>Medicaid Eligibility for Seniors</a:t>
            </a:r>
            <a:br>
              <a:rPr lang="en-US" sz="4000" dirty="0"/>
            </a:br>
            <a:r>
              <a:rPr lang="en-US" sz="4000" dirty="0"/>
              <a:t>Overview</a:t>
            </a:r>
          </a:p>
        </p:txBody>
      </p:sp>
      <p:sp>
        <p:nvSpPr>
          <p:cNvPr id="3" name="Content Placeholder 2">
            <a:extLst>
              <a:ext uri="{FF2B5EF4-FFF2-40B4-BE49-F238E27FC236}">
                <a16:creationId xmlns:a16="http://schemas.microsoft.com/office/drawing/2014/main" id="{E9AB91B1-3374-D748-B549-68E6627B810B}"/>
              </a:ext>
            </a:extLst>
          </p:cNvPr>
          <p:cNvSpPr>
            <a:spLocks noGrp="1"/>
          </p:cNvSpPr>
          <p:nvPr>
            <p:ph idx="1"/>
          </p:nvPr>
        </p:nvSpPr>
        <p:spPr>
          <a:xfrm>
            <a:off x="457200" y="1830387"/>
            <a:ext cx="8229600" cy="4525963"/>
          </a:xfrm>
        </p:spPr>
        <p:txBody>
          <a:bodyPr>
            <a:normAutofit/>
          </a:bodyPr>
          <a:lstStyle/>
          <a:p>
            <a:r>
              <a:rPr lang="en-US" sz="1800" dirty="0">
                <a:solidFill>
                  <a:schemeClr val="tx1"/>
                </a:solidFill>
              </a:rPr>
              <a:t>Organization of Florida’s Medicaid Program</a:t>
            </a:r>
          </a:p>
          <a:p>
            <a:endParaRPr lang="en-US" sz="1800" dirty="0">
              <a:solidFill>
                <a:schemeClr val="tx1"/>
              </a:solidFill>
            </a:endParaRPr>
          </a:p>
          <a:p>
            <a:r>
              <a:rPr lang="en-US" sz="1800" dirty="0">
                <a:solidFill>
                  <a:schemeClr val="tx1"/>
                </a:solidFill>
              </a:rPr>
              <a:t>Common Medicaid Eligibility Categories for Seniors</a:t>
            </a:r>
          </a:p>
          <a:p>
            <a:endParaRPr lang="en-US" sz="1800" dirty="0">
              <a:solidFill>
                <a:schemeClr val="tx1"/>
              </a:solidFill>
            </a:endParaRPr>
          </a:p>
          <a:p>
            <a:r>
              <a:rPr lang="en-US" sz="1800" dirty="0">
                <a:solidFill>
                  <a:schemeClr val="tx1"/>
                </a:solidFill>
              </a:rPr>
              <a:t>Rights &amp; Protections for Applicants &amp; Enrollees </a:t>
            </a:r>
          </a:p>
          <a:p>
            <a:endParaRPr lang="en-US" sz="1800" dirty="0">
              <a:solidFill>
                <a:schemeClr val="tx1"/>
              </a:solidFill>
            </a:endParaRPr>
          </a:p>
          <a:p>
            <a:r>
              <a:rPr lang="en-US" sz="1800" dirty="0">
                <a:solidFill>
                  <a:schemeClr val="tx1"/>
                </a:solidFill>
              </a:rPr>
              <a:t>Temporary Changes Due to COVID-19</a:t>
            </a:r>
          </a:p>
          <a:p>
            <a:pPr marL="0" indent="0">
              <a:buNone/>
            </a:pPr>
            <a:br>
              <a:rPr lang="en-US" dirty="0"/>
            </a:br>
            <a:br>
              <a:rPr lang="en-US" dirty="0"/>
            </a:br>
            <a:endParaRPr lang="en-US" dirty="0"/>
          </a:p>
        </p:txBody>
      </p:sp>
      <p:sp>
        <p:nvSpPr>
          <p:cNvPr id="4" name="Slide Number Placeholder 3">
            <a:extLst>
              <a:ext uri="{FF2B5EF4-FFF2-40B4-BE49-F238E27FC236}">
                <a16:creationId xmlns:a16="http://schemas.microsoft.com/office/drawing/2014/main" id="{C549FA8E-F3AE-E140-BDBB-BDC0BB161E1E}"/>
              </a:ext>
            </a:extLst>
          </p:cNvPr>
          <p:cNvSpPr>
            <a:spLocks noGrp="1"/>
          </p:cNvSpPr>
          <p:nvPr>
            <p:ph type="sldNum" sz="quarter" idx="12"/>
          </p:nvPr>
        </p:nvSpPr>
        <p:spPr/>
        <p:txBody>
          <a:bodyPr/>
          <a:lstStyle/>
          <a:p>
            <a:fld id="{BA9B540C-44DA-4F69-89C9-7C84606640D3}" type="slidenum">
              <a:rPr lang="en-US" smtClean="0"/>
              <a:pPr/>
              <a:t>9</a:t>
            </a:fld>
            <a:endParaRPr lang="en-US" dirty="0"/>
          </a:p>
        </p:txBody>
      </p:sp>
    </p:spTree>
    <p:extLst>
      <p:ext uri="{BB962C8B-B14F-4D97-AF65-F5344CB8AC3E}">
        <p14:creationId xmlns:p14="http://schemas.microsoft.com/office/powerpoint/2010/main" val="1050422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TotalTime>
  <Words>2801</Words>
  <Application>Microsoft Macintosh PowerPoint</Application>
  <PresentationFormat>On-screen Show (4:3)</PresentationFormat>
  <Paragraphs>386</Paragraphs>
  <Slides>38</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Gothic</vt:lpstr>
      <vt:lpstr>Courier New</vt:lpstr>
      <vt:lpstr>Georgia</vt:lpstr>
      <vt:lpstr>Palatino Linotype</vt:lpstr>
      <vt:lpstr>Executive</vt:lpstr>
      <vt:lpstr>Florida Elder Health Justice in the Time of COVID</vt:lpstr>
      <vt:lpstr>Objectives for Session 1</vt:lpstr>
      <vt:lpstr>Introductions</vt:lpstr>
      <vt:lpstr>PowerPoint Presentation</vt:lpstr>
      <vt:lpstr>LSC’s Justice Gap Report - 2017</vt:lpstr>
      <vt:lpstr>What is the Elder Law Risk Detector?</vt:lpstr>
      <vt:lpstr>How does Risk Detector work?</vt:lpstr>
      <vt:lpstr>PowerPoint Presentation</vt:lpstr>
      <vt:lpstr>Medicaid Eligibility for Seniors Overview</vt:lpstr>
      <vt:lpstr>Administration of FL’s Medicaid Program</vt:lpstr>
      <vt:lpstr>      Technical Requirements for Eligibility</vt:lpstr>
      <vt:lpstr>PowerPoint Presentation</vt:lpstr>
      <vt:lpstr>Common Eligibility Categories for Seniors</vt:lpstr>
      <vt:lpstr>Receipt of SSI </vt:lpstr>
      <vt:lpstr>MEDS-AD </vt:lpstr>
      <vt:lpstr>Protected Medicaid </vt:lpstr>
      <vt:lpstr>Statewide Medicaid Managed Care Long Term Care Waiver </vt:lpstr>
      <vt:lpstr>Medicare Savings Program  Qualified Medicare Beneficiary</vt:lpstr>
      <vt:lpstr>Medicare Savings Programs  Special Low-Income Medicare Beneficiary/Qualifying Individual 1</vt:lpstr>
      <vt:lpstr>Enrollees Rights &amp; Protections Applications</vt:lpstr>
      <vt:lpstr> DOEA/ADRC LTC Waiver Level of Care Eligibility</vt:lpstr>
      <vt:lpstr> Renewals/Ex Parte Reviews </vt:lpstr>
      <vt:lpstr> Special Protections for Dual Eligibles</vt:lpstr>
      <vt:lpstr> Elimination of Retroactive Medicaid Eligibility</vt:lpstr>
      <vt:lpstr>Importance of Story Sharing</vt:lpstr>
      <vt:lpstr>COVID-19 Medicaid Updates</vt:lpstr>
      <vt:lpstr> Major Medicaid Consumer Protections</vt:lpstr>
      <vt:lpstr>Potential Resources/Flexibilities</vt:lpstr>
      <vt:lpstr>Appendix K</vt:lpstr>
      <vt:lpstr>Stakeholder Questionnaires</vt:lpstr>
      <vt:lpstr>Hypothetical</vt:lpstr>
      <vt:lpstr>Description of FL LTC Ombudsman program</vt:lpstr>
      <vt:lpstr>Nursing Home  Conditions, Concerns, Issues Pre-COVID</vt:lpstr>
      <vt:lpstr>COVID-19 Concerns</vt:lpstr>
      <vt:lpstr>Next Steps for LTC Ombudsman:</vt:lpstr>
      <vt:lpstr>What can Legal Services do?</vt:lpstr>
      <vt:lpstr>Stay Tuned for Part II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Elder Health Justice in the Time of COVID</dc:title>
  <dc:creator>Lipnick, Melissa M</dc:creator>
  <cp:lastModifiedBy>Lipnick, Melissa M</cp:lastModifiedBy>
  <cp:revision>82</cp:revision>
  <cp:lastPrinted>2020-06-29T01:31:39Z</cp:lastPrinted>
  <dcterms:created xsi:type="dcterms:W3CDTF">2020-06-27T15:34:08Z</dcterms:created>
  <dcterms:modified xsi:type="dcterms:W3CDTF">2020-07-09T16:40:41Z</dcterms:modified>
</cp:coreProperties>
</file>