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6" r:id="rId2"/>
    <p:sldMasterId id="2147483682" r:id="rId3"/>
  </p:sldMasterIdLst>
  <p:notesMasterIdLst>
    <p:notesMasterId r:id="rId83"/>
  </p:notesMasterIdLst>
  <p:sldIdLst>
    <p:sldId id="328" r:id="rId4"/>
    <p:sldId id="735" r:id="rId5"/>
    <p:sldId id="736" r:id="rId6"/>
    <p:sldId id="737" r:id="rId7"/>
    <p:sldId id="738" r:id="rId8"/>
    <p:sldId id="739" r:id="rId9"/>
    <p:sldId id="740" r:id="rId10"/>
    <p:sldId id="741" r:id="rId11"/>
    <p:sldId id="742" r:id="rId12"/>
    <p:sldId id="743" r:id="rId13"/>
    <p:sldId id="744" r:id="rId14"/>
    <p:sldId id="745" r:id="rId15"/>
    <p:sldId id="746" r:id="rId16"/>
    <p:sldId id="747" r:id="rId17"/>
    <p:sldId id="748" r:id="rId18"/>
    <p:sldId id="749" r:id="rId19"/>
    <p:sldId id="750" r:id="rId20"/>
    <p:sldId id="751" r:id="rId21"/>
    <p:sldId id="752" r:id="rId22"/>
    <p:sldId id="753" r:id="rId23"/>
    <p:sldId id="754" r:id="rId24"/>
    <p:sldId id="755" r:id="rId25"/>
    <p:sldId id="756" r:id="rId26"/>
    <p:sldId id="757" r:id="rId27"/>
    <p:sldId id="758" r:id="rId28"/>
    <p:sldId id="759" r:id="rId29"/>
    <p:sldId id="760" r:id="rId30"/>
    <p:sldId id="761" r:id="rId31"/>
    <p:sldId id="762" r:id="rId32"/>
    <p:sldId id="763" r:id="rId33"/>
    <p:sldId id="764" r:id="rId34"/>
    <p:sldId id="765" r:id="rId35"/>
    <p:sldId id="766" r:id="rId36"/>
    <p:sldId id="767" r:id="rId37"/>
    <p:sldId id="768" r:id="rId38"/>
    <p:sldId id="769" r:id="rId39"/>
    <p:sldId id="770" r:id="rId40"/>
    <p:sldId id="771" r:id="rId41"/>
    <p:sldId id="772" r:id="rId42"/>
    <p:sldId id="773" r:id="rId43"/>
    <p:sldId id="774" r:id="rId44"/>
    <p:sldId id="775" r:id="rId45"/>
    <p:sldId id="776" r:id="rId46"/>
    <p:sldId id="777" r:id="rId47"/>
    <p:sldId id="778" r:id="rId48"/>
    <p:sldId id="779" r:id="rId49"/>
    <p:sldId id="257" r:id="rId50"/>
    <p:sldId id="707" r:id="rId51"/>
    <p:sldId id="731" r:id="rId52"/>
    <p:sldId id="708" r:id="rId53"/>
    <p:sldId id="710" r:id="rId54"/>
    <p:sldId id="711" r:id="rId55"/>
    <p:sldId id="712" r:id="rId56"/>
    <p:sldId id="791" r:id="rId57"/>
    <p:sldId id="713" r:id="rId58"/>
    <p:sldId id="714" r:id="rId59"/>
    <p:sldId id="715" r:id="rId60"/>
    <p:sldId id="379" r:id="rId61"/>
    <p:sldId id="788" r:id="rId62"/>
    <p:sldId id="781" r:id="rId63"/>
    <p:sldId id="799" r:id="rId64"/>
    <p:sldId id="784" r:id="rId65"/>
    <p:sldId id="785" r:id="rId66"/>
    <p:sldId id="786" r:id="rId67"/>
    <p:sldId id="787" r:id="rId68"/>
    <p:sldId id="789" r:id="rId69"/>
    <p:sldId id="361" r:id="rId70"/>
    <p:sldId id="790" r:id="rId71"/>
    <p:sldId id="800" r:id="rId72"/>
    <p:sldId id="792" r:id="rId73"/>
    <p:sldId id="793" r:id="rId74"/>
    <p:sldId id="794" r:id="rId75"/>
    <p:sldId id="803" r:id="rId76"/>
    <p:sldId id="795" r:id="rId77"/>
    <p:sldId id="796" r:id="rId78"/>
    <p:sldId id="802" r:id="rId79"/>
    <p:sldId id="804" r:id="rId80"/>
    <p:sldId id="805" r:id="rId81"/>
    <p:sldId id="797" r:id="rId8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404"/>
    <p:restoredTop sz="51376"/>
  </p:normalViewPr>
  <p:slideViewPr>
    <p:cSldViewPr snapToGrid="0" snapToObjects="1">
      <p:cViewPr varScale="1">
        <p:scale>
          <a:sx n="54" d="100"/>
          <a:sy n="54" d="100"/>
        </p:scale>
        <p:origin x="1856" y="2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presProps" Target="presProp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tableStyles" Target="tableStyles.xml"/><Relationship Id="rId61" Type="http://schemas.openxmlformats.org/officeDocument/2006/relationships/slide" Target="slides/slide58.xml"/><Relationship Id="rId82" Type="http://schemas.openxmlformats.org/officeDocument/2006/relationships/slide" Target="slides/slide7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735276-35B8-F34B-81B7-B28463BD439C}" type="datetimeFigureOut">
              <a:rPr lang="en-US" smtClean="0"/>
              <a:t>7/29/20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166D25-3CFB-8847-AAB5-DE89A1A8BE0D}" type="slidenum">
              <a:rPr lang="en-US" smtClean="0"/>
              <a:t>‹#›</a:t>
            </a:fld>
            <a:endParaRPr lang="en-US"/>
          </a:p>
        </p:txBody>
      </p:sp>
    </p:spTree>
    <p:extLst>
      <p:ext uri="{BB962C8B-B14F-4D97-AF65-F5344CB8AC3E}">
        <p14:creationId xmlns:p14="http://schemas.microsoft.com/office/powerpoint/2010/main" val="2644419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naplesnews.com/story/news/special-reports/2018/02/22/neglected-florida-worst-nursing-homes-left-open-despite-history-poor-care-deaths/315924002/"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E022D5-196F-A84A-BF99-62906F077B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82583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defTabSz="923892" eaLnBrk="0" hangingPunct="0">
              <a:defRPr sz="2400">
                <a:solidFill>
                  <a:schemeClr val="tx1"/>
                </a:solidFill>
                <a:latin typeface="Times New Roman" pitchFamily="18" charset="0"/>
              </a:defRPr>
            </a:lvl1pPr>
            <a:lvl2pPr marL="744202" indent="-286232" defTabSz="923892" eaLnBrk="0" hangingPunct="0">
              <a:defRPr sz="2400">
                <a:solidFill>
                  <a:schemeClr val="tx1"/>
                </a:solidFill>
                <a:latin typeface="Times New Roman" pitchFamily="18" charset="0"/>
              </a:defRPr>
            </a:lvl2pPr>
            <a:lvl3pPr marL="1144926" indent="-228985" defTabSz="923892" eaLnBrk="0" hangingPunct="0">
              <a:defRPr sz="2400">
                <a:solidFill>
                  <a:schemeClr val="tx1"/>
                </a:solidFill>
                <a:latin typeface="Times New Roman" pitchFamily="18" charset="0"/>
              </a:defRPr>
            </a:lvl3pPr>
            <a:lvl4pPr marL="1602897" indent="-228985" defTabSz="923892" eaLnBrk="0" hangingPunct="0">
              <a:defRPr sz="2400">
                <a:solidFill>
                  <a:schemeClr val="tx1"/>
                </a:solidFill>
                <a:latin typeface="Times New Roman" pitchFamily="18" charset="0"/>
              </a:defRPr>
            </a:lvl4pPr>
            <a:lvl5pPr marL="2060867" indent="-228985" defTabSz="923892" eaLnBrk="0" hangingPunct="0">
              <a:defRPr sz="2400">
                <a:solidFill>
                  <a:schemeClr val="tx1"/>
                </a:solidFill>
                <a:latin typeface="Times New Roman" pitchFamily="18" charset="0"/>
              </a:defRPr>
            </a:lvl5pPr>
            <a:lvl6pPr marL="2518837" indent="-228985" algn="ctr" defTabSz="923892" eaLnBrk="0" fontAlgn="base" hangingPunct="0">
              <a:spcBef>
                <a:spcPct val="0"/>
              </a:spcBef>
              <a:spcAft>
                <a:spcPct val="0"/>
              </a:spcAft>
              <a:defRPr sz="2400">
                <a:solidFill>
                  <a:schemeClr val="tx1"/>
                </a:solidFill>
                <a:latin typeface="Times New Roman" pitchFamily="18" charset="0"/>
              </a:defRPr>
            </a:lvl6pPr>
            <a:lvl7pPr marL="2976808" indent="-228985" algn="ctr" defTabSz="923892" eaLnBrk="0" fontAlgn="base" hangingPunct="0">
              <a:spcBef>
                <a:spcPct val="0"/>
              </a:spcBef>
              <a:spcAft>
                <a:spcPct val="0"/>
              </a:spcAft>
              <a:defRPr sz="2400">
                <a:solidFill>
                  <a:schemeClr val="tx1"/>
                </a:solidFill>
                <a:latin typeface="Times New Roman" pitchFamily="18" charset="0"/>
              </a:defRPr>
            </a:lvl7pPr>
            <a:lvl8pPr marL="3434778" indent="-228985" algn="ctr" defTabSz="923892" eaLnBrk="0" fontAlgn="base" hangingPunct="0">
              <a:spcBef>
                <a:spcPct val="0"/>
              </a:spcBef>
              <a:spcAft>
                <a:spcPct val="0"/>
              </a:spcAft>
              <a:defRPr sz="2400">
                <a:solidFill>
                  <a:schemeClr val="tx1"/>
                </a:solidFill>
                <a:latin typeface="Times New Roman" pitchFamily="18" charset="0"/>
              </a:defRPr>
            </a:lvl8pPr>
            <a:lvl9pPr marL="3892748" indent="-228985" algn="ctr" defTabSz="923892" eaLnBrk="0" fontAlgn="base" hangingPunct="0">
              <a:spcBef>
                <a:spcPct val="0"/>
              </a:spcBef>
              <a:spcAft>
                <a:spcPct val="0"/>
              </a:spcAft>
              <a:defRPr sz="2400">
                <a:solidFill>
                  <a:schemeClr val="tx1"/>
                </a:solidFill>
                <a:latin typeface="Times New Roman" pitchFamily="18" charset="0"/>
              </a:defRPr>
            </a:lvl9pPr>
          </a:lstStyle>
          <a:p>
            <a:pPr eaLnBrk="1" hangingPunct="1"/>
            <a:fld id="{A828CAF0-10DC-438D-BACA-D2D89CD36A0B}" type="slidenum">
              <a:rPr lang="en-US" sz="1200"/>
              <a:pPr eaLnBrk="1" hangingPunct="1"/>
              <a:t>44</a:t>
            </a:fld>
            <a:endParaRPr lang="en-US" sz="1200" dirty="0"/>
          </a:p>
        </p:txBody>
      </p:sp>
      <p:sp>
        <p:nvSpPr>
          <p:cNvPr id="29699" name="Rectangle 2"/>
          <p:cNvSpPr>
            <a:spLocks noGrp="1" noRot="1" noChangeAspect="1" noChangeArrowheads="1" noTextEdit="1"/>
          </p:cNvSpPr>
          <p:nvPr>
            <p:ph type="sldImg"/>
          </p:nvPr>
        </p:nvSpPr>
        <p:spPr>
          <a:ln cap="flat"/>
        </p:spPr>
      </p:sp>
      <p:sp>
        <p:nvSpPr>
          <p:cNvPr id="29700"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2186238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defTabSz="923892" eaLnBrk="0" hangingPunct="0">
              <a:defRPr sz="2400">
                <a:solidFill>
                  <a:schemeClr val="tx1"/>
                </a:solidFill>
                <a:latin typeface="Times New Roman" pitchFamily="18" charset="0"/>
              </a:defRPr>
            </a:lvl1pPr>
            <a:lvl2pPr marL="744202" indent="-286232" defTabSz="923892" eaLnBrk="0" hangingPunct="0">
              <a:defRPr sz="2400">
                <a:solidFill>
                  <a:schemeClr val="tx1"/>
                </a:solidFill>
                <a:latin typeface="Times New Roman" pitchFamily="18" charset="0"/>
              </a:defRPr>
            </a:lvl2pPr>
            <a:lvl3pPr marL="1144926" indent="-228985" defTabSz="923892" eaLnBrk="0" hangingPunct="0">
              <a:defRPr sz="2400">
                <a:solidFill>
                  <a:schemeClr val="tx1"/>
                </a:solidFill>
                <a:latin typeface="Times New Roman" pitchFamily="18" charset="0"/>
              </a:defRPr>
            </a:lvl3pPr>
            <a:lvl4pPr marL="1602897" indent="-228985" defTabSz="923892" eaLnBrk="0" hangingPunct="0">
              <a:defRPr sz="2400">
                <a:solidFill>
                  <a:schemeClr val="tx1"/>
                </a:solidFill>
                <a:latin typeface="Times New Roman" pitchFamily="18" charset="0"/>
              </a:defRPr>
            </a:lvl4pPr>
            <a:lvl5pPr marL="2060867" indent="-228985" defTabSz="923892" eaLnBrk="0" hangingPunct="0">
              <a:defRPr sz="2400">
                <a:solidFill>
                  <a:schemeClr val="tx1"/>
                </a:solidFill>
                <a:latin typeface="Times New Roman" pitchFamily="18" charset="0"/>
              </a:defRPr>
            </a:lvl5pPr>
            <a:lvl6pPr marL="2518837" indent="-228985" algn="ctr" defTabSz="923892" eaLnBrk="0" fontAlgn="base" hangingPunct="0">
              <a:spcBef>
                <a:spcPct val="0"/>
              </a:spcBef>
              <a:spcAft>
                <a:spcPct val="0"/>
              </a:spcAft>
              <a:defRPr sz="2400">
                <a:solidFill>
                  <a:schemeClr val="tx1"/>
                </a:solidFill>
                <a:latin typeface="Times New Roman" pitchFamily="18" charset="0"/>
              </a:defRPr>
            </a:lvl6pPr>
            <a:lvl7pPr marL="2976808" indent="-228985" algn="ctr" defTabSz="923892" eaLnBrk="0" fontAlgn="base" hangingPunct="0">
              <a:spcBef>
                <a:spcPct val="0"/>
              </a:spcBef>
              <a:spcAft>
                <a:spcPct val="0"/>
              </a:spcAft>
              <a:defRPr sz="2400">
                <a:solidFill>
                  <a:schemeClr val="tx1"/>
                </a:solidFill>
                <a:latin typeface="Times New Roman" pitchFamily="18" charset="0"/>
              </a:defRPr>
            </a:lvl7pPr>
            <a:lvl8pPr marL="3434778" indent="-228985" algn="ctr" defTabSz="923892" eaLnBrk="0" fontAlgn="base" hangingPunct="0">
              <a:spcBef>
                <a:spcPct val="0"/>
              </a:spcBef>
              <a:spcAft>
                <a:spcPct val="0"/>
              </a:spcAft>
              <a:defRPr sz="2400">
                <a:solidFill>
                  <a:schemeClr val="tx1"/>
                </a:solidFill>
                <a:latin typeface="Times New Roman" pitchFamily="18" charset="0"/>
              </a:defRPr>
            </a:lvl8pPr>
            <a:lvl9pPr marL="3892748" indent="-228985" algn="ctr" defTabSz="923892" eaLnBrk="0" fontAlgn="base" hangingPunct="0">
              <a:spcBef>
                <a:spcPct val="0"/>
              </a:spcBef>
              <a:spcAft>
                <a:spcPct val="0"/>
              </a:spcAft>
              <a:defRPr sz="2400">
                <a:solidFill>
                  <a:schemeClr val="tx1"/>
                </a:solidFill>
                <a:latin typeface="Times New Roman" pitchFamily="18" charset="0"/>
              </a:defRPr>
            </a:lvl9pPr>
          </a:lstStyle>
          <a:p>
            <a:pPr eaLnBrk="1" hangingPunct="1"/>
            <a:fld id="{A828CAF0-10DC-438D-BACA-D2D89CD36A0B}" type="slidenum">
              <a:rPr lang="en-US" sz="1200"/>
              <a:pPr eaLnBrk="1" hangingPunct="1"/>
              <a:t>45</a:t>
            </a:fld>
            <a:endParaRPr lang="en-US" sz="1200" dirty="0"/>
          </a:p>
        </p:txBody>
      </p:sp>
      <p:sp>
        <p:nvSpPr>
          <p:cNvPr id="29699" name="Rectangle 2"/>
          <p:cNvSpPr>
            <a:spLocks noGrp="1" noRot="1" noChangeAspect="1" noChangeArrowheads="1" noTextEdit="1"/>
          </p:cNvSpPr>
          <p:nvPr>
            <p:ph type="sldImg"/>
          </p:nvPr>
        </p:nvSpPr>
        <p:spPr>
          <a:ln cap="flat"/>
        </p:spPr>
      </p:sp>
      <p:sp>
        <p:nvSpPr>
          <p:cNvPr id="29700"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3674715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200" dirty="0">
                <a:solidFill>
                  <a:schemeClr val="tx1"/>
                </a:solidFill>
                <a:latin typeface="+mn-lt"/>
              </a:rPr>
              <a:t>Rehabilitation Center at Hollywood Hills, whose nursing home license was revoked following the deaths of 12 residents in the aftermath of Hurricane Irma in 2017, has sought review in the U.S. Supreme Court.</a:t>
            </a:r>
          </a:p>
          <a:p>
            <a:endParaRPr lang="en-US" sz="1200" dirty="0">
              <a:solidFill>
                <a:schemeClr val="tx1"/>
              </a:solidFill>
              <a:latin typeface="+mn-lt"/>
            </a:endParaRPr>
          </a:p>
          <a:p>
            <a:r>
              <a:rPr lang="en-US" sz="1200" dirty="0">
                <a:solidFill>
                  <a:schemeClr val="tx1"/>
                </a:solidFill>
                <a:latin typeface="+mn-lt"/>
              </a:rPr>
              <a:t>An investigative reporter with the </a:t>
            </a:r>
            <a:r>
              <a:rPr lang="en-US" sz="1200" i="1" dirty="0">
                <a:solidFill>
                  <a:schemeClr val="tx1"/>
                </a:solidFill>
                <a:latin typeface="+mn-lt"/>
              </a:rPr>
              <a:t>Naples Daily News</a:t>
            </a:r>
            <a:r>
              <a:rPr lang="en-US" sz="1200" dirty="0">
                <a:solidFill>
                  <a:schemeClr val="tx1"/>
                </a:solidFill>
                <a:latin typeface="+mn-lt"/>
              </a:rPr>
              <a:t> calls and asks your opinion.  What do you say?</a:t>
            </a:r>
          </a:p>
          <a:p>
            <a:endParaRPr lang="en-US" dirty="0"/>
          </a:p>
        </p:txBody>
      </p:sp>
      <p:sp>
        <p:nvSpPr>
          <p:cNvPr id="4" name="Slide Number Placeholder 3"/>
          <p:cNvSpPr>
            <a:spLocks noGrp="1"/>
          </p:cNvSpPr>
          <p:nvPr>
            <p:ph type="sldNum" sz="quarter" idx="5"/>
          </p:nvPr>
        </p:nvSpPr>
        <p:spPr/>
        <p:txBody>
          <a:bodyPr/>
          <a:lstStyle/>
          <a:p>
            <a:fld id="{E0E022D5-196F-A84A-BF99-62906F077BE7}" type="slidenum">
              <a:rPr lang="en-US" smtClean="0"/>
              <a:t>46</a:t>
            </a:fld>
            <a:endParaRPr lang="en-US" dirty="0"/>
          </a:p>
        </p:txBody>
      </p:sp>
    </p:spTree>
    <p:extLst>
      <p:ext uri="{BB962C8B-B14F-4D97-AF65-F5344CB8AC3E}">
        <p14:creationId xmlns:p14="http://schemas.microsoft.com/office/powerpoint/2010/main" val="1424354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LTSS—also referred to as HCBS are those services like home health aides,  that</a:t>
            </a:r>
            <a:r>
              <a:rPr lang="en-US" baseline="0" dirty="0"/>
              <a:t> are essential for people who are so frail and/or disabled who would otherwise need to be in institution</a:t>
            </a:r>
          </a:p>
          <a:p>
            <a:endParaRPr lang="en-US" baseline="0" dirty="0"/>
          </a:p>
          <a:p>
            <a:r>
              <a:rPr lang="en-US" baseline="0" dirty="0"/>
              <a:t>Different from regular Medicaid 2 ways: 1) not “medical "therefore not “covered under section of Medicaid Act that defines the medical services states must cover such as Rx, hospital services, doctors; HCBS by contrast include things like home health aide—; 2) there fore, have been made available by “waiving” that section of the Act defining medical services; and 2) they are not an “entitlement” unlike other parts of the Medicaid program where states must provide coverage and services to everyone who meets eligibility requirements. </a:t>
            </a:r>
          </a:p>
          <a:p>
            <a:endParaRPr lang="en-US" baseline="0" dirty="0"/>
          </a:p>
          <a:p>
            <a:r>
              <a:rPr lang="en-US" baseline="0" dirty="0"/>
              <a:t>IN Florida, HCBS are provided through managed care plans to eligible individuals.  Virtually all of FL's  Medicaid services are provided through managed care., including long term care, which includes both nursing home care and HCBS.  </a:t>
            </a:r>
          </a:p>
          <a:p>
            <a:r>
              <a:rPr lang="en-US" baseline="0" dirty="0"/>
              <a:t>Why we did this Guide</a:t>
            </a:r>
            <a:endParaRPr lang="en-US" dirty="0"/>
          </a:p>
        </p:txBody>
      </p:sp>
      <p:sp>
        <p:nvSpPr>
          <p:cNvPr id="4" name="Slide Number Placeholder 3"/>
          <p:cNvSpPr>
            <a:spLocks noGrp="1"/>
          </p:cNvSpPr>
          <p:nvPr>
            <p:ph type="sldNum" sz="quarter" idx="10"/>
          </p:nvPr>
        </p:nvSpPr>
        <p:spPr/>
        <p:txBody>
          <a:bodyPr/>
          <a:lstStyle/>
          <a:p>
            <a:fld id="{E0E022D5-196F-A84A-BF99-62906F077BE7}" type="slidenum">
              <a:rPr lang="en-US" smtClean="0"/>
              <a:t>47</a:t>
            </a:fld>
            <a:endParaRPr lang="en-US" dirty="0"/>
          </a:p>
        </p:txBody>
      </p:sp>
    </p:spTree>
    <p:extLst>
      <p:ext uri="{BB962C8B-B14F-4D97-AF65-F5344CB8AC3E}">
        <p14:creationId xmlns:p14="http://schemas.microsoft.com/office/powerpoint/2010/main" val="17263231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E022D5-196F-A84A-BF99-62906F077BE7}" type="slidenum">
              <a:rPr lang="en-US" smtClean="0"/>
              <a:t>48</a:t>
            </a:fld>
            <a:endParaRPr lang="en-US" dirty="0"/>
          </a:p>
        </p:txBody>
      </p:sp>
    </p:spTree>
    <p:extLst>
      <p:ext uri="{BB962C8B-B14F-4D97-AF65-F5344CB8AC3E}">
        <p14:creationId xmlns:p14="http://schemas.microsoft.com/office/powerpoint/2010/main" val="3428102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166D25-3CFB-8847-AAB5-DE89A1A8BE0D}" type="slidenum">
              <a:rPr lang="en-US" smtClean="0"/>
              <a:t>50</a:t>
            </a:fld>
            <a:endParaRPr lang="en-US"/>
          </a:p>
        </p:txBody>
      </p:sp>
    </p:spTree>
    <p:extLst>
      <p:ext uri="{BB962C8B-B14F-4D97-AF65-F5344CB8AC3E}">
        <p14:creationId xmlns:p14="http://schemas.microsoft.com/office/powerpoint/2010/main" val="906121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166D25-3CFB-8847-AAB5-DE89A1A8BE0D}" type="slidenum">
              <a:rPr lang="en-US" smtClean="0"/>
              <a:t>52</a:t>
            </a:fld>
            <a:endParaRPr lang="en-US" dirty="0"/>
          </a:p>
        </p:txBody>
      </p:sp>
    </p:spTree>
    <p:extLst>
      <p:ext uri="{BB962C8B-B14F-4D97-AF65-F5344CB8AC3E}">
        <p14:creationId xmlns:p14="http://schemas.microsoft.com/office/powerpoint/2010/main" val="15508957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166D25-3CFB-8847-AAB5-DE89A1A8BE0D}" type="slidenum">
              <a:rPr lang="en-US" smtClean="0"/>
              <a:t>53</a:t>
            </a:fld>
            <a:endParaRPr lang="en-US"/>
          </a:p>
        </p:txBody>
      </p:sp>
    </p:spTree>
    <p:extLst>
      <p:ext uri="{BB962C8B-B14F-4D97-AF65-F5344CB8AC3E}">
        <p14:creationId xmlns:p14="http://schemas.microsoft.com/office/powerpoint/2010/main" val="2639932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E022D5-196F-A84A-BF99-62906F077B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040641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166D25-3CFB-8847-AAB5-DE89A1A8BE0D}" type="slidenum">
              <a:rPr lang="en-US" smtClean="0"/>
              <a:t>56</a:t>
            </a:fld>
            <a:endParaRPr lang="en-US"/>
          </a:p>
        </p:txBody>
      </p:sp>
    </p:spTree>
    <p:extLst>
      <p:ext uri="{BB962C8B-B14F-4D97-AF65-F5344CB8AC3E}">
        <p14:creationId xmlns:p14="http://schemas.microsoft.com/office/powerpoint/2010/main" val="3540897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E022D5-196F-A84A-BF99-62906F077B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00137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Heads up that plans are changing </a:t>
            </a:r>
          </a:p>
        </p:txBody>
      </p:sp>
      <p:sp>
        <p:nvSpPr>
          <p:cNvPr id="4" name="Slide Number Placeholder 3"/>
          <p:cNvSpPr>
            <a:spLocks noGrp="1"/>
          </p:cNvSpPr>
          <p:nvPr>
            <p:ph type="sldNum" sz="quarter" idx="10"/>
          </p:nvPr>
        </p:nvSpPr>
        <p:spPr/>
        <p:txBody>
          <a:bodyPr/>
          <a:lstStyle/>
          <a:p>
            <a:fld id="{E0E022D5-196F-A84A-BF99-62906F077BE7}" type="slidenum">
              <a:rPr lang="en-US" smtClean="0"/>
              <a:t>57</a:t>
            </a:fld>
            <a:endParaRPr lang="en-US" dirty="0"/>
          </a:p>
        </p:txBody>
      </p:sp>
    </p:spTree>
    <p:extLst>
      <p:ext uri="{BB962C8B-B14F-4D97-AF65-F5344CB8AC3E}">
        <p14:creationId xmlns:p14="http://schemas.microsoft.com/office/powerpoint/2010/main" val="25275563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E022D5-196F-A84A-BF99-62906F077BE7}" type="slidenum">
              <a:rPr lang="en-US" smtClean="0"/>
              <a:t>58</a:t>
            </a:fld>
            <a:endParaRPr lang="en-US" dirty="0"/>
          </a:p>
        </p:txBody>
      </p:sp>
    </p:spTree>
    <p:extLst>
      <p:ext uri="{BB962C8B-B14F-4D97-AF65-F5344CB8AC3E}">
        <p14:creationId xmlns:p14="http://schemas.microsoft.com/office/powerpoint/2010/main" val="39141560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166D25-3CFB-8847-AAB5-DE89A1A8BE0D}" type="slidenum">
              <a:rPr lang="en-US" smtClean="0"/>
              <a:t>59</a:t>
            </a:fld>
            <a:endParaRPr lang="en-US" dirty="0"/>
          </a:p>
        </p:txBody>
      </p:sp>
    </p:spTree>
    <p:extLst>
      <p:ext uri="{BB962C8B-B14F-4D97-AF65-F5344CB8AC3E}">
        <p14:creationId xmlns:p14="http://schemas.microsoft.com/office/powerpoint/2010/main" val="36189237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166D25-3CFB-8847-AAB5-DE89A1A8BE0D}" type="slidenum">
              <a:rPr lang="en-US" smtClean="0"/>
              <a:t>60</a:t>
            </a:fld>
            <a:endParaRPr lang="en-US"/>
          </a:p>
        </p:txBody>
      </p:sp>
    </p:spTree>
    <p:extLst>
      <p:ext uri="{BB962C8B-B14F-4D97-AF65-F5344CB8AC3E}">
        <p14:creationId xmlns:p14="http://schemas.microsoft.com/office/powerpoint/2010/main" val="34443471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166D25-3CFB-8847-AAB5-DE89A1A8BE0D}" type="slidenum">
              <a:rPr lang="en-US" smtClean="0"/>
              <a:t>63</a:t>
            </a:fld>
            <a:endParaRPr lang="en-US"/>
          </a:p>
        </p:txBody>
      </p:sp>
    </p:spTree>
    <p:extLst>
      <p:ext uri="{BB962C8B-B14F-4D97-AF65-F5344CB8AC3E}">
        <p14:creationId xmlns:p14="http://schemas.microsoft.com/office/powerpoint/2010/main" val="9636700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E022D5-196F-A84A-BF99-62906F077B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99924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166D25-3CFB-8847-AAB5-DE89A1A8BE0D}" type="slidenum">
              <a:rPr lang="en-US" smtClean="0"/>
              <a:t>65</a:t>
            </a:fld>
            <a:endParaRPr lang="en-US"/>
          </a:p>
        </p:txBody>
      </p:sp>
    </p:spTree>
    <p:extLst>
      <p:ext uri="{BB962C8B-B14F-4D97-AF65-F5344CB8AC3E}">
        <p14:creationId xmlns:p14="http://schemas.microsoft.com/office/powerpoint/2010/main" val="36128340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166D25-3CFB-8847-AAB5-DE89A1A8BE0D}" type="slidenum">
              <a:rPr lang="en-US" smtClean="0"/>
              <a:t>66</a:t>
            </a:fld>
            <a:endParaRPr lang="en-US" dirty="0"/>
          </a:p>
        </p:txBody>
      </p:sp>
    </p:spTree>
    <p:extLst>
      <p:ext uri="{BB962C8B-B14F-4D97-AF65-F5344CB8AC3E}">
        <p14:creationId xmlns:p14="http://schemas.microsoft.com/office/powerpoint/2010/main" val="20993114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latin typeface="+mn-lt"/>
              </a:rPr>
              <a:t>Session 1 –refresher </a:t>
            </a:r>
            <a:endParaRPr lang="en-US" dirty="0"/>
          </a:p>
        </p:txBody>
      </p:sp>
      <p:sp>
        <p:nvSpPr>
          <p:cNvPr id="4" name="Slide Number Placeholder 3"/>
          <p:cNvSpPr>
            <a:spLocks noGrp="1"/>
          </p:cNvSpPr>
          <p:nvPr>
            <p:ph type="sldNum" sz="quarter" idx="5"/>
          </p:nvPr>
        </p:nvSpPr>
        <p:spPr/>
        <p:txBody>
          <a:bodyPr/>
          <a:lstStyle/>
          <a:p>
            <a:fld id="{3D166D25-3CFB-8847-AAB5-DE89A1A8BE0D}" type="slidenum">
              <a:rPr lang="en-US" smtClean="0"/>
              <a:t>71</a:t>
            </a:fld>
            <a:endParaRPr lang="en-US" dirty="0"/>
          </a:p>
        </p:txBody>
      </p:sp>
    </p:spTree>
    <p:extLst>
      <p:ext uri="{BB962C8B-B14F-4D97-AF65-F5344CB8AC3E}">
        <p14:creationId xmlns:p14="http://schemas.microsoft.com/office/powerpoint/2010/main" val="41109547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failure to start services timely</a:t>
            </a:r>
            <a:endParaRPr lang="en-US" dirty="0"/>
          </a:p>
        </p:txBody>
      </p:sp>
      <p:sp>
        <p:nvSpPr>
          <p:cNvPr id="4" name="Slide Number Placeholder 3"/>
          <p:cNvSpPr>
            <a:spLocks noGrp="1"/>
          </p:cNvSpPr>
          <p:nvPr>
            <p:ph type="sldNum" sz="quarter" idx="5"/>
          </p:nvPr>
        </p:nvSpPr>
        <p:spPr/>
        <p:txBody>
          <a:bodyPr/>
          <a:lstStyle/>
          <a:p>
            <a:fld id="{3D166D25-3CFB-8847-AAB5-DE89A1A8BE0D}" type="slidenum">
              <a:rPr lang="en-US" smtClean="0"/>
              <a:t>72</a:t>
            </a:fld>
            <a:endParaRPr lang="en-US"/>
          </a:p>
        </p:txBody>
      </p:sp>
    </p:spTree>
    <p:extLst>
      <p:ext uri="{BB962C8B-B14F-4D97-AF65-F5344CB8AC3E}">
        <p14:creationId xmlns:p14="http://schemas.microsoft.com/office/powerpoint/2010/main" val="1973048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166D25-3CFB-8847-AAB5-DE89A1A8BE0D}" type="slidenum">
              <a:rPr lang="en-US" smtClean="0"/>
              <a:t>4</a:t>
            </a:fld>
            <a:endParaRPr lang="en-US" dirty="0"/>
          </a:p>
        </p:txBody>
      </p:sp>
    </p:spTree>
    <p:extLst>
      <p:ext uri="{BB962C8B-B14F-4D97-AF65-F5344CB8AC3E}">
        <p14:creationId xmlns:p14="http://schemas.microsoft.com/office/powerpoint/2010/main" val="36867831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Mike Ombudsman Program-</a:t>
            </a:r>
          </a:p>
          <a:p>
            <a:endParaRPr lang="en-US" sz="1200" b="1"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Slide 36 from session 1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E022D5-196F-A84A-BF99-62906F077B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228629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Elder Risk Detector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E022D5-196F-A84A-BF99-62906F077B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39436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Gaps in coverage</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E022D5-196F-A84A-BF99-62906F077B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37006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priority score notice and appeal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E022D5-196F-A84A-BF99-62906F077B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53612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duties of plan to help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E022D5-196F-A84A-BF99-62906F077B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46000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duties of plan to help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E022D5-196F-A84A-BF99-62906F077B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43387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mn-lt"/>
              </a:rPr>
              <a:t>1,931 Deaths at Long-Term Care Facilities in Florida (July 6, 2020)</a:t>
            </a:r>
          </a:p>
          <a:p>
            <a:endParaRPr lang="en-US" dirty="0"/>
          </a:p>
        </p:txBody>
      </p:sp>
      <p:sp>
        <p:nvSpPr>
          <p:cNvPr id="4" name="Slide Number Placeholder 3"/>
          <p:cNvSpPr>
            <a:spLocks noGrp="1"/>
          </p:cNvSpPr>
          <p:nvPr>
            <p:ph type="sldNum" sz="quarter" idx="5"/>
          </p:nvPr>
        </p:nvSpPr>
        <p:spPr/>
        <p:txBody>
          <a:bodyPr/>
          <a:lstStyle/>
          <a:p>
            <a:fld id="{3D166D25-3CFB-8847-AAB5-DE89A1A8BE0D}" type="slidenum">
              <a:rPr lang="en-US" smtClean="0"/>
              <a:t>5</a:t>
            </a:fld>
            <a:endParaRPr lang="en-US"/>
          </a:p>
        </p:txBody>
      </p:sp>
    </p:spTree>
    <p:extLst>
      <p:ext uri="{BB962C8B-B14F-4D97-AF65-F5344CB8AC3E}">
        <p14:creationId xmlns:p14="http://schemas.microsoft.com/office/powerpoint/2010/main" val="3079840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166D25-3CFB-8847-AAB5-DE89A1A8BE0D}" type="slidenum">
              <a:rPr lang="en-US" smtClean="0"/>
              <a:t>7</a:t>
            </a:fld>
            <a:endParaRPr lang="en-US" dirty="0"/>
          </a:p>
        </p:txBody>
      </p:sp>
    </p:spTree>
    <p:extLst>
      <p:ext uri="{BB962C8B-B14F-4D97-AF65-F5344CB8AC3E}">
        <p14:creationId xmlns:p14="http://schemas.microsoft.com/office/powerpoint/2010/main" val="474967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166D25-3CFB-8847-AAB5-DE89A1A8BE0D}" type="slidenum">
              <a:rPr lang="en-US" smtClean="0"/>
              <a:t>17</a:t>
            </a:fld>
            <a:endParaRPr lang="en-US" dirty="0"/>
          </a:p>
        </p:txBody>
      </p:sp>
    </p:spTree>
    <p:extLst>
      <p:ext uri="{BB962C8B-B14F-4D97-AF65-F5344CB8AC3E}">
        <p14:creationId xmlns:p14="http://schemas.microsoft.com/office/powerpoint/2010/main" val="645176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166D25-3CFB-8847-AAB5-DE89A1A8BE0D}" type="slidenum">
              <a:rPr lang="en-US" smtClean="0"/>
              <a:t>18</a:t>
            </a:fld>
            <a:endParaRPr lang="en-US" dirty="0"/>
          </a:p>
        </p:txBody>
      </p:sp>
    </p:spTree>
    <p:extLst>
      <p:ext uri="{BB962C8B-B14F-4D97-AF65-F5344CB8AC3E}">
        <p14:creationId xmlns:p14="http://schemas.microsoft.com/office/powerpoint/2010/main" val="1721443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https://www.naplesnews.com/story/news/special-reports/2018/02/22/neglected-florida-worst-nursing-homes-left-open-despite-history-poor-care-deaths/315924002/</a:t>
            </a:r>
          </a:p>
          <a:p>
            <a:endParaRPr lang="en-US" dirty="0"/>
          </a:p>
          <a:p>
            <a:r>
              <a:rPr lang="en-US" dirty="0"/>
              <a:t>https://www.naplesnews.com/story/news/special-reports/2018/05/31/floridas-largest-nursing-home-owner-part-growing-national-trend/581511002/</a:t>
            </a:r>
          </a:p>
          <a:p>
            <a:endParaRPr lang="en-US" dirty="0"/>
          </a:p>
          <a:p>
            <a:r>
              <a:rPr lang="en-US" dirty="0"/>
              <a:t>https://www.naplesnews.com/story/news/local/florida/2020/07/02/consulate-health-care-florida-fraud-reinstated-judgment-255-million/3278365001/</a:t>
            </a:r>
          </a:p>
          <a:p>
            <a:endParaRPr lang="en-US" dirty="0"/>
          </a:p>
          <a:p>
            <a:r>
              <a:rPr lang="en-US" dirty="0"/>
              <a:t>https://www.theledger.com/news/20180419/55-consulate-nursing-home-licenses-spared-in-agreement</a:t>
            </a:r>
          </a:p>
          <a:p>
            <a:r>
              <a:rPr lang="en-US" sz="1200" b="0" i="0" u="none" strike="noStrike" kern="1200" dirty="0">
                <a:solidFill>
                  <a:schemeClr val="tx1"/>
                </a:solidFill>
                <a:effectLst/>
                <a:latin typeface="+mn-lt"/>
                <a:ea typeface="+mn-ea"/>
                <a:cs typeface="+mn-cs"/>
              </a:rPr>
              <a:t>Melanie Payne and Ryan Mills, “Neglected: Florida’s worst nursing homes left open despite history of poor care, deaths,” </a:t>
            </a:r>
            <a:r>
              <a:rPr lang="en-US" sz="1200" b="0" i="1" u="none" strike="noStrike" kern="1200" dirty="0">
                <a:solidFill>
                  <a:schemeClr val="tx1"/>
                </a:solidFill>
                <a:effectLst/>
                <a:latin typeface="+mn-lt"/>
                <a:ea typeface="+mn-ea"/>
                <a:cs typeface="+mn-cs"/>
              </a:rPr>
              <a:t>Naples Daily News</a:t>
            </a:r>
            <a:r>
              <a:rPr lang="en-US" sz="1200" b="0" i="0" u="none" strike="noStrike" kern="1200" dirty="0">
                <a:solidFill>
                  <a:schemeClr val="tx1"/>
                </a:solidFill>
                <a:effectLst/>
                <a:latin typeface="+mn-lt"/>
                <a:ea typeface="+mn-ea"/>
                <a:cs typeface="+mn-cs"/>
              </a:rPr>
              <a:t> (Feb. 2, 2018).  </a:t>
            </a:r>
          </a:p>
          <a:p>
            <a:r>
              <a:rPr lang="en-US" sz="1200" b="0" i="0" u="none" strike="noStrike" kern="1200" dirty="0">
                <a:solidFill>
                  <a:schemeClr val="tx1"/>
                </a:solidFill>
                <a:effectLst/>
                <a:latin typeface="+mn-lt"/>
                <a:ea typeface="+mn-ea"/>
                <a:cs typeface="+mn-cs"/>
              </a:rPr>
              <a:t> </a:t>
            </a:r>
          </a:p>
          <a:p>
            <a:r>
              <a:rPr lang="en-US" sz="1200" b="0" i="0" u="none" strike="noStrike" kern="1200" dirty="0">
                <a:solidFill>
                  <a:schemeClr val="tx1"/>
                </a:solidFill>
                <a:effectLst/>
                <a:latin typeface="+mn-lt"/>
                <a:ea typeface="+mn-ea"/>
                <a:cs typeface="+mn-cs"/>
              </a:rPr>
              <a:t>AHCA Secretary Justin Senior said,</a:t>
            </a:r>
          </a:p>
          <a:p>
            <a:r>
              <a:rPr lang="en-US" sz="1200" b="0" i="0" u="none" strike="noStrike" kern="1200" dirty="0">
                <a:solidFill>
                  <a:schemeClr val="tx1"/>
                </a:solidFill>
                <a:effectLst/>
                <a:latin typeface="+mn-lt"/>
                <a:ea typeface="+mn-ea"/>
                <a:cs typeface="+mn-cs"/>
              </a:rPr>
              <a:t> </a:t>
            </a:r>
          </a:p>
          <a:p>
            <a:r>
              <a:rPr lang="en-US" sz="1200" b="0" i="0" u="none" strike="noStrike" kern="1200" dirty="0">
                <a:solidFill>
                  <a:schemeClr val="tx1"/>
                </a:solidFill>
                <a:effectLst/>
                <a:latin typeface="+mn-lt"/>
                <a:ea typeface="+mn-ea"/>
                <a:cs typeface="+mn-cs"/>
              </a:rPr>
              <a:t>“We are required by Florida law to take the least invasive, least intrusive licensure action that we can take under the circumstances, and in every single situation, whether it’s a small fine or whether it’s a moratorium or if it’s a suspension, our action is going to be reviewed and vetted.”</a:t>
            </a:r>
          </a:p>
          <a:p>
            <a:r>
              <a:rPr lang="en-US" sz="1200" b="0" i="0" u="none" strike="noStrike" kern="1200" dirty="0">
                <a:solidFill>
                  <a:schemeClr val="tx1"/>
                </a:solidFill>
                <a:effectLst/>
                <a:latin typeface="+mn-lt"/>
                <a:ea typeface="+mn-ea"/>
                <a:cs typeface="+mn-cs"/>
              </a:rPr>
              <a:t> </a:t>
            </a:r>
          </a:p>
          <a:p>
            <a:r>
              <a:rPr lang="en-US" sz="1200" b="0" i="0" u="none" strike="noStrike" kern="1200" dirty="0">
                <a:solidFill>
                  <a:schemeClr val="tx1"/>
                </a:solidFill>
                <a:effectLst/>
                <a:latin typeface="+mn-lt"/>
                <a:ea typeface="+mn-ea"/>
                <a:cs typeface="+mn-cs"/>
              </a:rPr>
              <a:t>Although Secretary Senior said that fines are “‘generally enough’ to prompt improvement, State Senator Gary Farmer disagreed:  “‘Here’s a reality of capitalism.  If there is no financial disincentive, safety and responsibility tend to become just bottom-line numbers.’”</a:t>
            </a:r>
          </a:p>
          <a:p>
            <a:r>
              <a:rPr lang="en-US" sz="1200" b="0" i="0" u="none" strike="noStrike" kern="1200" dirty="0">
                <a:solidFill>
                  <a:schemeClr val="tx1"/>
                </a:solidFill>
                <a:effectLst/>
                <a:latin typeface="+mn-lt"/>
                <a:ea typeface="+mn-ea"/>
                <a:cs typeface="+mn-cs"/>
              </a:rPr>
              <a:t> </a:t>
            </a:r>
          </a:p>
          <a:p>
            <a:r>
              <a:rPr lang="en-US" sz="1200" b="0" i="1" u="none" strike="noStrike" kern="1200" dirty="0">
                <a:solidFill>
                  <a:schemeClr val="tx1"/>
                </a:solidFill>
                <a:effectLst/>
                <a:latin typeface="+mn-lt"/>
                <a:ea typeface="+mn-ea"/>
                <a:cs typeface="+mn-cs"/>
              </a:rPr>
              <a:t>Naples Daily News</a:t>
            </a:r>
            <a:r>
              <a:rPr lang="en-US" sz="1200" b="0" i="0" u="none" strike="noStrike" kern="1200" dirty="0">
                <a:solidFill>
                  <a:schemeClr val="tx1"/>
                </a:solidFill>
                <a:effectLst/>
                <a:latin typeface="+mn-lt"/>
                <a:ea typeface="+mn-ea"/>
                <a:cs typeface="+mn-cs"/>
              </a:rPr>
              <a:t> reports that the average state fine is $5000 and the average federal fine (from 2013-2016), “$27,000 “although the Trump administration is scaling them back under a broad deregulation effort.”</a:t>
            </a:r>
          </a:p>
          <a:p>
            <a:r>
              <a:rPr lang="en-US" sz="1200" b="0" i="0" u="none" strike="noStrike" kern="1200" dirty="0">
                <a:solidFill>
                  <a:schemeClr val="tx1"/>
                </a:solidFill>
                <a:effectLst/>
                <a:latin typeface="+mn-lt"/>
                <a:ea typeface="+mn-ea"/>
                <a:cs typeface="+mn-cs"/>
              </a:rPr>
              <a:t> </a:t>
            </a:r>
          </a:p>
          <a:p>
            <a:r>
              <a:rPr lang="en-US" sz="1200" b="0" i="0" u="none" strike="noStrike" kern="1200" dirty="0">
                <a:solidFill>
                  <a:schemeClr val="tx1"/>
                </a:solidFill>
                <a:effectLst/>
                <a:latin typeface="+mn-lt"/>
                <a:ea typeface="+mn-ea"/>
                <a:cs typeface="+mn-cs"/>
              </a:rPr>
              <a:t>“Neglected: Florida’s worst nursing homes left open despite history of poor care, deaths” is available at </a:t>
            </a:r>
            <a:r>
              <a:rPr lang="en-US" sz="1200" b="0" i="0" u="none" strike="noStrike" kern="1200" dirty="0">
                <a:solidFill>
                  <a:schemeClr val="tx1"/>
                </a:solidFill>
                <a:effectLst/>
                <a:latin typeface="+mn-lt"/>
                <a:ea typeface="+mn-ea"/>
                <a:cs typeface="+mn-cs"/>
                <a:hlinkClick r:id="rId3"/>
              </a:rPr>
              <a:t>https://www.naplesnews.com/story/news/special-reports/2018/02/22/neglected-florida-worst-nursing-homes-left-open-despite-history-poor-care-deaths/315924002/</a:t>
            </a:r>
            <a:r>
              <a:rPr lang="en-US" sz="1200" b="0" i="0" u="none" strike="noStrike" kern="1200" dirty="0">
                <a:solidFill>
                  <a:schemeClr val="tx1"/>
                </a:solidFill>
                <a:effectLst/>
                <a:latin typeface="+mn-lt"/>
                <a:ea typeface="+mn-ea"/>
                <a:cs typeface="+mn-cs"/>
              </a:rPr>
              <a:t> and from the Center for Medicare Advocacy, on request.</a:t>
            </a:r>
          </a:p>
          <a:p>
            <a:endParaRPr lang="en-US" dirty="0"/>
          </a:p>
        </p:txBody>
      </p:sp>
      <p:sp>
        <p:nvSpPr>
          <p:cNvPr id="4" name="Slide Number Placeholder 3"/>
          <p:cNvSpPr>
            <a:spLocks noGrp="1"/>
          </p:cNvSpPr>
          <p:nvPr>
            <p:ph type="sldNum" sz="quarter" idx="5"/>
          </p:nvPr>
        </p:nvSpPr>
        <p:spPr/>
        <p:txBody>
          <a:bodyPr/>
          <a:lstStyle/>
          <a:p>
            <a:fld id="{3D166D25-3CFB-8847-AAB5-DE89A1A8BE0D}" type="slidenum">
              <a:rPr lang="en-US" smtClean="0"/>
              <a:t>33</a:t>
            </a:fld>
            <a:endParaRPr lang="en-US" dirty="0"/>
          </a:p>
        </p:txBody>
      </p:sp>
    </p:spTree>
    <p:extLst>
      <p:ext uri="{BB962C8B-B14F-4D97-AF65-F5344CB8AC3E}">
        <p14:creationId xmlns:p14="http://schemas.microsoft.com/office/powerpoint/2010/main" val="3018033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166D25-3CFB-8847-AAB5-DE89A1A8BE0D}" type="slidenum">
              <a:rPr lang="en-US" smtClean="0"/>
              <a:t>34</a:t>
            </a:fld>
            <a:endParaRPr lang="en-US"/>
          </a:p>
        </p:txBody>
      </p:sp>
    </p:spTree>
    <p:extLst>
      <p:ext uri="{BB962C8B-B14F-4D97-AF65-F5344CB8AC3E}">
        <p14:creationId xmlns:p14="http://schemas.microsoft.com/office/powerpoint/2010/main" val="706059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09601"/>
            <a:ext cx="103632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828800" y="4953000"/>
            <a:ext cx="85344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4921BFB4-20FD-104E-AEC5-C535CDE64226}" type="datetime1">
              <a:rPr lang="en-US" smtClean="0"/>
              <a:t>7/29/20</a:t>
            </a:fld>
            <a:endParaRPr lang="en-US" dirty="0"/>
          </a:p>
        </p:txBody>
      </p:sp>
      <p:sp>
        <p:nvSpPr>
          <p:cNvPr id="8" name="Slide Number Placeholder 7"/>
          <p:cNvSpPr>
            <a:spLocks noGrp="1"/>
          </p:cNvSpPr>
          <p:nvPr>
            <p:ph type="sldNum" sz="quarter" idx="11"/>
          </p:nvPr>
        </p:nvSpPr>
        <p:spPr/>
        <p:txBody>
          <a:bodyPr/>
          <a:lstStyle/>
          <a:p>
            <a:fld id="{BA9B540C-44DA-4F69-89C9-7C84606640D3}" type="slidenum">
              <a:rPr lang="en-US" smtClean="0"/>
              <a:pPr/>
              <a:t>‹#›</a:t>
            </a:fld>
            <a:endParaRPr lang="en-US" dirty="0"/>
          </a:p>
        </p:txBody>
      </p:sp>
      <p:sp>
        <p:nvSpPr>
          <p:cNvPr id="9" name="Footer Placeholder 8"/>
          <p:cNvSpPr>
            <a:spLocks noGrp="1"/>
          </p:cNvSpPr>
          <p:nvPr>
            <p:ph type="ftr" sz="quarter" idx="12"/>
          </p:nvPr>
        </p:nvSpPr>
        <p:spPr/>
        <p:txBody>
          <a:bodyPr/>
          <a:lstStyle/>
          <a:p>
            <a:r>
              <a:rPr lang="en-US" dirty="0"/>
              <a:t>Footer Text</a:t>
            </a:r>
          </a:p>
        </p:txBody>
      </p:sp>
    </p:spTree>
    <p:extLst>
      <p:ext uri="{BB962C8B-B14F-4D97-AF65-F5344CB8AC3E}">
        <p14:creationId xmlns:p14="http://schemas.microsoft.com/office/powerpoint/2010/main" val="2606296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C2C7FF-715E-244B-BB9D-0559EA0CEA46}" type="datetime1">
              <a:rPr lang="en-US" smtClean="0"/>
              <a:t>7/29/20</a:t>
            </a:fld>
            <a:endParaRPr lang="en-US" dirty="0"/>
          </a:p>
        </p:txBody>
      </p:sp>
      <p:sp>
        <p:nvSpPr>
          <p:cNvPr id="5" name="Footer Placeholder 4"/>
          <p:cNvSpPr>
            <a:spLocks noGrp="1"/>
          </p:cNvSpPr>
          <p:nvPr>
            <p:ph type="ftr" sz="quarter" idx="11"/>
          </p:nvPr>
        </p:nvSpPr>
        <p:spPr/>
        <p:txBody>
          <a:bodyPr/>
          <a:lstStyle/>
          <a:p>
            <a:r>
              <a:rPr lang="en-US" dirty="0"/>
              <a:t>Footer Text</a:t>
            </a:r>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dirty="0"/>
          </a:p>
        </p:txBody>
      </p:sp>
    </p:spTree>
    <p:extLst>
      <p:ext uri="{BB962C8B-B14F-4D97-AF65-F5344CB8AC3E}">
        <p14:creationId xmlns:p14="http://schemas.microsoft.com/office/powerpoint/2010/main" val="3380464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F766B6-F14C-3D4C-A42D-341FBCE4C56E}" type="datetime1">
              <a:rPr lang="en-US" smtClean="0"/>
              <a:t>7/29/20</a:t>
            </a:fld>
            <a:endParaRPr lang="en-US" dirty="0"/>
          </a:p>
        </p:txBody>
      </p:sp>
      <p:sp>
        <p:nvSpPr>
          <p:cNvPr id="5" name="Footer Placeholder 4"/>
          <p:cNvSpPr>
            <a:spLocks noGrp="1"/>
          </p:cNvSpPr>
          <p:nvPr>
            <p:ph type="ftr" sz="quarter" idx="11"/>
          </p:nvPr>
        </p:nvSpPr>
        <p:spPr/>
        <p:txBody>
          <a:bodyPr/>
          <a:lstStyle/>
          <a:p>
            <a:r>
              <a:rPr lang="en-US" dirty="0"/>
              <a:t>Footer Text</a:t>
            </a:r>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dirty="0"/>
          </a:p>
        </p:txBody>
      </p:sp>
    </p:spTree>
    <p:extLst>
      <p:ext uri="{BB962C8B-B14F-4D97-AF65-F5344CB8AC3E}">
        <p14:creationId xmlns:p14="http://schemas.microsoft.com/office/powerpoint/2010/main" val="2028200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Comparison" type="twoTxTwoObj">
  <p:cSld name="1_Comparison">
    <p:bg>
      <p:bgPr>
        <a:solidFill>
          <a:schemeClr val="lt2"/>
        </a:solidFill>
        <a:effectLst/>
      </p:bgPr>
    </p:bg>
    <p:spTree>
      <p:nvGrpSpPr>
        <p:cNvPr id="1" name="Shape 45"/>
        <p:cNvGrpSpPr/>
        <p:nvPr/>
      </p:nvGrpSpPr>
      <p:grpSpPr>
        <a:xfrm>
          <a:off x="0" y="0"/>
          <a:ext cx="0" cy="0"/>
          <a:chOff x="0" y="0"/>
          <a:chExt cx="0" cy="0"/>
        </a:xfrm>
      </p:grpSpPr>
      <p:cxnSp>
        <p:nvCxnSpPr>
          <p:cNvPr id="46" name="Google Shape;46;p31"/>
          <p:cNvCxnSpPr/>
          <p:nvPr/>
        </p:nvCxnSpPr>
        <p:spPr>
          <a:xfrm rot="10800000">
            <a:off x="6096000" y="2200275"/>
            <a:ext cx="0" cy="4187952"/>
          </a:xfrm>
          <a:prstGeom prst="straightConnector1">
            <a:avLst/>
          </a:prstGeom>
          <a:noFill/>
          <a:ln w="9525" cap="flat" cmpd="sng">
            <a:solidFill>
              <a:schemeClr val="dk2"/>
            </a:solidFill>
            <a:prstDash val="dash"/>
            <a:round/>
            <a:headEnd type="none" w="sm" len="sm"/>
            <a:tailEnd type="none" w="sm" len="sm"/>
          </a:ln>
        </p:spPr>
      </p:cxnSp>
      <p:sp>
        <p:nvSpPr>
          <p:cNvPr id="47" name="Google Shape;47;p31"/>
          <p:cNvSpPr/>
          <p:nvPr/>
        </p:nvSpPr>
        <p:spPr>
          <a:xfrm>
            <a:off x="0" y="0"/>
            <a:ext cx="12192000" cy="14478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48" name="Google Shape;48;p31"/>
          <p:cNvSpPr/>
          <p:nvPr/>
        </p:nvSpPr>
        <p:spPr>
          <a:xfrm>
            <a:off x="0" y="6705600"/>
            <a:ext cx="12192000" cy="152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49" name="Google Shape;49;p31"/>
          <p:cNvSpPr/>
          <p:nvPr/>
        </p:nvSpPr>
        <p:spPr>
          <a:xfrm>
            <a:off x="0" y="0"/>
            <a:ext cx="2032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50" name="Google Shape;50;p31"/>
          <p:cNvSpPr/>
          <p:nvPr/>
        </p:nvSpPr>
        <p:spPr>
          <a:xfrm>
            <a:off x="11988800" y="0"/>
            <a:ext cx="2032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51" name="Google Shape;51;p31"/>
          <p:cNvSpPr/>
          <p:nvPr/>
        </p:nvSpPr>
        <p:spPr>
          <a:xfrm>
            <a:off x="203200" y="1371600"/>
            <a:ext cx="11777472" cy="914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sp>
        <p:nvSpPr>
          <p:cNvPr id="52" name="Google Shape;52;p31"/>
          <p:cNvSpPr/>
          <p:nvPr/>
        </p:nvSpPr>
        <p:spPr>
          <a:xfrm>
            <a:off x="194564" y="6391656"/>
            <a:ext cx="11777472" cy="310896"/>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53" name="Google Shape;53;p31"/>
          <p:cNvSpPr txBox="1">
            <a:spLocks noGrp="1"/>
          </p:cNvSpPr>
          <p:nvPr>
            <p:ph type="body" idx="1"/>
          </p:nvPr>
        </p:nvSpPr>
        <p:spPr>
          <a:xfrm>
            <a:off x="402336" y="1524000"/>
            <a:ext cx="5386917" cy="732974"/>
          </a:xfrm>
          <a:prstGeom prst="rect">
            <a:avLst/>
          </a:prstGeom>
          <a:noFill/>
          <a:ln>
            <a:noFill/>
          </a:ln>
          <a:effectLst>
            <a:outerShdw blurRad="50800" dist="25400" dir="5400000" rotWithShape="0">
              <a:srgbClr val="000000">
                <a:alpha val="34901"/>
              </a:srgbClr>
            </a:outerShdw>
          </a:effectLst>
        </p:spPr>
        <p:txBody>
          <a:bodyPr spcFirstLastPara="1" wrap="square" lIns="91425" tIns="45700" rIns="91425" bIns="45700" anchor="ctr" anchorCtr="0">
            <a:noAutofit/>
          </a:bodyPr>
          <a:lstStyle>
            <a:lvl1pPr marL="457200" lvl="0" indent="-228600" algn="l">
              <a:spcBef>
                <a:spcPts val="440"/>
              </a:spcBef>
              <a:spcAft>
                <a:spcPts val="0"/>
              </a:spcAft>
              <a:buSzPts val="1870"/>
              <a:buNone/>
              <a:defRPr sz="2200" b="1">
                <a:solidFill>
                  <a:srgbClr val="FFFFFF"/>
                </a:solidFill>
                <a:latin typeface="Georgia"/>
                <a:ea typeface="Georgia"/>
                <a:cs typeface="Georgia"/>
                <a:sym typeface="Georgia"/>
              </a:defRPr>
            </a:lvl1pPr>
            <a:lvl2pPr marL="914400" lvl="1" indent="-228600" algn="l">
              <a:spcBef>
                <a:spcPts val="400"/>
              </a:spcBef>
              <a:spcAft>
                <a:spcPts val="0"/>
              </a:spcAft>
              <a:buSzPts val="1400"/>
              <a:buNone/>
              <a:defRPr sz="2000" b="1">
                <a:solidFill>
                  <a:schemeClr val="lt1"/>
                </a:solidFill>
                <a:latin typeface="Georgia"/>
                <a:ea typeface="Georgia"/>
                <a:cs typeface="Georgia"/>
                <a:sym typeface="Georgia"/>
              </a:defRPr>
            </a:lvl2pPr>
            <a:lvl3pPr marL="1371600" lvl="2" indent="-228600" algn="l">
              <a:spcBef>
                <a:spcPts val="360"/>
              </a:spcBef>
              <a:spcAft>
                <a:spcPts val="0"/>
              </a:spcAft>
              <a:buSzPts val="1350"/>
              <a:buNone/>
              <a:defRPr sz="1800" b="1">
                <a:solidFill>
                  <a:schemeClr val="lt1"/>
                </a:solidFill>
                <a:latin typeface="Georgia"/>
                <a:ea typeface="Georgia"/>
                <a:cs typeface="Georgia"/>
                <a:sym typeface="Georgia"/>
              </a:defRPr>
            </a:lvl3pPr>
            <a:lvl4pPr marL="1828800" lvl="3" indent="-228600" algn="l">
              <a:spcBef>
                <a:spcPts val="320"/>
              </a:spcBef>
              <a:spcAft>
                <a:spcPts val="0"/>
              </a:spcAft>
              <a:buSzPts val="1120"/>
              <a:buNone/>
              <a:defRPr sz="1600" b="1">
                <a:solidFill>
                  <a:schemeClr val="lt1"/>
                </a:solidFill>
                <a:latin typeface="Georgia"/>
                <a:ea typeface="Georgia"/>
                <a:cs typeface="Georgia"/>
                <a:sym typeface="Georgia"/>
              </a:defRPr>
            </a:lvl4pPr>
            <a:lvl5pPr marL="2286000" lvl="4" indent="-228600" algn="l">
              <a:spcBef>
                <a:spcPts val="320"/>
              </a:spcBef>
              <a:spcAft>
                <a:spcPts val="0"/>
              </a:spcAft>
              <a:buSzPts val="1600"/>
              <a:buFont typeface="Georgia"/>
              <a:buNone/>
              <a:defRPr sz="1600" b="1">
                <a:solidFill>
                  <a:schemeClr val="lt1"/>
                </a:solidFill>
                <a:latin typeface="Georgia"/>
                <a:ea typeface="Georgia"/>
                <a:cs typeface="Georgia"/>
                <a:sym typeface="Georgia"/>
              </a:defRPr>
            </a:lvl5pPr>
            <a:lvl6pPr marL="2743200" lvl="5" indent="-320039" algn="l">
              <a:spcBef>
                <a:spcPts val="360"/>
              </a:spcBef>
              <a:spcAft>
                <a:spcPts val="0"/>
              </a:spcAft>
              <a:buSzPts val="1440"/>
              <a:buChar char="⚫"/>
              <a:defRPr/>
            </a:lvl6pPr>
            <a:lvl7pPr marL="3200400" lvl="6" indent="-331470" algn="l">
              <a:spcBef>
                <a:spcPts val="360"/>
              </a:spcBef>
              <a:spcAft>
                <a:spcPts val="0"/>
              </a:spcAft>
              <a:buSzPts val="1620"/>
              <a:buChar char="•"/>
              <a:defRPr/>
            </a:lvl7pPr>
            <a:lvl8pPr marL="3657600" lvl="7" indent="-342900" algn="l">
              <a:spcBef>
                <a:spcPts val="360"/>
              </a:spcBef>
              <a:spcAft>
                <a:spcPts val="0"/>
              </a:spcAft>
              <a:buSzPts val="1800"/>
              <a:buChar char="•"/>
              <a:defRPr/>
            </a:lvl8pPr>
            <a:lvl9pPr marL="4114800" lvl="8" indent="-331470" algn="l">
              <a:spcBef>
                <a:spcPts val="360"/>
              </a:spcBef>
              <a:spcAft>
                <a:spcPts val="0"/>
              </a:spcAft>
              <a:buSzPts val="1620"/>
              <a:buChar char="•"/>
              <a:defRPr/>
            </a:lvl9pPr>
          </a:lstStyle>
          <a:p>
            <a:endParaRPr/>
          </a:p>
        </p:txBody>
      </p:sp>
      <p:sp>
        <p:nvSpPr>
          <p:cNvPr id="54" name="Google Shape;54;p31"/>
          <p:cNvSpPr txBox="1">
            <a:spLocks noGrp="1"/>
          </p:cNvSpPr>
          <p:nvPr>
            <p:ph type="body" idx="2"/>
          </p:nvPr>
        </p:nvSpPr>
        <p:spPr>
          <a:xfrm>
            <a:off x="6388441" y="1524000"/>
            <a:ext cx="5389033" cy="731520"/>
          </a:xfrm>
          <a:prstGeom prst="rect">
            <a:avLst/>
          </a:prstGeom>
          <a:noFill/>
          <a:ln>
            <a:noFill/>
          </a:ln>
          <a:effectLst>
            <a:outerShdw blurRad="50800" dist="25400" dir="5400000" rotWithShape="0">
              <a:srgbClr val="000000">
                <a:alpha val="34901"/>
              </a:srgbClr>
            </a:outerShdw>
          </a:effectLst>
        </p:spPr>
        <p:txBody>
          <a:bodyPr spcFirstLastPara="1" wrap="square" lIns="91425" tIns="45700" rIns="91425" bIns="45700" anchor="ctr" anchorCtr="0">
            <a:noAutofit/>
          </a:bodyPr>
          <a:lstStyle>
            <a:lvl1pPr marL="457200" lvl="0" indent="-228600" algn="l">
              <a:spcBef>
                <a:spcPts val="440"/>
              </a:spcBef>
              <a:spcAft>
                <a:spcPts val="0"/>
              </a:spcAft>
              <a:buSzPts val="1870"/>
              <a:buNone/>
              <a:defRPr sz="2200" b="1">
                <a:solidFill>
                  <a:schemeClr val="lt1"/>
                </a:solidFill>
                <a:latin typeface="Georgia"/>
                <a:ea typeface="Georgia"/>
                <a:cs typeface="Georgia"/>
                <a:sym typeface="Georgia"/>
              </a:defRPr>
            </a:lvl1pPr>
            <a:lvl2pPr marL="914400" lvl="1" indent="-228600" algn="l">
              <a:spcBef>
                <a:spcPts val="400"/>
              </a:spcBef>
              <a:spcAft>
                <a:spcPts val="0"/>
              </a:spcAft>
              <a:buSzPts val="1400"/>
              <a:buNone/>
              <a:defRPr sz="2000" b="1">
                <a:solidFill>
                  <a:schemeClr val="lt1"/>
                </a:solidFill>
                <a:latin typeface="Georgia"/>
                <a:ea typeface="Georgia"/>
                <a:cs typeface="Georgia"/>
                <a:sym typeface="Georgia"/>
              </a:defRPr>
            </a:lvl2pPr>
            <a:lvl3pPr marL="1371600" lvl="2" indent="-228600" algn="l">
              <a:spcBef>
                <a:spcPts val="360"/>
              </a:spcBef>
              <a:spcAft>
                <a:spcPts val="0"/>
              </a:spcAft>
              <a:buSzPts val="1350"/>
              <a:buNone/>
              <a:defRPr sz="1800" b="1">
                <a:solidFill>
                  <a:schemeClr val="lt1"/>
                </a:solidFill>
                <a:latin typeface="Georgia"/>
                <a:ea typeface="Georgia"/>
                <a:cs typeface="Georgia"/>
                <a:sym typeface="Georgia"/>
              </a:defRPr>
            </a:lvl3pPr>
            <a:lvl4pPr marL="1828800" lvl="3" indent="-228600" algn="l">
              <a:spcBef>
                <a:spcPts val="320"/>
              </a:spcBef>
              <a:spcAft>
                <a:spcPts val="0"/>
              </a:spcAft>
              <a:buSzPts val="1120"/>
              <a:buNone/>
              <a:defRPr sz="1600" b="1">
                <a:solidFill>
                  <a:schemeClr val="lt1"/>
                </a:solidFill>
                <a:latin typeface="Georgia"/>
                <a:ea typeface="Georgia"/>
                <a:cs typeface="Georgia"/>
                <a:sym typeface="Georgia"/>
              </a:defRPr>
            </a:lvl4pPr>
            <a:lvl5pPr marL="2286000" lvl="4" indent="-228600" algn="l">
              <a:spcBef>
                <a:spcPts val="320"/>
              </a:spcBef>
              <a:spcAft>
                <a:spcPts val="0"/>
              </a:spcAft>
              <a:buSzPts val="1600"/>
              <a:buFont typeface="Georgia"/>
              <a:buNone/>
              <a:defRPr sz="1600" b="1">
                <a:solidFill>
                  <a:schemeClr val="lt1"/>
                </a:solidFill>
                <a:latin typeface="Georgia"/>
                <a:ea typeface="Georgia"/>
                <a:cs typeface="Georgia"/>
                <a:sym typeface="Georgia"/>
              </a:defRPr>
            </a:lvl5pPr>
            <a:lvl6pPr marL="2743200" lvl="5" indent="-320039" algn="l">
              <a:spcBef>
                <a:spcPts val="360"/>
              </a:spcBef>
              <a:spcAft>
                <a:spcPts val="0"/>
              </a:spcAft>
              <a:buSzPts val="1440"/>
              <a:buChar char="⚫"/>
              <a:defRPr/>
            </a:lvl6pPr>
            <a:lvl7pPr marL="3200400" lvl="6" indent="-331470" algn="l">
              <a:spcBef>
                <a:spcPts val="360"/>
              </a:spcBef>
              <a:spcAft>
                <a:spcPts val="0"/>
              </a:spcAft>
              <a:buSzPts val="1620"/>
              <a:buChar char="•"/>
              <a:defRPr/>
            </a:lvl7pPr>
            <a:lvl8pPr marL="3657600" lvl="7" indent="-342900" algn="l">
              <a:spcBef>
                <a:spcPts val="360"/>
              </a:spcBef>
              <a:spcAft>
                <a:spcPts val="0"/>
              </a:spcAft>
              <a:buSzPts val="1800"/>
              <a:buChar char="•"/>
              <a:defRPr/>
            </a:lvl8pPr>
            <a:lvl9pPr marL="4114800" lvl="8" indent="-331470" algn="l">
              <a:spcBef>
                <a:spcPts val="360"/>
              </a:spcBef>
              <a:spcAft>
                <a:spcPts val="0"/>
              </a:spcAft>
              <a:buSzPts val="1620"/>
              <a:buChar char="•"/>
              <a:defRPr/>
            </a:lvl9pPr>
          </a:lstStyle>
          <a:p>
            <a:endParaRPr/>
          </a:p>
        </p:txBody>
      </p:sp>
      <p:sp>
        <p:nvSpPr>
          <p:cNvPr id="55" name="Google Shape;55;p31"/>
          <p:cNvSpPr txBox="1">
            <a:spLocks noGrp="1"/>
          </p:cNvSpPr>
          <p:nvPr>
            <p:ph type="dt" idx="10"/>
          </p:nvPr>
        </p:nvSpPr>
        <p:spPr>
          <a:xfrm>
            <a:off x="7721600" y="6404984"/>
            <a:ext cx="4059936" cy="36576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1"/>
          <p:cNvSpPr txBox="1">
            <a:spLocks noGrp="1"/>
          </p:cNvSpPr>
          <p:nvPr>
            <p:ph type="ftr" idx="11"/>
          </p:nvPr>
        </p:nvSpPr>
        <p:spPr>
          <a:xfrm>
            <a:off x="406400" y="6409944"/>
            <a:ext cx="4775200" cy="36576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57" name="Google Shape;57;p31"/>
          <p:cNvCxnSpPr/>
          <p:nvPr/>
        </p:nvCxnSpPr>
        <p:spPr>
          <a:xfrm>
            <a:off x="203200" y="1280160"/>
            <a:ext cx="11777472" cy="0"/>
          </a:xfrm>
          <a:prstGeom prst="straightConnector1">
            <a:avLst/>
          </a:prstGeom>
          <a:noFill/>
          <a:ln w="11425" cap="flat" cmpd="sng">
            <a:solidFill>
              <a:srgbClr val="7A9798"/>
            </a:solidFill>
            <a:prstDash val="dash"/>
            <a:round/>
            <a:headEnd type="none" w="sm" len="sm"/>
            <a:tailEnd type="none" w="sm" len="sm"/>
          </a:ln>
        </p:spPr>
      </p:cxnSp>
      <p:sp>
        <p:nvSpPr>
          <p:cNvPr id="58" name="Google Shape;58;p31"/>
          <p:cNvSpPr/>
          <p:nvPr/>
        </p:nvSpPr>
        <p:spPr>
          <a:xfrm>
            <a:off x="203200" y="155448"/>
            <a:ext cx="11777472" cy="6547104"/>
          </a:xfrm>
          <a:prstGeom prst="rect">
            <a:avLst/>
          </a:prstGeom>
          <a:noFill/>
          <a:ln w="9525" cap="flat" cmpd="sng">
            <a:solidFill>
              <a:srgbClr val="7A979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59" name="Google Shape;59;p31"/>
          <p:cNvSpPr txBox="1">
            <a:spLocks noGrp="1"/>
          </p:cNvSpPr>
          <p:nvPr>
            <p:ph type="body" idx="3"/>
          </p:nvPr>
        </p:nvSpPr>
        <p:spPr>
          <a:xfrm>
            <a:off x="402336" y="2471383"/>
            <a:ext cx="5388864" cy="3818404"/>
          </a:xfrm>
          <a:prstGeom prst="rect">
            <a:avLst/>
          </a:prstGeom>
          <a:noFill/>
          <a:ln>
            <a:noFill/>
          </a:ln>
        </p:spPr>
        <p:txBody>
          <a:bodyPr spcFirstLastPara="1" wrap="square" lIns="91425" tIns="45700" rIns="91425" bIns="45700" anchor="t" anchorCtr="0">
            <a:normAutofit/>
          </a:bodyPr>
          <a:lstStyle>
            <a:lvl1pPr marL="457200" lvl="0" indent="-325755" algn="l">
              <a:spcBef>
                <a:spcPts val="360"/>
              </a:spcBef>
              <a:spcAft>
                <a:spcPts val="0"/>
              </a:spcAft>
              <a:buSzPts val="1530"/>
              <a:buChar char="⚫"/>
              <a:defRPr/>
            </a:lvl1pPr>
            <a:lvl2pPr marL="914400" lvl="1" indent="-308610" algn="l">
              <a:spcBef>
                <a:spcPts val="360"/>
              </a:spcBef>
              <a:spcAft>
                <a:spcPts val="0"/>
              </a:spcAft>
              <a:buSzPts val="1260"/>
              <a:buChar char="⚪"/>
              <a:defRPr/>
            </a:lvl2pPr>
            <a:lvl3pPr marL="1371600" lvl="2" indent="-314325" algn="l">
              <a:spcBef>
                <a:spcPts val="360"/>
              </a:spcBef>
              <a:spcAft>
                <a:spcPts val="0"/>
              </a:spcAft>
              <a:buSzPts val="1350"/>
              <a:buChar char="⯍"/>
              <a:defRPr/>
            </a:lvl3pPr>
            <a:lvl4pPr marL="1828800" lvl="3" indent="-308610" algn="l">
              <a:spcBef>
                <a:spcPts val="360"/>
              </a:spcBef>
              <a:spcAft>
                <a:spcPts val="0"/>
              </a:spcAft>
              <a:buSzPts val="1260"/>
              <a:buChar char="🞆"/>
              <a:defRPr/>
            </a:lvl4pPr>
            <a:lvl5pPr marL="2286000" lvl="4" indent="-342900" algn="l">
              <a:spcBef>
                <a:spcPts val="360"/>
              </a:spcBef>
              <a:spcAft>
                <a:spcPts val="0"/>
              </a:spcAft>
              <a:buSzPts val="1800"/>
              <a:buChar char="•"/>
              <a:defRPr/>
            </a:lvl5pPr>
            <a:lvl6pPr marL="2743200" lvl="5" indent="-320039" algn="l">
              <a:spcBef>
                <a:spcPts val="360"/>
              </a:spcBef>
              <a:spcAft>
                <a:spcPts val="0"/>
              </a:spcAft>
              <a:buSzPts val="1440"/>
              <a:buChar char="⚫"/>
              <a:defRPr/>
            </a:lvl6pPr>
            <a:lvl7pPr marL="3200400" lvl="6" indent="-331470" algn="l">
              <a:spcBef>
                <a:spcPts val="360"/>
              </a:spcBef>
              <a:spcAft>
                <a:spcPts val="0"/>
              </a:spcAft>
              <a:buSzPts val="1620"/>
              <a:buChar char="•"/>
              <a:defRPr/>
            </a:lvl7pPr>
            <a:lvl8pPr marL="3657600" lvl="7" indent="-342900" algn="l">
              <a:spcBef>
                <a:spcPts val="360"/>
              </a:spcBef>
              <a:spcAft>
                <a:spcPts val="0"/>
              </a:spcAft>
              <a:buSzPts val="1800"/>
              <a:buChar char="•"/>
              <a:defRPr/>
            </a:lvl8pPr>
            <a:lvl9pPr marL="4114800" lvl="8" indent="-331470" algn="l">
              <a:spcBef>
                <a:spcPts val="360"/>
              </a:spcBef>
              <a:spcAft>
                <a:spcPts val="0"/>
              </a:spcAft>
              <a:buSzPts val="1620"/>
              <a:buChar char="•"/>
              <a:defRPr/>
            </a:lvl9pPr>
          </a:lstStyle>
          <a:p>
            <a:endParaRPr/>
          </a:p>
        </p:txBody>
      </p:sp>
      <p:sp>
        <p:nvSpPr>
          <p:cNvPr id="60" name="Google Shape;60;p31"/>
          <p:cNvSpPr txBox="1">
            <a:spLocks noGrp="1"/>
          </p:cNvSpPr>
          <p:nvPr>
            <p:ph type="body" idx="4"/>
          </p:nvPr>
        </p:nvSpPr>
        <p:spPr>
          <a:xfrm>
            <a:off x="6400800" y="2471383"/>
            <a:ext cx="5384800" cy="3822192"/>
          </a:xfrm>
          <a:prstGeom prst="rect">
            <a:avLst/>
          </a:prstGeom>
          <a:noFill/>
          <a:ln>
            <a:noFill/>
          </a:ln>
        </p:spPr>
        <p:txBody>
          <a:bodyPr spcFirstLastPara="1" wrap="square" lIns="91425" tIns="45700" rIns="91425" bIns="45700" anchor="t" anchorCtr="0">
            <a:normAutofit/>
          </a:bodyPr>
          <a:lstStyle>
            <a:lvl1pPr marL="457200" lvl="0" indent="-325755" algn="l">
              <a:spcBef>
                <a:spcPts val="360"/>
              </a:spcBef>
              <a:spcAft>
                <a:spcPts val="0"/>
              </a:spcAft>
              <a:buSzPts val="1530"/>
              <a:buChar char="⚫"/>
              <a:defRPr/>
            </a:lvl1pPr>
            <a:lvl2pPr marL="914400" lvl="1" indent="-308610" algn="l">
              <a:spcBef>
                <a:spcPts val="360"/>
              </a:spcBef>
              <a:spcAft>
                <a:spcPts val="0"/>
              </a:spcAft>
              <a:buSzPts val="1260"/>
              <a:buChar char="⚪"/>
              <a:defRPr/>
            </a:lvl2pPr>
            <a:lvl3pPr marL="1371600" lvl="2" indent="-314325" algn="l">
              <a:spcBef>
                <a:spcPts val="360"/>
              </a:spcBef>
              <a:spcAft>
                <a:spcPts val="0"/>
              </a:spcAft>
              <a:buSzPts val="1350"/>
              <a:buChar char="⯍"/>
              <a:defRPr/>
            </a:lvl3pPr>
            <a:lvl4pPr marL="1828800" lvl="3" indent="-308610" algn="l">
              <a:spcBef>
                <a:spcPts val="360"/>
              </a:spcBef>
              <a:spcAft>
                <a:spcPts val="0"/>
              </a:spcAft>
              <a:buSzPts val="1260"/>
              <a:buChar char="🞆"/>
              <a:defRPr/>
            </a:lvl4pPr>
            <a:lvl5pPr marL="2286000" lvl="4" indent="-342900" algn="l">
              <a:spcBef>
                <a:spcPts val="360"/>
              </a:spcBef>
              <a:spcAft>
                <a:spcPts val="0"/>
              </a:spcAft>
              <a:buSzPts val="1800"/>
              <a:buChar char="•"/>
              <a:defRPr/>
            </a:lvl5pPr>
            <a:lvl6pPr marL="2743200" lvl="5" indent="-320039" algn="l">
              <a:spcBef>
                <a:spcPts val="360"/>
              </a:spcBef>
              <a:spcAft>
                <a:spcPts val="0"/>
              </a:spcAft>
              <a:buSzPts val="1440"/>
              <a:buChar char="⚫"/>
              <a:defRPr/>
            </a:lvl6pPr>
            <a:lvl7pPr marL="3200400" lvl="6" indent="-331470" algn="l">
              <a:spcBef>
                <a:spcPts val="360"/>
              </a:spcBef>
              <a:spcAft>
                <a:spcPts val="0"/>
              </a:spcAft>
              <a:buSzPts val="1620"/>
              <a:buChar char="•"/>
              <a:defRPr/>
            </a:lvl7pPr>
            <a:lvl8pPr marL="3657600" lvl="7" indent="-342900" algn="l">
              <a:spcBef>
                <a:spcPts val="360"/>
              </a:spcBef>
              <a:spcAft>
                <a:spcPts val="0"/>
              </a:spcAft>
              <a:buSzPts val="1800"/>
              <a:buChar char="•"/>
              <a:defRPr/>
            </a:lvl8pPr>
            <a:lvl9pPr marL="4114800" lvl="8" indent="-331470" algn="l">
              <a:spcBef>
                <a:spcPts val="360"/>
              </a:spcBef>
              <a:spcAft>
                <a:spcPts val="0"/>
              </a:spcAft>
              <a:buSzPts val="1620"/>
              <a:buChar char="•"/>
              <a:defRPr/>
            </a:lvl9pPr>
          </a:lstStyle>
          <a:p>
            <a:endParaRPr/>
          </a:p>
        </p:txBody>
      </p:sp>
      <p:sp>
        <p:nvSpPr>
          <p:cNvPr id="61" name="Google Shape;61;p31"/>
          <p:cNvSpPr/>
          <p:nvPr/>
        </p:nvSpPr>
        <p:spPr>
          <a:xfrm>
            <a:off x="5689600" y="956036"/>
            <a:ext cx="812800" cy="6096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sp>
        <p:nvSpPr>
          <p:cNvPr id="62" name="Google Shape;62;p31"/>
          <p:cNvSpPr/>
          <p:nvPr/>
        </p:nvSpPr>
        <p:spPr>
          <a:xfrm>
            <a:off x="5815584" y="1050524"/>
            <a:ext cx="560832" cy="420624"/>
          </a:xfrm>
          <a:prstGeom prst="ellipse">
            <a:avLst/>
          </a:prstGeom>
          <a:solidFill>
            <a:srgbClr val="FFFFFF"/>
          </a:solidFill>
          <a:ln w="50800" cap="rnd" cmpd="dbl">
            <a:solidFill>
              <a:srgbClr val="7A979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sp>
        <p:nvSpPr>
          <p:cNvPr id="63" name="Google Shape;63;p31"/>
          <p:cNvSpPr txBox="1">
            <a:spLocks noGrp="1"/>
          </p:cNvSpPr>
          <p:nvPr>
            <p:ph type="sldNum" idx="12"/>
          </p:nvPr>
        </p:nvSpPr>
        <p:spPr>
          <a:xfrm>
            <a:off x="5791200" y="1042417"/>
            <a:ext cx="609600" cy="441325"/>
          </a:xfrm>
          <a:prstGeom prst="rect">
            <a:avLst/>
          </a:prstGeom>
          <a:noFill/>
          <a:ln>
            <a:noFill/>
          </a:ln>
        </p:spPr>
        <p:txBody>
          <a:bodyPr spcFirstLastPara="1" wrap="square" lIns="45700" tIns="45700" rIns="45700" bIns="45700" anchor="ctr" anchorCtr="0">
            <a:normAutofit/>
          </a:bodyPr>
          <a:lstStyle>
            <a:lvl1pPr marL="0" lvl="0" indent="0" algn="ctr">
              <a:spcBef>
                <a:spcPts val="0"/>
              </a:spcBef>
              <a:buNone/>
              <a:defRPr sz="1600">
                <a:solidFill>
                  <a:srgbClr val="7A9798"/>
                </a:solidFill>
                <a:latin typeface="Georgia"/>
                <a:ea typeface="Georgia"/>
                <a:cs typeface="Georgia"/>
                <a:sym typeface="Georgia"/>
              </a:defRPr>
            </a:lvl1pPr>
            <a:lvl2pPr marL="0" lvl="1" indent="0" algn="ctr">
              <a:spcBef>
                <a:spcPts val="0"/>
              </a:spcBef>
              <a:buNone/>
              <a:defRPr sz="1600">
                <a:solidFill>
                  <a:srgbClr val="7A9798"/>
                </a:solidFill>
                <a:latin typeface="Georgia"/>
                <a:ea typeface="Georgia"/>
                <a:cs typeface="Georgia"/>
                <a:sym typeface="Georgia"/>
              </a:defRPr>
            </a:lvl2pPr>
            <a:lvl3pPr marL="0" lvl="2" indent="0" algn="ctr">
              <a:spcBef>
                <a:spcPts val="0"/>
              </a:spcBef>
              <a:buNone/>
              <a:defRPr sz="1600">
                <a:solidFill>
                  <a:srgbClr val="7A9798"/>
                </a:solidFill>
                <a:latin typeface="Georgia"/>
                <a:ea typeface="Georgia"/>
                <a:cs typeface="Georgia"/>
                <a:sym typeface="Georgia"/>
              </a:defRPr>
            </a:lvl3pPr>
            <a:lvl4pPr marL="0" lvl="3" indent="0" algn="ctr">
              <a:spcBef>
                <a:spcPts val="0"/>
              </a:spcBef>
              <a:buNone/>
              <a:defRPr sz="1600">
                <a:solidFill>
                  <a:srgbClr val="7A9798"/>
                </a:solidFill>
                <a:latin typeface="Georgia"/>
                <a:ea typeface="Georgia"/>
                <a:cs typeface="Georgia"/>
                <a:sym typeface="Georgia"/>
              </a:defRPr>
            </a:lvl4pPr>
            <a:lvl5pPr marL="0" lvl="4" indent="0" algn="ctr">
              <a:spcBef>
                <a:spcPts val="0"/>
              </a:spcBef>
              <a:buNone/>
              <a:defRPr sz="1600">
                <a:solidFill>
                  <a:srgbClr val="7A9798"/>
                </a:solidFill>
                <a:latin typeface="Georgia"/>
                <a:ea typeface="Georgia"/>
                <a:cs typeface="Georgia"/>
                <a:sym typeface="Georgia"/>
              </a:defRPr>
            </a:lvl5pPr>
            <a:lvl6pPr marL="0" lvl="5" indent="0" algn="ctr">
              <a:spcBef>
                <a:spcPts val="0"/>
              </a:spcBef>
              <a:buNone/>
              <a:defRPr sz="1600">
                <a:solidFill>
                  <a:srgbClr val="7A9798"/>
                </a:solidFill>
                <a:latin typeface="Georgia"/>
                <a:ea typeface="Georgia"/>
                <a:cs typeface="Georgia"/>
                <a:sym typeface="Georgia"/>
              </a:defRPr>
            </a:lvl6pPr>
            <a:lvl7pPr marL="0" lvl="6" indent="0" algn="ctr">
              <a:spcBef>
                <a:spcPts val="0"/>
              </a:spcBef>
              <a:buNone/>
              <a:defRPr sz="1600">
                <a:solidFill>
                  <a:srgbClr val="7A9798"/>
                </a:solidFill>
                <a:latin typeface="Georgia"/>
                <a:ea typeface="Georgia"/>
                <a:cs typeface="Georgia"/>
                <a:sym typeface="Georgia"/>
              </a:defRPr>
            </a:lvl7pPr>
            <a:lvl8pPr marL="0" lvl="7" indent="0" algn="ctr">
              <a:spcBef>
                <a:spcPts val="0"/>
              </a:spcBef>
              <a:buNone/>
              <a:defRPr sz="1600">
                <a:solidFill>
                  <a:srgbClr val="7A9798"/>
                </a:solidFill>
                <a:latin typeface="Georgia"/>
                <a:ea typeface="Georgia"/>
                <a:cs typeface="Georgia"/>
                <a:sym typeface="Georgia"/>
              </a:defRPr>
            </a:lvl8pPr>
            <a:lvl9pPr marL="0" lvl="8" indent="0" algn="ctr">
              <a:spcBef>
                <a:spcPts val="0"/>
              </a:spcBef>
              <a:buNone/>
              <a:defRPr sz="1600">
                <a:solidFill>
                  <a:srgbClr val="7A9798"/>
                </a:solidFill>
                <a:latin typeface="Georgia"/>
                <a:ea typeface="Georgia"/>
                <a:cs typeface="Georgia"/>
                <a:sym typeface="Georgia"/>
              </a:defRPr>
            </a:lvl9pPr>
          </a:lstStyle>
          <a:p>
            <a:fld id="{00000000-1234-1234-1234-123412341234}" type="slidenum">
              <a:rPr lang="en-US" smtClean="0"/>
              <a:pPr/>
              <a:t>‹#›</a:t>
            </a:fld>
            <a:endParaRPr lang="en-US"/>
          </a:p>
        </p:txBody>
      </p:sp>
      <p:sp>
        <p:nvSpPr>
          <p:cNvPr id="64" name="Google Shape;64;p31"/>
          <p:cNvSpPr txBox="1">
            <a:spLocks noGrp="1"/>
          </p:cNvSpPr>
          <p:nvPr>
            <p:ph type="title"/>
          </p:nvPr>
        </p:nvSpPr>
        <p:spPr>
          <a:xfrm>
            <a:off x="402336" y="228600"/>
            <a:ext cx="11379200" cy="758952"/>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7A979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3823203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Rectangle 4"/>
          <p:cNvSpPr>
            <a:spLocks noGrp="1" noChangeArrowheads="1"/>
          </p:cNvSpPr>
          <p:nvPr>
            <p:ph type="ftr" sz="quarter" idx="10"/>
          </p:nvPr>
        </p:nvSpPr>
        <p:spPr>
          <a:xfrm>
            <a:off x="2494455" y="6172200"/>
            <a:ext cx="7112000" cy="457200"/>
          </a:xfrm>
          <a:prstGeom prst="rect">
            <a:avLst/>
          </a:prstGeom>
          <a:ln/>
        </p:spPr>
        <p:txBody>
          <a:bodyPr/>
          <a:lstStyle>
            <a:lvl1pPr>
              <a:defRPr/>
            </a:lvl1pPr>
          </a:lstStyle>
          <a:p>
            <a:pPr>
              <a:defRPr/>
            </a:pPr>
            <a:endParaRPr lang="en-US" dirty="0"/>
          </a:p>
        </p:txBody>
      </p:sp>
      <p:sp>
        <p:nvSpPr>
          <p:cNvPr id="8" name="Rectangle 7"/>
          <p:cNvSpPr/>
          <p:nvPr userDrawn="1"/>
        </p:nvSpPr>
        <p:spPr bwMode="auto">
          <a:xfrm>
            <a:off x="1727200" y="314645"/>
            <a:ext cx="9042400" cy="1447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9" name="Rectangle 3"/>
          <p:cNvSpPr>
            <a:spLocks noGrp="1" noChangeArrowheads="1"/>
          </p:cNvSpPr>
          <p:nvPr>
            <p:ph type="subTitle" idx="1"/>
          </p:nvPr>
        </p:nvSpPr>
        <p:spPr>
          <a:xfrm>
            <a:off x="716455" y="1762445"/>
            <a:ext cx="10668000" cy="4189894"/>
          </a:xfrm>
          <a:noFill/>
        </p:spPr>
        <p:txBody>
          <a:bodyPr/>
          <a:lstStyle>
            <a:lvl1pPr>
              <a:defRPr sz="3200"/>
            </a:lvl1pPr>
          </a:lstStyle>
          <a:p>
            <a:pPr eaLnBrk="1" hangingPunct="1">
              <a:lnSpc>
                <a:spcPct val="90000"/>
              </a:lnSpc>
              <a:buNone/>
            </a:pPr>
            <a:r>
              <a:rPr lang="en-US" sz="2400"/>
              <a:t>Click to edit Master subtitle style</a:t>
            </a:r>
            <a:endParaRPr lang="en-US" sz="2400" dirty="0"/>
          </a:p>
        </p:txBody>
      </p:sp>
      <p:sp>
        <p:nvSpPr>
          <p:cNvPr id="11" name="Rectangle 4"/>
          <p:cNvSpPr txBox="1">
            <a:spLocks noChangeArrowheads="1"/>
          </p:cNvSpPr>
          <p:nvPr userDrawn="1"/>
        </p:nvSpPr>
        <p:spPr bwMode="auto">
          <a:xfrm>
            <a:off x="2743200" y="6207000"/>
            <a:ext cx="711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effectLst/>
                <a:latin typeface="Times New Roman" pitchFamily="18" charset="0"/>
                <a:ea typeface="+mn-ea"/>
                <a:cs typeface="+mn-cs"/>
              </a:defRPr>
            </a:lvl1pPr>
            <a:lvl2pPr marL="4572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a:lstStyle>
          <a:p>
            <a:pPr lvl="1">
              <a:defRPr/>
            </a:pPr>
            <a:endParaRPr lang="en-US" sz="2400" dirty="0"/>
          </a:p>
        </p:txBody>
      </p:sp>
      <p:sp>
        <p:nvSpPr>
          <p:cNvPr id="12" name="Rectangle 4"/>
          <p:cNvSpPr txBox="1">
            <a:spLocks noChangeArrowheads="1"/>
          </p:cNvSpPr>
          <p:nvPr userDrawn="1"/>
        </p:nvSpPr>
        <p:spPr bwMode="auto">
          <a:xfrm>
            <a:off x="10287000" y="6250112"/>
            <a:ext cx="1143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effectLst/>
                <a:latin typeface="Times New Roman" pitchFamily="18" charset="0"/>
                <a:ea typeface="+mn-ea"/>
                <a:cs typeface="+mn-cs"/>
              </a:defRPr>
            </a:lvl1pPr>
            <a:lvl2pPr marL="4572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a:lstStyle>
          <a:p>
            <a:pPr lvl="1">
              <a:defRPr/>
            </a:pPr>
            <a:endParaRPr lang="en-US" sz="600" dirty="0"/>
          </a:p>
          <a:p>
            <a:pPr lvl="1">
              <a:defRPr/>
            </a:pPr>
            <a:fld id="{5B678750-0EC7-4D01-9C38-E5091D3FCFE9}" type="slidenum">
              <a:rPr lang="en-US" sz="1200" smtClean="0"/>
              <a:t>‹#›</a:t>
            </a:fld>
            <a:endParaRPr lang="en-US" sz="1200"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20570" y="573725"/>
            <a:ext cx="8157261" cy="1188720"/>
          </a:xfrm>
          <a:prstGeom prst="rect">
            <a:avLst/>
          </a:prstGeom>
        </p:spPr>
      </p:pic>
    </p:spTree>
    <p:extLst>
      <p:ext uri="{BB962C8B-B14F-4D97-AF65-F5344CB8AC3E}">
        <p14:creationId xmlns:p14="http://schemas.microsoft.com/office/powerpoint/2010/main" val="13852641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4" name="Rectangle 4"/>
          <p:cNvSpPr>
            <a:spLocks noGrp="1" noChangeArrowheads="1"/>
          </p:cNvSpPr>
          <p:nvPr>
            <p:ph type="ftr" sz="quarter" idx="10"/>
          </p:nvPr>
        </p:nvSpPr>
        <p:spPr>
          <a:xfrm>
            <a:off x="2494455" y="6172200"/>
            <a:ext cx="7112000" cy="457200"/>
          </a:xfrm>
          <a:prstGeom prst="rect">
            <a:avLst/>
          </a:prstGeom>
          <a:ln/>
        </p:spPr>
        <p:txBody>
          <a:bodyPr/>
          <a:lstStyle>
            <a:lvl1pPr>
              <a:defRPr/>
            </a:lvl1pPr>
          </a:lstStyle>
          <a:p>
            <a:pPr>
              <a:defRPr/>
            </a:pPr>
            <a:endParaRPr lang="en-US" dirty="0"/>
          </a:p>
        </p:txBody>
      </p:sp>
      <p:sp>
        <p:nvSpPr>
          <p:cNvPr id="8" name="Rectangle 7"/>
          <p:cNvSpPr/>
          <p:nvPr userDrawn="1"/>
        </p:nvSpPr>
        <p:spPr bwMode="auto">
          <a:xfrm>
            <a:off x="1727200" y="314645"/>
            <a:ext cx="9042400" cy="1447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9" name="Rectangle 3"/>
          <p:cNvSpPr>
            <a:spLocks noGrp="1" noChangeArrowheads="1"/>
          </p:cNvSpPr>
          <p:nvPr>
            <p:ph type="subTitle" idx="1"/>
          </p:nvPr>
        </p:nvSpPr>
        <p:spPr>
          <a:xfrm>
            <a:off x="716455" y="1762445"/>
            <a:ext cx="10668000" cy="4189894"/>
          </a:xfrm>
          <a:noFill/>
        </p:spPr>
        <p:txBody>
          <a:bodyPr/>
          <a:lstStyle>
            <a:lvl1pPr>
              <a:defRPr sz="3200"/>
            </a:lvl1pPr>
          </a:lstStyle>
          <a:p>
            <a:pPr eaLnBrk="1" hangingPunct="1">
              <a:lnSpc>
                <a:spcPct val="90000"/>
              </a:lnSpc>
              <a:buNone/>
            </a:pPr>
            <a:r>
              <a:rPr lang="en-US" sz="2400"/>
              <a:t>Click to edit Master subtitle style</a:t>
            </a:r>
            <a:endParaRPr lang="en-US" sz="2400" dirty="0"/>
          </a:p>
        </p:txBody>
      </p:sp>
      <p:sp>
        <p:nvSpPr>
          <p:cNvPr id="11" name="Rectangle 4"/>
          <p:cNvSpPr txBox="1">
            <a:spLocks noChangeArrowheads="1"/>
          </p:cNvSpPr>
          <p:nvPr userDrawn="1"/>
        </p:nvSpPr>
        <p:spPr bwMode="auto">
          <a:xfrm>
            <a:off x="2743200" y="6207000"/>
            <a:ext cx="711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effectLst/>
                <a:latin typeface="Times New Roman" pitchFamily="18" charset="0"/>
                <a:ea typeface="+mn-ea"/>
                <a:cs typeface="+mn-cs"/>
              </a:defRPr>
            </a:lvl1pPr>
            <a:lvl2pPr marL="4572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a:lstStyle>
          <a:p>
            <a:pPr lvl="1">
              <a:defRPr/>
            </a:pPr>
            <a:endParaRPr lang="en-US" sz="2400" dirty="0"/>
          </a:p>
        </p:txBody>
      </p:sp>
      <p:sp>
        <p:nvSpPr>
          <p:cNvPr id="12" name="Rectangle 4"/>
          <p:cNvSpPr txBox="1">
            <a:spLocks noChangeArrowheads="1"/>
          </p:cNvSpPr>
          <p:nvPr userDrawn="1"/>
        </p:nvSpPr>
        <p:spPr bwMode="auto">
          <a:xfrm>
            <a:off x="10287000" y="6250112"/>
            <a:ext cx="1143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effectLst/>
                <a:latin typeface="Times New Roman" pitchFamily="18" charset="0"/>
                <a:ea typeface="+mn-ea"/>
                <a:cs typeface="+mn-cs"/>
              </a:defRPr>
            </a:lvl1pPr>
            <a:lvl2pPr marL="4572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a:lstStyle>
          <a:p>
            <a:pPr lvl="1">
              <a:defRPr/>
            </a:pPr>
            <a:endParaRPr lang="en-US" sz="600" dirty="0"/>
          </a:p>
          <a:p>
            <a:pPr lvl="1">
              <a:defRPr/>
            </a:pPr>
            <a:fld id="{5B678750-0EC7-4D01-9C38-E5091D3FCFE9}" type="slidenum">
              <a:rPr lang="en-US" sz="1200" smtClean="0"/>
              <a:t>‹#›</a:t>
            </a:fld>
            <a:endParaRPr lang="en-US" sz="1200"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20570" y="573725"/>
            <a:ext cx="8157261" cy="1188720"/>
          </a:xfrm>
          <a:prstGeom prst="rect">
            <a:avLst/>
          </a:prstGeom>
        </p:spPr>
      </p:pic>
    </p:spTree>
    <p:extLst>
      <p:ext uri="{BB962C8B-B14F-4D97-AF65-F5344CB8AC3E}">
        <p14:creationId xmlns:p14="http://schemas.microsoft.com/office/powerpoint/2010/main" val="20711127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58092-F662-4B15-A9BC-5334E83E58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19D2B7-81E4-40A1-AC33-1FD287234CA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5A24CD-F195-48BB-8B70-41EDBA1EE5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845666-16FF-40D5-BC0D-F3C0D0B67237}"/>
              </a:ext>
            </a:extLst>
          </p:cNvPr>
          <p:cNvSpPr>
            <a:spLocks noGrp="1"/>
          </p:cNvSpPr>
          <p:nvPr>
            <p:ph type="dt" sz="half" idx="10"/>
          </p:nvPr>
        </p:nvSpPr>
        <p:spPr/>
        <p:txBody>
          <a:bodyPr/>
          <a:lstStyle/>
          <a:p>
            <a:fld id="{493FAAFC-BCDD-4699-A40A-90F80888D70B}" type="datetimeFigureOut">
              <a:rPr lang="en-US" smtClean="0"/>
              <a:t>7/29/20</a:t>
            </a:fld>
            <a:endParaRPr lang="en-US"/>
          </a:p>
        </p:txBody>
      </p:sp>
      <p:sp>
        <p:nvSpPr>
          <p:cNvPr id="6" name="Footer Placeholder 5">
            <a:extLst>
              <a:ext uri="{FF2B5EF4-FFF2-40B4-BE49-F238E27FC236}">
                <a16:creationId xmlns:a16="http://schemas.microsoft.com/office/drawing/2014/main" id="{83D0C0AA-65BC-4904-9855-CA3CC04477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6ED24A-D491-4704-85E2-F18618DD6CFF}"/>
              </a:ext>
            </a:extLst>
          </p:cNvPr>
          <p:cNvSpPr>
            <a:spLocks noGrp="1"/>
          </p:cNvSpPr>
          <p:nvPr>
            <p:ph type="sldNum" sz="quarter" idx="12"/>
          </p:nvPr>
        </p:nvSpPr>
        <p:spPr/>
        <p:txBody>
          <a:bodyPr/>
          <a:lstStyle/>
          <a:p>
            <a:fld id="{47E6BBCB-5612-4750-B479-23D80020B713}" type="slidenum">
              <a:rPr lang="en-US" smtClean="0"/>
              <a:t>‹#›</a:t>
            </a:fld>
            <a:endParaRPr lang="en-US"/>
          </a:p>
        </p:txBody>
      </p:sp>
    </p:spTree>
    <p:extLst>
      <p:ext uri="{BB962C8B-B14F-4D97-AF65-F5344CB8AC3E}">
        <p14:creationId xmlns:p14="http://schemas.microsoft.com/office/powerpoint/2010/main" val="2116871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4"/>
          <p:cNvSpPr>
            <a:spLocks noGrp="1" noChangeArrowheads="1"/>
          </p:cNvSpPr>
          <p:nvPr>
            <p:ph type="ftr" sz="quarter" idx="10"/>
          </p:nvPr>
        </p:nvSpPr>
        <p:spPr>
          <a:xfrm>
            <a:off x="2494455" y="6172200"/>
            <a:ext cx="7112000" cy="457200"/>
          </a:xfrm>
          <a:prstGeom prst="rect">
            <a:avLst/>
          </a:prstGeom>
          <a:ln/>
        </p:spPr>
        <p:txBody>
          <a:bodyPr/>
          <a:lstStyle>
            <a:lvl1pPr>
              <a:defRPr/>
            </a:lvl1pPr>
          </a:lstStyle>
          <a:p>
            <a:pPr>
              <a:defRPr/>
            </a:pPr>
            <a:endParaRPr lang="en-US" dirty="0">
              <a:solidFill>
                <a:srgbClr val="FFFFFF">
                  <a:tint val="75000"/>
                </a:srgbClr>
              </a:solidFill>
            </a:endParaRPr>
          </a:p>
        </p:txBody>
      </p:sp>
      <p:sp>
        <p:nvSpPr>
          <p:cNvPr id="8" name="Rectangle 7"/>
          <p:cNvSpPr/>
          <p:nvPr userDrawn="1"/>
        </p:nvSpPr>
        <p:spPr bwMode="auto">
          <a:xfrm>
            <a:off x="1727200" y="314645"/>
            <a:ext cx="9042400" cy="1447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sz="1800" dirty="0">
              <a:solidFill>
                <a:srgbClr val="FFFFFF"/>
              </a:solidFill>
            </a:endParaRPr>
          </a:p>
        </p:txBody>
      </p:sp>
      <p:sp>
        <p:nvSpPr>
          <p:cNvPr id="9" name="Rectangle 3"/>
          <p:cNvSpPr>
            <a:spLocks noGrp="1" noChangeArrowheads="1"/>
          </p:cNvSpPr>
          <p:nvPr>
            <p:ph type="subTitle" idx="1"/>
          </p:nvPr>
        </p:nvSpPr>
        <p:spPr>
          <a:xfrm>
            <a:off x="716455" y="1762445"/>
            <a:ext cx="10668000" cy="4189894"/>
          </a:xfrm>
          <a:noFill/>
        </p:spPr>
        <p:txBody>
          <a:bodyPr/>
          <a:lstStyle>
            <a:lvl1pPr>
              <a:defRPr sz="3200"/>
            </a:lvl1pPr>
          </a:lstStyle>
          <a:p>
            <a:pPr eaLnBrk="1" hangingPunct="1">
              <a:lnSpc>
                <a:spcPct val="90000"/>
              </a:lnSpc>
              <a:buNone/>
            </a:pPr>
            <a:r>
              <a:rPr lang="en-US" sz="2400"/>
              <a:t>Click to edit Master subtitle style</a:t>
            </a:r>
            <a:endParaRPr lang="en-US" sz="2400" dirty="0"/>
          </a:p>
        </p:txBody>
      </p:sp>
      <p:sp>
        <p:nvSpPr>
          <p:cNvPr id="11" name="Rectangle 4"/>
          <p:cNvSpPr txBox="1">
            <a:spLocks noChangeArrowheads="1"/>
          </p:cNvSpPr>
          <p:nvPr userDrawn="1"/>
        </p:nvSpPr>
        <p:spPr bwMode="auto">
          <a:xfrm>
            <a:off x="2743200" y="6207000"/>
            <a:ext cx="711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effectLst/>
                <a:latin typeface="Times New Roman" pitchFamily="18" charset="0"/>
                <a:ea typeface="+mn-ea"/>
                <a:cs typeface="+mn-cs"/>
              </a:defRPr>
            </a:lvl1pPr>
            <a:lvl2pPr marL="4572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a:lstStyle>
          <a:p>
            <a:pPr lvl="1">
              <a:defRPr/>
            </a:pPr>
            <a:endParaRPr lang="en-US" sz="2400" dirty="0">
              <a:solidFill>
                <a:srgbClr val="FFFFFF"/>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20570" y="573725"/>
            <a:ext cx="8157261" cy="1188720"/>
          </a:xfrm>
          <a:prstGeom prst="rect">
            <a:avLst/>
          </a:prstGeom>
        </p:spPr>
      </p:pic>
      <p:sp>
        <p:nvSpPr>
          <p:cNvPr id="10" name="Slide Number Placeholder 2"/>
          <p:cNvSpPr>
            <a:spLocks noGrp="1"/>
          </p:cNvSpPr>
          <p:nvPr>
            <p:ph type="sldNum" sz="quarter" idx="4"/>
          </p:nvPr>
        </p:nvSpPr>
        <p:spPr>
          <a:xfrm>
            <a:off x="10363200" y="6356351"/>
            <a:ext cx="990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C8BC49-DAD2-4E5E-8AD4-058D27C19E7A}"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36312475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330518"/>
            <a:ext cx="10363200" cy="1422083"/>
          </a:xfr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914400" y="1962786"/>
            <a:ext cx="10363200" cy="40703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6"/>
          <p:cNvSpPr>
            <a:spLocks noGrp="1" noChangeArrowheads="1"/>
          </p:cNvSpPr>
          <p:nvPr>
            <p:ph type="sldNum" sz="quarter" idx="11"/>
          </p:nvPr>
        </p:nvSpPr>
        <p:spPr>
          <a:xfrm>
            <a:off x="10261600" y="6172200"/>
            <a:ext cx="1016000" cy="457200"/>
          </a:xfrm>
          <a:prstGeom prst="rect">
            <a:avLst/>
          </a:prstGeom>
          <a:ln/>
        </p:spPr>
        <p:txBody>
          <a:bodyPr/>
          <a:lstStyle>
            <a:lvl1pPr>
              <a:defRPr/>
            </a:lvl1pPr>
          </a:lstStyle>
          <a:p>
            <a:pPr>
              <a:defRPr/>
            </a:pPr>
            <a:fld id="{0A966C31-B1F1-4FB3-89AE-5F1A7B12F6AB}" type="slidenum">
              <a:rPr lang="en-US" smtClean="0">
                <a:solidFill>
                  <a:srgbClr val="FFFFFF">
                    <a:tint val="75000"/>
                  </a:srgbClr>
                </a:solidFill>
              </a:rPr>
              <a:pPr>
                <a:defRPr/>
              </a:pPr>
              <a:t>‹#›</a:t>
            </a:fld>
            <a:endParaRPr lang="en-US" dirty="0">
              <a:solidFill>
                <a:srgbClr val="FFFFFF">
                  <a:tint val="75000"/>
                </a:srgbClr>
              </a:solidFill>
            </a:endParaRPr>
          </a:p>
        </p:txBody>
      </p:sp>
    </p:spTree>
    <p:extLst>
      <p:ext uri="{BB962C8B-B14F-4D97-AF65-F5344CB8AC3E}">
        <p14:creationId xmlns:p14="http://schemas.microsoft.com/office/powerpoint/2010/main" val="34653000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05000"/>
            <a:ext cx="10363200" cy="4267200"/>
          </a:xfrm>
        </p:spPr>
        <p:txBody>
          <a:bodyPr anchor="t"/>
          <a:lstStyle>
            <a:lvl1pPr algn="l">
              <a:defRPr sz="3600" b="1" cap="all">
                <a:solidFill>
                  <a:schemeClr val="tx1"/>
                </a:solidFill>
              </a:defRPr>
            </a:lvl1pPr>
          </a:lstStyle>
          <a:p>
            <a:r>
              <a:rPr lang="en-US" dirty="0"/>
              <a:t>Click to edit Master title style</a:t>
            </a:r>
          </a:p>
        </p:txBody>
      </p:sp>
      <p:sp>
        <p:nvSpPr>
          <p:cNvPr id="5" name="Rectangle 6"/>
          <p:cNvSpPr>
            <a:spLocks noGrp="1" noChangeArrowheads="1"/>
          </p:cNvSpPr>
          <p:nvPr>
            <p:ph type="sldNum" sz="quarter" idx="11"/>
          </p:nvPr>
        </p:nvSpPr>
        <p:spPr>
          <a:xfrm>
            <a:off x="10363200" y="6248400"/>
            <a:ext cx="1016000" cy="457200"/>
          </a:xfrm>
          <a:prstGeom prst="rect">
            <a:avLst/>
          </a:prstGeom>
          <a:ln/>
        </p:spPr>
        <p:txBody>
          <a:bodyPr/>
          <a:lstStyle>
            <a:lvl1pPr>
              <a:defRPr/>
            </a:lvl1pPr>
          </a:lstStyle>
          <a:p>
            <a:pPr>
              <a:defRPr/>
            </a:pPr>
            <a:fld id="{99A91037-7D03-4686-9FE9-6DC5F86A7758}" type="slidenum">
              <a:rPr lang="en-US" smtClean="0">
                <a:solidFill>
                  <a:srgbClr val="FFFFFF">
                    <a:tint val="75000"/>
                  </a:srgbClr>
                </a:solidFill>
              </a:rPr>
              <a:pPr>
                <a:defRPr/>
              </a:pPr>
              <a:t>‹#›</a:t>
            </a:fld>
            <a:endParaRPr lang="en-US" dirty="0">
              <a:solidFill>
                <a:srgbClr val="FFFFFF">
                  <a:tint val="75000"/>
                </a:srgb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20570" y="701040"/>
            <a:ext cx="8157261" cy="1188720"/>
          </a:xfrm>
          <a:prstGeom prst="rect">
            <a:avLst/>
          </a:prstGeom>
        </p:spPr>
      </p:pic>
    </p:spTree>
    <p:extLst>
      <p:ext uri="{BB962C8B-B14F-4D97-AF65-F5344CB8AC3E}">
        <p14:creationId xmlns:p14="http://schemas.microsoft.com/office/powerpoint/2010/main" val="24217864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Rectangle 4"/>
          <p:cNvSpPr>
            <a:spLocks noGrp="1" noChangeArrowheads="1"/>
          </p:cNvSpPr>
          <p:nvPr>
            <p:ph type="ftr" sz="quarter" idx="10"/>
          </p:nvPr>
        </p:nvSpPr>
        <p:spPr>
          <a:xfrm>
            <a:off x="2494455" y="6172200"/>
            <a:ext cx="7112000" cy="457200"/>
          </a:xfrm>
          <a:prstGeom prst="rect">
            <a:avLst/>
          </a:prstGeom>
          <a:ln/>
        </p:spPr>
        <p:txBody>
          <a:bodyPr/>
          <a:lstStyle>
            <a:lvl1pPr>
              <a:defRPr/>
            </a:lvl1pPr>
          </a:lstStyle>
          <a:p>
            <a:pPr>
              <a:defRPr/>
            </a:pPr>
            <a:endParaRPr lang="en-US" dirty="0">
              <a:solidFill>
                <a:srgbClr val="FFFFFF">
                  <a:tint val="75000"/>
                </a:srgbClr>
              </a:solidFill>
            </a:endParaRPr>
          </a:p>
        </p:txBody>
      </p:sp>
      <p:sp>
        <p:nvSpPr>
          <p:cNvPr id="8" name="Rectangle 7"/>
          <p:cNvSpPr/>
          <p:nvPr userDrawn="1"/>
        </p:nvSpPr>
        <p:spPr bwMode="auto">
          <a:xfrm>
            <a:off x="1727200" y="314645"/>
            <a:ext cx="9042400" cy="1447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sz="1800" dirty="0">
              <a:solidFill>
                <a:srgbClr val="FFFFFF"/>
              </a:solidFill>
            </a:endParaRPr>
          </a:p>
        </p:txBody>
      </p:sp>
      <p:sp>
        <p:nvSpPr>
          <p:cNvPr id="9" name="Rectangle 3"/>
          <p:cNvSpPr>
            <a:spLocks noGrp="1" noChangeArrowheads="1"/>
          </p:cNvSpPr>
          <p:nvPr>
            <p:ph type="subTitle" idx="1"/>
          </p:nvPr>
        </p:nvSpPr>
        <p:spPr>
          <a:xfrm>
            <a:off x="716455" y="1762445"/>
            <a:ext cx="10668000" cy="4189894"/>
          </a:xfrm>
          <a:noFill/>
        </p:spPr>
        <p:txBody>
          <a:bodyPr/>
          <a:lstStyle>
            <a:lvl1pPr>
              <a:defRPr sz="3200"/>
            </a:lvl1pPr>
          </a:lstStyle>
          <a:p>
            <a:pPr eaLnBrk="1" hangingPunct="1">
              <a:lnSpc>
                <a:spcPct val="90000"/>
              </a:lnSpc>
              <a:buNone/>
            </a:pPr>
            <a:r>
              <a:rPr lang="en-US" sz="2400"/>
              <a:t>Click to edit Master subtitle style</a:t>
            </a:r>
            <a:endParaRPr lang="en-US" sz="2400" dirty="0"/>
          </a:p>
        </p:txBody>
      </p:sp>
      <p:sp>
        <p:nvSpPr>
          <p:cNvPr id="11" name="Rectangle 4"/>
          <p:cNvSpPr txBox="1">
            <a:spLocks noChangeArrowheads="1"/>
          </p:cNvSpPr>
          <p:nvPr userDrawn="1"/>
        </p:nvSpPr>
        <p:spPr bwMode="auto">
          <a:xfrm>
            <a:off x="2743200" y="6207000"/>
            <a:ext cx="711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effectLst/>
                <a:latin typeface="Times New Roman" pitchFamily="18" charset="0"/>
                <a:ea typeface="+mn-ea"/>
                <a:cs typeface="+mn-cs"/>
              </a:defRPr>
            </a:lvl1pPr>
            <a:lvl2pPr marL="4572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a:lstStyle>
          <a:p>
            <a:pPr lvl="1">
              <a:defRPr/>
            </a:pPr>
            <a:endParaRPr lang="en-US" sz="2400" dirty="0">
              <a:solidFill>
                <a:srgbClr val="FFFFFF"/>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20570" y="573725"/>
            <a:ext cx="8157261" cy="1188720"/>
          </a:xfrm>
          <a:prstGeom prst="rect">
            <a:avLst/>
          </a:prstGeom>
        </p:spPr>
      </p:pic>
      <p:sp>
        <p:nvSpPr>
          <p:cNvPr id="10" name="Slide Number Placeholder 2"/>
          <p:cNvSpPr>
            <a:spLocks noGrp="1"/>
          </p:cNvSpPr>
          <p:nvPr>
            <p:ph type="sldNum" sz="quarter" idx="4"/>
          </p:nvPr>
        </p:nvSpPr>
        <p:spPr>
          <a:xfrm>
            <a:off x="10407401" y="6243831"/>
            <a:ext cx="990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609ABD-2260-4424-9BCF-82D921EDBC9E}"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820948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808EB0-7026-6E4A-B8A4-24B9A41920F1}" type="datetime1">
              <a:rPr lang="en-US" smtClean="0"/>
              <a:t>7/29/20</a:t>
            </a:fld>
            <a:endParaRPr lang="en-US" dirty="0"/>
          </a:p>
        </p:txBody>
      </p:sp>
      <p:sp>
        <p:nvSpPr>
          <p:cNvPr id="5" name="Footer Placeholder 4"/>
          <p:cNvSpPr>
            <a:spLocks noGrp="1"/>
          </p:cNvSpPr>
          <p:nvPr>
            <p:ph type="ftr" sz="quarter" idx="11"/>
          </p:nvPr>
        </p:nvSpPr>
        <p:spPr/>
        <p:txBody>
          <a:bodyPr/>
          <a:lstStyle/>
          <a:p>
            <a:r>
              <a:rPr lang="en-US" dirty="0"/>
              <a:t>Footer Text</a:t>
            </a:r>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dirty="0"/>
          </a:p>
        </p:txBody>
      </p:sp>
    </p:spTree>
    <p:extLst>
      <p:ext uri="{BB962C8B-B14F-4D97-AF65-F5344CB8AC3E}">
        <p14:creationId xmlns:p14="http://schemas.microsoft.com/office/powerpoint/2010/main" val="29708795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4" name="Rectangle 4"/>
          <p:cNvSpPr>
            <a:spLocks noGrp="1" noChangeArrowheads="1"/>
          </p:cNvSpPr>
          <p:nvPr>
            <p:ph type="ftr" sz="quarter" idx="10"/>
          </p:nvPr>
        </p:nvSpPr>
        <p:spPr>
          <a:xfrm>
            <a:off x="2494455" y="6172200"/>
            <a:ext cx="7112000" cy="457200"/>
          </a:xfrm>
          <a:prstGeom prst="rect">
            <a:avLst/>
          </a:prstGeom>
          <a:ln/>
        </p:spPr>
        <p:txBody>
          <a:bodyPr/>
          <a:lstStyle>
            <a:lvl1pPr>
              <a:defRPr/>
            </a:lvl1pPr>
          </a:lstStyle>
          <a:p>
            <a:pPr>
              <a:defRPr/>
            </a:pPr>
            <a:endParaRPr lang="en-US" dirty="0">
              <a:solidFill>
                <a:srgbClr val="FFFFFF">
                  <a:tint val="75000"/>
                </a:srgbClr>
              </a:solidFill>
            </a:endParaRPr>
          </a:p>
        </p:txBody>
      </p:sp>
      <p:sp>
        <p:nvSpPr>
          <p:cNvPr id="8" name="Rectangle 7"/>
          <p:cNvSpPr/>
          <p:nvPr userDrawn="1"/>
        </p:nvSpPr>
        <p:spPr bwMode="auto">
          <a:xfrm>
            <a:off x="1727200" y="314645"/>
            <a:ext cx="9042400" cy="1447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sz="1800" dirty="0">
              <a:solidFill>
                <a:srgbClr val="FFFFFF"/>
              </a:solidFill>
            </a:endParaRPr>
          </a:p>
        </p:txBody>
      </p:sp>
      <p:sp>
        <p:nvSpPr>
          <p:cNvPr id="9" name="Rectangle 3"/>
          <p:cNvSpPr>
            <a:spLocks noGrp="1" noChangeArrowheads="1"/>
          </p:cNvSpPr>
          <p:nvPr>
            <p:ph type="subTitle" idx="1"/>
          </p:nvPr>
        </p:nvSpPr>
        <p:spPr>
          <a:xfrm>
            <a:off x="716455" y="1762445"/>
            <a:ext cx="10668000" cy="4189894"/>
          </a:xfrm>
          <a:noFill/>
        </p:spPr>
        <p:txBody>
          <a:bodyPr/>
          <a:lstStyle>
            <a:lvl1pPr>
              <a:defRPr sz="3200"/>
            </a:lvl1pPr>
          </a:lstStyle>
          <a:p>
            <a:pPr eaLnBrk="1" hangingPunct="1">
              <a:lnSpc>
                <a:spcPct val="90000"/>
              </a:lnSpc>
              <a:buNone/>
            </a:pPr>
            <a:r>
              <a:rPr lang="en-US" sz="2400"/>
              <a:t>Click to edit Master subtitle style</a:t>
            </a:r>
            <a:endParaRPr lang="en-US" sz="2400" dirty="0"/>
          </a:p>
        </p:txBody>
      </p:sp>
      <p:sp>
        <p:nvSpPr>
          <p:cNvPr id="11" name="Rectangle 4"/>
          <p:cNvSpPr txBox="1">
            <a:spLocks noChangeArrowheads="1"/>
          </p:cNvSpPr>
          <p:nvPr userDrawn="1"/>
        </p:nvSpPr>
        <p:spPr bwMode="auto">
          <a:xfrm>
            <a:off x="2743200" y="6207000"/>
            <a:ext cx="711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effectLst/>
                <a:latin typeface="Times New Roman" pitchFamily="18" charset="0"/>
                <a:ea typeface="+mn-ea"/>
                <a:cs typeface="+mn-cs"/>
              </a:defRPr>
            </a:lvl1pPr>
            <a:lvl2pPr marL="4572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a:lstStyle>
          <a:p>
            <a:pPr lvl="1">
              <a:defRPr/>
            </a:pPr>
            <a:endParaRPr lang="en-US" sz="2400" dirty="0">
              <a:solidFill>
                <a:srgbClr val="FFFFFF"/>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20570" y="573725"/>
            <a:ext cx="8157261" cy="1188720"/>
          </a:xfrm>
          <a:prstGeom prst="rect">
            <a:avLst/>
          </a:prstGeom>
        </p:spPr>
      </p:pic>
      <p:sp>
        <p:nvSpPr>
          <p:cNvPr id="10" name="Slide Number Placeholder 2"/>
          <p:cNvSpPr>
            <a:spLocks noGrp="1"/>
          </p:cNvSpPr>
          <p:nvPr>
            <p:ph type="sldNum" sz="quarter" idx="4"/>
          </p:nvPr>
        </p:nvSpPr>
        <p:spPr>
          <a:xfrm>
            <a:off x="10420948" y="6264276"/>
            <a:ext cx="990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1C9BC9-0DA3-4680-A962-1F0678BB1940}"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56965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4"/>
          <p:cNvSpPr>
            <a:spLocks noGrp="1" noChangeArrowheads="1"/>
          </p:cNvSpPr>
          <p:nvPr>
            <p:ph type="ftr" sz="quarter" idx="10"/>
          </p:nvPr>
        </p:nvSpPr>
        <p:spPr>
          <a:xfrm>
            <a:off x="2494455" y="6172200"/>
            <a:ext cx="7112000" cy="457200"/>
          </a:xfrm>
          <a:prstGeom prst="rect">
            <a:avLst/>
          </a:prstGeom>
          <a:ln/>
        </p:spPr>
        <p:txBody>
          <a:bodyPr/>
          <a:lstStyle>
            <a:lvl1pPr>
              <a:defRPr/>
            </a:lvl1pPr>
          </a:lstStyle>
          <a:p>
            <a:pPr>
              <a:defRPr/>
            </a:pPr>
            <a:endParaRPr lang="en-US" dirty="0"/>
          </a:p>
        </p:txBody>
      </p:sp>
      <p:sp>
        <p:nvSpPr>
          <p:cNvPr id="8" name="Rectangle 7"/>
          <p:cNvSpPr/>
          <p:nvPr userDrawn="1"/>
        </p:nvSpPr>
        <p:spPr bwMode="auto">
          <a:xfrm>
            <a:off x="1727200" y="314645"/>
            <a:ext cx="9042400" cy="1447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9" name="Rectangle 3"/>
          <p:cNvSpPr>
            <a:spLocks noGrp="1" noChangeArrowheads="1"/>
          </p:cNvSpPr>
          <p:nvPr>
            <p:ph type="subTitle" idx="1"/>
          </p:nvPr>
        </p:nvSpPr>
        <p:spPr>
          <a:xfrm>
            <a:off x="716455" y="1762445"/>
            <a:ext cx="10668000" cy="4189894"/>
          </a:xfrm>
          <a:noFill/>
        </p:spPr>
        <p:txBody>
          <a:bodyPr/>
          <a:lstStyle>
            <a:lvl1pPr>
              <a:defRPr sz="3200"/>
            </a:lvl1pPr>
          </a:lstStyle>
          <a:p>
            <a:pPr eaLnBrk="1" hangingPunct="1">
              <a:lnSpc>
                <a:spcPct val="90000"/>
              </a:lnSpc>
              <a:buNone/>
            </a:pPr>
            <a:r>
              <a:rPr lang="en-US" sz="2400"/>
              <a:t>Click to edit Master subtitle style</a:t>
            </a:r>
            <a:endParaRPr lang="en-US" sz="2400" dirty="0"/>
          </a:p>
        </p:txBody>
      </p:sp>
      <p:sp>
        <p:nvSpPr>
          <p:cNvPr id="11" name="Rectangle 4"/>
          <p:cNvSpPr txBox="1">
            <a:spLocks noChangeArrowheads="1"/>
          </p:cNvSpPr>
          <p:nvPr userDrawn="1"/>
        </p:nvSpPr>
        <p:spPr bwMode="auto">
          <a:xfrm>
            <a:off x="2743200" y="6207000"/>
            <a:ext cx="711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effectLst/>
                <a:latin typeface="Times New Roman" pitchFamily="18" charset="0"/>
                <a:ea typeface="+mn-ea"/>
                <a:cs typeface="+mn-cs"/>
              </a:defRPr>
            </a:lvl1pPr>
            <a:lvl2pPr marL="4572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a:lstStyle>
          <a:p>
            <a:pPr lvl="1">
              <a:defRPr/>
            </a:pPr>
            <a:endParaRPr lang="en-US" sz="2400" dirty="0"/>
          </a:p>
        </p:txBody>
      </p:sp>
      <p:sp>
        <p:nvSpPr>
          <p:cNvPr id="12" name="Rectangle 4"/>
          <p:cNvSpPr txBox="1">
            <a:spLocks noChangeArrowheads="1"/>
          </p:cNvSpPr>
          <p:nvPr userDrawn="1"/>
        </p:nvSpPr>
        <p:spPr bwMode="auto">
          <a:xfrm>
            <a:off x="10287000" y="6250112"/>
            <a:ext cx="1143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effectLst/>
                <a:latin typeface="Times New Roman" pitchFamily="18" charset="0"/>
                <a:ea typeface="+mn-ea"/>
                <a:cs typeface="+mn-cs"/>
              </a:defRPr>
            </a:lvl1pPr>
            <a:lvl2pPr marL="4572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a:lstStyle>
          <a:p>
            <a:pPr lvl="1">
              <a:defRPr/>
            </a:pPr>
            <a:endParaRPr lang="en-US" sz="600" dirty="0"/>
          </a:p>
          <a:p>
            <a:pPr lvl="1">
              <a:defRPr/>
            </a:pPr>
            <a:fld id="{5B678750-0EC7-4D01-9C38-E5091D3FCFE9}" type="slidenum">
              <a:rPr lang="en-US" sz="1200" smtClean="0"/>
              <a:t>‹#›</a:t>
            </a:fld>
            <a:endParaRPr lang="en-US" sz="1200"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20570" y="573725"/>
            <a:ext cx="8157261" cy="1188720"/>
          </a:xfrm>
          <a:prstGeom prst="rect">
            <a:avLst/>
          </a:prstGeom>
        </p:spPr>
      </p:pic>
    </p:spTree>
    <p:extLst>
      <p:ext uri="{BB962C8B-B14F-4D97-AF65-F5344CB8AC3E}">
        <p14:creationId xmlns:p14="http://schemas.microsoft.com/office/powerpoint/2010/main" val="13611579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330518"/>
            <a:ext cx="10363200" cy="1422083"/>
          </a:xfrm>
        </p:spPr>
        <p:txBody>
          <a:bodyPr/>
          <a:lstStyle>
            <a:lvl1pPr>
              <a:defRPr sz="3600">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6"/>
          <p:cNvSpPr>
            <a:spLocks noGrp="1" noChangeArrowheads="1"/>
          </p:cNvSpPr>
          <p:nvPr>
            <p:ph type="sldNum" sz="quarter" idx="11"/>
          </p:nvPr>
        </p:nvSpPr>
        <p:spPr>
          <a:xfrm>
            <a:off x="10363200" y="6248400"/>
            <a:ext cx="1016000" cy="457200"/>
          </a:xfrm>
          <a:prstGeom prst="rect">
            <a:avLst/>
          </a:prstGeom>
          <a:ln/>
        </p:spPr>
        <p:txBody>
          <a:bodyPr/>
          <a:lstStyle>
            <a:lvl1pPr>
              <a:defRPr/>
            </a:lvl1pPr>
          </a:lstStyle>
          <a:p>
            <a:pPr>
              <a:defRPr/>
            </a:pPr>
            <a:fld id="{6414CFA4-8673-4251-AA94-B88DDAD2304E}" type="slidenum">
              <a:rPr lang="en-US"/>
              <a:pPr>
                <a:defRPr/>
              </a:pPr>
              <a:t>‹#›</a:t>
            </a:fld>
            <a:endParaRPr lang="en-US" dirty="0"/>
          </a:p>
        </p:txBody>
      </p:sp>
    </p:spTree>
    <p:extLst>
      <p:ext uri="{BB962C8B-B14F-4D97-AF65-F5344CB8AC3E}">
        <p14:creationId xmlns:p14="http://schemas.microsoft.com/office/powerpoint/2010/main" val="35372717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05000"/>
            <a:ext cx="10363200" cy="4267200"/>
          </a:xfrm>
        </p:spPr>
        <p:txBody>
          <a:bodyPr anchor="t"/>
          <a:lstStyle>
            <a:lvl1pPr algn="l">
              <a:defRPr sz="3600" b="1" cap="all">
                <a:solidFill>
                  <a:schemeClr val="tx1"/>
                </a:solidFill>
              </a:defRPr>
            </a:lvl1pPr>
          </a:lstStyle>
          <a:p>
            <a:r>
              <a:rPr lang="en-US"/>
              <a:t>Click to edit Master title style</a:t>
            </a:r>
            <a:endParaRPr lang="en-US" dirty="0"/>
          </a:p>
        </p:txBody>
      </p:sp>
      <p:sp>
        <p:nvSpPr>
          <p:cNvPr id="5" name="Rectangle 6"/>
          <p:cNvSpPr>
            <a:spLocks noGrp="1" noChangeArrowheads="1"/>
          </p:cNvSpPr>
          <p:nvPr>
            <p:ph type="sldNum" sz="quarter" idx="11"/>
          </p:nvPr>
        </p:nvSpPr>
        <p:spPr>
          <a:xfrm>
            <a:off x="10363200" y="6248400"/>
            <a:ext cx="1016000" cy="457200"/>
          </a:xfrm>
          <a:prstGeom prst="rect">
            <a:avLst/>
          </a:prstGeom>
          <a:ln/>
        </p:spPr>
        <p:txBody>
          <a:bodyPr/>
          <a:lstStyle>
            <a:lvl1pPr>
              <a:defRPr/>
            </a:lvl1pPr>
          </a:lstStyle>
          <a:p>
            <a:pPr>
              <a:defRPr/>
            </a:pPr>
            <a:fld id="{DA34D19D-71F0-4D9E-8024-225199C1F841}" type="slidenum">
              <a:rPr lang="en-US"/>
              <a:pPr>
                <a:defRPr/>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20570" y="701040"/>
            <a:ext cx="8157261" cy="1188720"/>
          </a:xfrm>
          <a:prstGeom prst="rect">
            <a:avLst/>
          </a:prstGeom>
        </p:spPr>
      </p:pic>
    </p:spTree>
    <p:extLst>
      <p:ext uri="{BB962C8B-B14F-4D97-AF65-F5344CB8AC3E}">
        <p14:creationId xmlns:p14="http://schemas.microsoft.com/office/powerpoint/2010/main" val="1476890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371601"/>
            <a:ext cx="103632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963084" y="4068764"/>
            <a:ext cx="103632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6D3DF9-309D-354E-8D1E-E4A9F91E17E2}" type="datetime1">
              <a:rPr lang="en-US" smtClean="0"/>
              <a:t>7/29/20</a:t>
            </a:fld>
            <a:endParaRPr lang="en-US" dirty="0"/>
          </a:p>
        </p:txBody>
      </p:sp>
      <p:sp>
        <p:nvSpPr>
          <p:cNvPr id="5" name="Footer Placeholder 4"/>
          <p:cNvSpPr>
            <a:spLocks noGrp="1"/>
          </p:cNvSpPr>
          <p:nvPr>
            <p:ph type="ftr" sz="quarter" idx="11"/>
          </p:nvPr>
        </p:nvSpPr>
        <p:spPr/>
        <p:txBody>
          <a:bodyPr/>
          <a:lstStyle/>
          <a:p>
            <a:r>
              <a:rPr lang="en-US" dirty="0"/>
              <a:t>Footer Text</a:t>
            </a:r>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dirty="0"/>
          </a:p>
        </p:txBody>
      </p:sp>
      <p:sp>
        <p:nvSpPr>
          <p:cNvPr id="7" name="Oval 6"/>
          <p:cNvSpPr/>
          <p:nvPr/>
        </p:nvSpPr>
        <p:spPr>
          <a:xfrm>
            <a:off x="5994400"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Oval 7"/>
          <p:cNvSpPr/>
          <p:nvPr/>
        </p:nvSpPr>
        <p:spPr>
          <a:xfrm>
            <a:off x="6261100"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Oval 8"/>
          <p:cNvSpPr/>
          <p:nvPr/>
        </p:nvSpPr>
        <p:spPr>
          <a:xfrm>
            <a:off x="5728971"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460880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6197600" y="1600201"/>
            <a:ext cx="53848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8C3A347-1DBA-D440-A94A-BBE9143D89E4}" type="datetime1">
              <a:rPr lang="en-US" smtClean="0"/>
              <a:t>7/29/20</a:t>
            </a:fld>
            <a:endParaRPr lang="en-US" dirty="0"/>
          </a:p>
        </p:txBody>
      </p:sp>
      <p:sp>
        <p:nvSpPr>
          <p:cNvPr id="6" name="Footer Placeholder 5"/>
          <p:cNvSpPr>
            <a:spLocks noGrp="1"/>
          </p:cNvSpPr>
          <p:nvPr>
            <p:ph type="ftr" sz="quarter" idx="11"/>
          </p:nvPr>
        </p:nvSpPr>
        <p:spPr/>
        <p:txBody>
          <a:bodyPr/>
          <a:lstStyle/>
          <a:p>
            <a:r>
              <a:rPr lang="en-US" dirty="0"/>
              <a:t>Footer Text</a:t>
            </a:r>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dirty="0"/>
          </a:p>
        </p:txBody>
      </p:sp>
      <p:sp>
        <p:nvSpPr>
          <p:cNvPr id="9" name="Content Placeholder 8"/>
          <p:cNvSpPr>
            <a:spLocks noGrp="1"/>
          </p:cNvSpPr>
          <p:nvPr>
            <p:ph sz="quarter" idx="13"/>
          </p:nvPr>
        </p:nvSpPr>
        <p:spPr>
          <a:xfrm>
            <a:off x="487680" y="1600200"/>
            <a:ext cx="5388864"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1075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600200"/>
            <a:ext cx="5386917"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197601" y="1600200"/>
            <a:ext cx="5389033"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6F73CDCA-6459-B549-B36C-5C0CF6D21BED}" type="datetime1">
              <a:rPr lang="en-US" smtClean="0"/>
              <a:t>7/29/20</a:t>
            </a:fld>
            <a:endParaRPr lang="en-US" dirty="0"/>
          </a:p>
        </p:txBody>
      </p:sp>
      <p:sp>
        <p:nvSpPr>
          <p:cNvPr id="8" name="Footer Placeholder 7"/>
          <p:cNvSpPr>
            <a:spLocks noGrp="1"/>
          </p:cNvSpPr>
          <p:nvPr>
            <p:ph type="ftr" sz="quarter" idx="11"/>
          </p:nvPr>
        </p:nvSpPr>
        <p:spPr/>
        <p:txBody>
          <a:bodyPr/>
          <a:lstStyle/>
          <a:p>
            <a:r>
              <a:rPr lang="en-US" dirty="0"/>
              <a:t>Footer Text</a:t>
            </a:r>
          </a:p>
        </p:txBody>
      </p:sp>
      <p:sp>
        <p:nvSpPr>
          <p:cNvPr id="9" name="Slide Number Placeholder 8"/>
          <p:cNvSpPr>
            <a:spLocks noGrp="1"/>
          </p:cNvSpPr>
          <p:nvPr>
            <p:ph type="sldNum" sz="quarter" idx="12"/>
          </p:nvPr>
        </p:nvSpPr>
        <p:spPr/>
        <p:txBody>
          <a:bodyPr/>
          <a:lstStyle/>
          <a:p>
            <a:fld id="{BA9B540C-44DA-4F69-89C9-7C84606640D3}" type="slidenum">
              <a:rPr lang="en-US" smtClean="0"/>
              <a:pPr/>
              <a:t>‹#›</a:t>
            </a:fld>
            <a:endParaRPr lang="en-US" dirty="0"/>
          </a:p>
        </p:txBody>
      </p:sp>
      <p:sp>
        <p:nvSpPr>
          <p:cNvPr id="11" name="Content Placeholder 10"/>
          <p:cNvSpPr>
            <a:spLocks noGrp="1"/>
          </p:cNvSpPr>
          <p:nvPr>
            <p:ph sz="quarter" idx="13"/>
          </p:nvPr>
        </p:nvSpPr>
        <p:spPr>
          <a:xfrm>
            <a:off x="609600" y="2212848"/>
            <a:ext cx="5388864"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6230112" y="2212849"/>
            <a:ext cx="5388864"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01441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2E8854-AFF8-624B-B5B4-F675791E2F6D}" type="datetime1">
              <a:rPr lang="en-US" smtClean="0"/>
              <a:t>7/29/20</a:t>
            </a:fld>
            <a:endParaRPr lang="en-US" dirty="0"/>
          </a:p>
        </p:txBody>
      </p:sp>
      <p:sp>
        <p:nvSpPr>
          <p:cNvPr id="4" name="Footer Placeholder 3"/>
          <p:cNvSpPr>
            <a:spLocks noGrp="1"/>
          </p:cNvSpPr>
          <p:nvPr>
            <p:ph type="ftr" sz="quarter" idx="11"/>
          </p:nvPr>
        </p:nvSpPr>
        <p:spPr/>
        <p:txBody>
          <a:bodyPr/>
          <a:lstStyle/>
          <a:p>
            <a:r>
              <a:rPr lang="en-US" dirty="0"/>
              <a:t>Footer Text</a:t>
            </a:r>
          </a:p>
        </p:txBody>
      </p:sp>
      <p:sp>
        <p:nvSpPr>
          <p:cNvPr id="5" name="Slide Number Placeholder 4"/>
          <p:cNvSpPr>
            <a:spLocks noGrp="1"/>
          </p:cNvSpPr>
          <p:nvPr>
            <p:ph type="sldNum" sz="quarter" idx="12"/>
          </p:nvPr>
        </p:nvSpPr>
        <p:spPr/>
        <p:txBody>
          <a:bodyPr/>
          <a:lstStyle/>
          <a:p>
            <a:fld id="{BA9B540C-44DA-4F69-89C9-7C84606640D3}" type="slidenum">
              <a:rPr lang="en-US" smtClean="0"/>
              <a:pPr/>
              <a:t>‹#›</a:t>
            </a:fld>
            <a:endParaRPr lang="en-US" dirty="0"/>
          </a:p>
        </p:txBody>
      </p:sp>
    </p:spTree>
    <p:extLst>
      <p:ext uri="{BB962C8B-B14F-4D97-AF65-F5344CB8AC3E}">
        <p14:creationId xmlns:p14="http://schemas.microsoft.com/office/powerpoint/2010/main" val="3136496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81DC75-85EA-3A47-A34E-A4D83B7A2975}" type="datetime1">
              <a:rPr lang="en-US" smtClean="0"/>
              <a:t>7/29/20</a:t>
            </a:fld>
            <a:endParaRPr lang="en-US" dirty="0"/>
          </a:p>
        </p:txBody>
      </p:sp>
      <p:sp>
        <p:nvSpPr>
          <p:cNvPr id="3" name="Footer Placeholder 2"/>
          <p:cNvSpPr>
            <a:spLocks noGrp="1"/>
          </p:cNvSpPr>
          <p:nvPr>
            <p:ph type="ftr" sz="quarter" idx="11"/>
          </p:nvPr>
        </p:nvSpPr>
        <p:spPr/>
        <p:txBody>
          <a:bodyPr/>
          <a:lstStyle/>
          <a:p>
            <a:r>
              <a:rPr lang="en-US" dirty="0"/>
              <a:t>Footer Text</a:t>
            </a:r>
          </a:p>
        </p:txBody>
      </p:sp>
      <p:sp>
        <p:nvSpPr>
          <p:cNvPr id="4" name="Slide Number Placeholder 3"/>
          <p:cNvSpPr>
            <a:spLocks noGrp="1"/>
          </p:cNvSpPr>
          <p:nvPr>
            <p:ph type="sldNum" sz="quarter" idx="12"/>
          </p:nvPr>
        </p:nvSpPr>
        <p:spPr/>
        <p:txBody>
          <a:bodyPr/>
          <a:lstStyle/>
          <a:p>
            <a:fld id="{BA9B540C-44DA-4F69-89C9-7C84606640D3}" type="slidenum">
              <a:rPr lang="en-US" smtClean="0"/>
              <a:pPr/>
              <a:t>‹#›</a:t>
            </a:fld>
            <a:endParaRPr lang="en-US" dirty="0"/>
          </a:p>
        </p:txBody>
      </p:sp>
    </p:spTree>
    <p:extLst>
      <p:ext uri="{BB962C8B-B14F-4D97-AF65-F5344CB8AC3E}">
        <p14:creationId xmlns:p14="http://schemas.microsoft.com/office/powerpoint/2010/main" val="2823334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76117" y="266700"/>
            <a:ext cx="4011084"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958850" y="273051"/>
            <a:ext cx="66611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876117" y="2438401"/>
            <a:ext cx="4011084"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3BAFF2-F1E9-664E-9F76-794F128367A1}" type="datetime1">
              <a:rPr lang="en-US" smtClean="0"/>
              <a:t>7/29/20</a:t>
            </a:fld>
            <a:endParaRPr lang="en-US" dirty="0"/>
          </a:p>
        </p:txBody>
      </p:sp>
      <p:sp>
        <p:nvSpPr>
          <p:cNvPr id="6" name="Footer Placeholder 5"/>
          <p:cNvSpPr>
            <a:spLocks noGrp="1"/>
          </p:cNvSpPr>
          <p:nvPr>
            <p:ph type="ftr" sz="quarter" idx="11"/>
          </p:nvPr>
        </p:nvSpPr>
        <p:spPr/>
        <p:txBody>
          <a:bodyPr/>
          <a:lstStyle/>
          <a:p>
            <a:r>
              <a:rPr lang="en-US" dirty="0"/>
              <a:t>Footer Text</a:t>
            </a:r>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dirty="0"/>
          </a:p>
        </p:txBody>
      </p:sp>
    </p:spTree>
    <p:extLst>
      <p:ext uri="{BB962C8B-B14F-4D97-AF65-F5344CB8AC3E}">
        <p14:creationId xmlns:p14="http://schemas.microsoft.com/office/powerpoint/2010/main" val="2603292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9435" y="228600"/>
            <a:ext cx="7615765"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2010835" y="1143000"/>
            <a:ext cx="8072965"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2239435" y="5810250"/>
            <a:ext cx="7615765"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728A96-FBD0-C248-9107-EF2975FC6207}" type="datetime1">
              <a:rPr lang="en-US" smtClean="0"/>
              <a:t>7/29/20</a:t>
            </a:fld>
            <a:endParaRPr lang="en-US" dirty="0"/>
          </a:p>
        </p:txBody>
      </p:sp>
      <p:sp>
        <p:nvSpPr>
          <p:cNvPr id="6" name="Footer Placeholder 5"/>
          <p:cNvSpPr>
            <a:spLocks noGrp="1"/>
          </p:cNvSpPr>
          <p:nvPr>
            <p:ph type="ftr" sz="quarter" idx="11"/>
          </p:nvPr>
        </p:nvSpPr>
        <p:spPr/>
        <p:txBody>
          <a:bodyPr/>
          <a:lstStyle/>
          <a:p>
            <a:r>
              <a:rPr lang="en-US" dirty="0"/>
              <a:t>Footer Text</a:t>
            </a:r>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dirty="0"/>
          </a:p>
        </p:txBody>
      </p:sp>
    </p:spTree>
    <p:extLst>
      <p:ext uri="{BB962C8B-B14F-4D97-AF65-F5344CB8AC3E}">
        <p14:creationId xmlns:p14="http://schemas.microsoft.com/office/powerpoint/2010/main" val="2178004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2.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0"/>
            <a:ext cx="109728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484463" y="6356351"/>
            <a:ext cx="2781300"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53F1C670-3229-404C-A9A0-5B79D414BA7F}" type="datetime1">
              <a:rPr lang="en-US" smtClean="0"/>
              <a:t>7/29/20</a:t>
            </a:fld>
            <a:endParaRPr lang="en-US" dirty="0"/>
          </a:p>
        </p:txBody>
      </p:sp>
      <p:sp>
        <p:nvSpPr>
          <p:cNvPr id="5" name="Footer Placeholder 4"/>
          <p:cNvSpPr>
            <a:spLocks noGrp="1"/>
          </p:cNvSpPr>
          <p:nvPr>
            <p:ph type="ftr" sz="quarter" idx="3"/>
          </p:nvPr>
        </p:nvSpPr>
        <p:spPr>
          <a:xfrm>
            <a:off x="878887" y="6356351"/>
            <a:ext cx="3797300"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dirty="0"/>
              <a:t>Footer Text</a:t>
            </a:r>
          </a:p>
        </p:txBody>
      </p:sp>
      <p:sp>
        <p:nvSpPr>
          <p:cNvPr id="6" name="Slide Number Placeholder 5"/>
          <p:cNvSpPr>
            <a:spLocks noGrp="1"/>
          </p:cNvSpPr>
          <p:nvPr>
            <p:ph type="sldNum" sz="quarter" idx="4"/>
          </p:nvPr>
        </p:nvSpPr>
        <p:spPr>
          <a:xfrm>
            <a:off x="11391038" y="6356351"/>
            <a:ext cx="749300"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A9B540C-44DA-4F69-89C9-7C84606640D3}" type="slidenum">
              <a:rPr lang="en-US" smtClean="0"/>
              <a:pPr/>
              <a:t>‹#›</a:t>
            </a:fld>
            <a:endParaRPr lang="en-US" dirty="0"/>
          </a:p>
        </p:txBody>
      </p:sp>
      <p:sp>
        <p:nvSpPr>
          <p:cNvPr id="7" name="Oval 6"/>
          <p:cNvSpPr/>
          <p:nvPr/>
        </p:nvSpPr>
        <p:spPr>
          <a:xfrm>
            <a:off x="11277014"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Oval 7"/>
          <p:cNvSpPr/>
          <p:nvPr/>
        </p:nvSpPr>
        <p:spPr>
          <a:xfrm>
            <a:off x="758826"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42642049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5" r:id="rId14"/>
    <p:sldLayoutId id="2147483686" r:id="rId15"/>
  </p:sldLayoutIdLst>
  <p:hf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bg1">
                <a:gamma/>
                <a:shade val="49804"/>
                <a:invGamma/>
              </a:schemeClr>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914400" y="1981201"/>
            <a:ext cx="10363200" cy="40703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fld id="{B8D269C3-3C49-47C9-A6D3-5CD048248298}" type="slidenum">
              <a:rPr lang="en-US" smtClean="0"/>
              <a:pPr lvl="2"/>
              <a:t>‹#›</a:t>
            </a:fld>
            <a:endParaRPr lang="en-US" dirty="0"/>
          </a:p>
          <a:p>
            <a:pPr lvl="3"/>
            <a:r>
              <a:rPr lang="en-US" dirty="0"/>
              <a:t>Fourth level</a:t>
            </a:r>
          </a:p>
        </p:txBody>
      </p:sp>
      <p:sp>
        <p:nvSpPr>
          <p:cNvPr id="1029" name="Line 5"/>
          <p:cNvSpPr>
            <a:spLocks noChangeShapeType="1"/>
          </p:cNvSpPr>
          <p:nvPr/>
        </p:nvSpPr>
        <p:spPr bwMode="auto">
          <a:xfrm>
            <a:off x="2032000" y="1828800"/>
            <a:ext cx="8534400" cy="0"/>
          </a:xfrm>
          <a:prstGeom prst="line">
            <a:avLst/>
          </a:prstGeom>
          <a:noFill/>
          <a:ln w="25400">
            <a:solidFill>
              <a:schemeClr val="accent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endParaRPr lang="en-US" sz="1800" dirty="0">
              <a:solidFill>
                <a:srgbClr val="FFFFFF"/>
              </a:solidFill>
            </a:endParaRPr>
          </a:p>
        </p:txBody>
      </p:sp>
      <p:sp>
        <p:nvSpPr>
          <p:cNvPr id="2" name="Footer Placeholder 1"/>
          <p:cNvSpPr>
            <a:spLocks noGrp="1"/>
          </p:cNvSpPr>
          <p:nvPr>
            <p:ph type="ftr" sz="quarter" idx="3"/>
          </p:nvPr>
        </p:nvSpPr>
        <p:spPr>
          <a:xfrm>
            <a:off x="2997200" y="6188074"/>
            <a:ext cx="6197600" cy="47307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FFFFFF">
                  <a:tint val="75000"/>
                </a:srgbClr>
              </a:solidFill>
            </a:endParaRPr>
          </a:p>
        </p:txBody>
      </p:sp>
      <p:sp>
        <p:nvSpPr>
          <p:cNvPr id="9" name="Rectangle 4"/>
          <p:cNvSpPr txBox="1">
            <a:spLocks noChangeArrowheads="1"/>
          </p:cNvSpPr>
          <p:nvPr userDrawn="1"/>
        </p:nvSpPr>
        <p:spPr bwMode="auto">
          <a:xfrm>
            <a:off x="2743200" y="6127750"/>
            <a:ext cx="7112000" cy="5334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effectLst/>
                <a:latin typeface="Times New Roman" pitchFamily="18" charset="0"/>
                <a:ea typeface="+mn-ea"/>
                <a:cs typeface="+mn-cs"/>
              </a:defRPr>
            </a:lvl1pPr>
            <a:lvl2pPr marL="4572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a:lstStyle>
          <a:p>
            <a:pPr>
              <a:defRPr/>
            </a:pPr>
            <a:r>
              <a:rPr lang="en-US" sz="1400" dirty="0">
                <a:solidFill>
                  <a:srgbClr val="FFFFFF"/>
                </a:solidFill>
              </a:rPr>
              <a:t>MedicareAdvocacy.org                                                                                                        Copyright © Center for Medicare Advocacy                </a:t>
            </a:r>
          </a:p>
        </p:txBody>
      </p:sp>
      <p:sp>
        <p:nvSpPr>
          <p:cNvPr id="3" name="Slide Number Placeholder 2"/>
          <p:cNvSpPr>
            <a:spLocks noGrp="1"/>
          </p:cNvSpPr>
          <p:nvPr>
            <p:ph type="sldNum" sz="quarter" idx="4"/>
          </p:nvPr>
        </p:nvSpPr>
        <p:spPr>
          <a:xfrm>
            <a:off x="10363200" y="6356351"/>
            <a:ext cx="990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4940C4-066A-417C-802E-DE66A51777C5}"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579268904"/>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Lst>
  <p:hf hdr="0" ftr="0" dt="0"/>
  <p:txStyles>
    <p:titleStyle>
      <a:lvl1pPr algn="ctr" rtl="0" eaLnBrk="1" fontAlgn="base" hangingPunct="1">
        <a:spcBef>
          <a:spcPct val="0"/>
        </a:spcBef>
        <a:spcAft>
          <a:spcPct val="0"/>
        </a:spcAft>
        <a:defRPr sz="3600" b="1" i="0" cap="all"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SzPct val="125000"/>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bg1">
                <a:gamma/>
                <a:shade val="49804"/>
                <a:invGamma/>
              </a:schemeClr>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914400" y="1981201"/>
            <a:ext cx="10363200" cy="40703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fld id="{B8D269C3-3C49-47C9-A6D3-5CD048248298}" type="slidenum">
              <a:rPr lang="en-US" smtClean="0"/>
              <a:pPr lvl="2"/>
              <a:t>‹#›</a:t>
            </a:fld>
            <a:endParaRPr lang="en-US" dirty="0"/>
          </a:p>
          <a:p>
            <a:pPr lvl="3"/>
            <a:r>
              <a:rPr lang="en-US" dirty="0"/>
              <a:t>Fourth level</a:t>
            </a:r>
          </a:p>
        </p:txBody>
      </p:sp>
      <p:sp>
        <p:nvSpPr>
          <p:cNvPr id="1029" name="Line 5"/>
          <p:cNvSpPr>
            <a:spLocks noChangeShapeType="1"/>
          </p:cNvSpPr>
          <p:nvPr/>
        </p:nvSpPr>
        <p:spPr bwMode="auto">
          <a:xfrm>
            <a:off x="2032000" y="1828800"/>
            <a:ext cx="8534400" cy="0"/>
          </a:xfrm>
          <a:prstGeom prst="line">
            <a:avLst/>
          </a:prstGeom>
          <a:noFill/>
          <a:ln w="25400">
            <a:solidFill>
              <a:schemeClr val="accent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endParaRPr lang="en-US" sz="1800" dirty="0"/>
          </a:p>
        </p:txBody>
      </p:sp>
      <p:sp>
        <p:nvSpPr>
          <p:cNvPr id="2" name="Footer Placeholder 1"/>
          <p:cNvSpPr>
            <a:spLocks noGrp="1"/>
          </p:cNvSpPr>
          <p:nvPr>
            <p:ph type="ftr" sz="quarter" idx="3"/>
          </p:nvPr>
        </p:nvSpPr>
        <p:spPr>
          <a:xfrm>
            <a:off x="2997200" y="6188074"/>
            <a:ext cx="6197600" cy="47307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9" name="Rectangle 4"/>
          <p:cNvSpPr txBox="1">
            <a:spLocks noChangeArrowheads="1"/>
          </p:cNvSpPr>
          <p:nvPr userDrawn="1"/>
        </p:nvSpPr>
        <p:spPr bwMode="auto">
          <a:xfrm>
            <a:off x="2743200" y="6127750"/>
            <a:ext cx="7112000" cy="5334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effectLst/>
                <a:latin typeface="Times New Roman" pitchFamily="18" charset="0"/>
                <a:ea typeface="+mn-ea"/>
                <a:cs typeface="+mn-cs"/>
              </a:defRPr>
            </a:lvl1pPr>
            <a:lvl2pPr marL="4572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a:lstStyle>
          <a:p>
            <a:pPr>
              <a:defRPr/>
            </a:pPr>
            <a:r>
              <a:rPr lang="en-US" sz="1400" dirty="0"/>
              <a:t>MedicareAdvocacy.org                                                                                                        Copyright © Center for Medicare Advocacy                </a:t>
            </a:r>
          </a:p>
        </p:txBody>
      </p:sp>
      <p:sp>
        <p:nvSpPr>
          <p:cNvPr id="3" name="Slide Number Placeholder 2"/>
          <p:cNvSpPr>
            <a:spLocks noGrp="1"/>
          </p:cNvSpPr>
          <p:nvPr>
            <p:ph type="sldNum" sz="quarter" idx="4"/>
          </p:nvPr>
        </p:nvSpPr>
        <p:spPr>
          <a:xfrm>
            <a:off x="10363200" y="6356351"/>
            <a:ext cx="990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1CF7D1-9693-4C37-A70A-E0F081EFFC0F}" type="slidenum">
              <a:rPr lang="en-US" smtClean="0"/>
              <a:t>‹#›</a:t>
            </a:fld>
            <a:endParaRPr lang="en-US" dirty="0"/>
          </a:p>
        </p:txBody>
      </p:sp>
    </p:spTree>
    <p:extLst>
      <p:ext uri="{BB962C8B-B14F-4D97-AF65-F5344CB8AC3E}">
        <p14:creationId xmlns:p14="http://schemas.microsoft.com/office/powerpoint/2010/main" val="3424915250"/>
      </p:ext>
    </p:extLst>
  </p:cSld>
  <p:clrMap bg1="dk2" tx1="lt1" bg2="dk1" tx2="lt2" accent1="accent1" accent2="accent2" accent3="accent3" accent4="accent4" accent5="accent5" accent6="accent6" hlink="hlink" folHlink="folHlink"/>
  <p:sldLayoutIdLst>
    <p:sldLayoutId id="2147483683" r:id="rId1"/>
    <p:sldLayoutId id="2147483684" r:id="rId2"/>
    <p:sldLayoutId id="2147483685" r:id="rId3"/>
  </p:sldLayoutIdLst>
  <p:hf hdr="0" dt="0"/>
  <p:txStyles>
    <p:titleStyle>
      <a:lvl1pPr algn="ctr" rtl="0" eaLnBrk="1" fontAlgn="base" hangingPunct="1">
        <a:spcBef>
          <a:spcPct val="0"/>
        </a:spcBef>
        <a:spcAft>
          <a:spcPct val="0"/>
        </a:spcAft>
        <a:defRPr sz="3600" b="1" i="0" cap="all"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SzPct val="125000"/>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theconsumervoice.org/" TargetMode="External"/><Relationship Id="rId2" Type="http://schemas.openxmlformats.org/officeDocument/2006/relationships/hyperlink" Target="https://www.floridahealthjustice.org/materials.html"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us02web.zoom.us/webinar/register/WN_EFFYHN75SNWuEp8UgC-OOA"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nytimes.com/2020/06/21/business/nursing-homes-evictions-discharges-coronavirus.html"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floridahealthcovid19.gov/nursing-home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floridahealth.gov/newsroom/2020/04/042020-1845-covid19.pr.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ftc.gov/news-events/press-releases/2020/05/ftc-alerts-consumers-about-nursing-homes-assisted-livin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cms.gov/newsroom/press-releases/nursing-home-residents-right-retain-federal-economic-incentive-payment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floridahealthcovid19.gov/"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onlinelibrary.wiley.com/doi/epdf/10.1111/jgs.16689"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floridahealthjustice.org/guide-to-long-term-care-medicaid-waiver.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www.floridahealthjustice.org/uploads/1/1/5/5/115598329/medicaid_hcbs_kyr_english.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5.png"/><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3" Type="http://schemas.openxmlformats.org/officeDocument/2006/relationships/hyperlink" Target="https://www.ltcwaiver.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floridahealthstories.org/therese"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floridahealthstories.org/theres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ahca.myflorida.com/medicaid/statewide_mc/pdf/mma/SMMC_Plans_by_Region.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7.xml.rels><?xml version="1.0" encoding="UTF-8" standalone="yes"?>
<Relationships xmlns="http://schemas.openxmlformats.org/package/2006/relationships"><Relationship Id="rId3" Type="http://schemas.openxmlformats.org/officeDocument/2006/relationships/hyperlink" Target="https://ahca.myflorida.com/Medicaid/statewide_mc/pdf/mma/SMMC_Snapshot.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floridapolicy.org/posts/florida-amends-medicaid-good-cause-rule-to-include-important-consumer-protections"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www.medicaid.gov/state-resource-center/downloads/fl-0962-appendix-k-appvl.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www.floridahealthjustice.org/guide-to-long-term-care-medicaid-waiver.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www.floridahealthstories.org/alene"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www.floridahealthjustice.org/publications--media/appendix-k-a-potential-opportunity-for-expanding-home-and-community-based-resources-for-frail-and-disabled-florida-seniors"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floridahealthjustice.org/publications--media/appendix-k-stakeholder-questionnaires" TargetMode="External"/><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floridahealthstories.org/manue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floridahealthstories.org/therese-chapter-2"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7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hyperlink" Target="mailto:harmatz@floridahealthjustice.org" TargetMode="External"/><Relationship Id="rId7" Type="http://schemas.openxmlformats.org/officeDocument/2006/relationships/image" Target="../media/image5.png"/><Relationship Id="rId2" Type="http://schemas.openxmlformats.org/officeDocument/2006/relationships/hyperlink" Target="https://fhjp.typeform.com/to/IIawk8VG" TargetMode="External"/><Relationship Id="rId1" Type="http://schemas.openxmlformats.org/officeDocument/2006/relationships/slideLayout" Target="../slideLayouts/slideLayout2.xml"/><Relationship Id="rId6" Type="http://schemas.openxmlformats.org/officeDocument/2006/relationships/hyperlink" Target="https://www.floridahealthjustice.org/materials-covid-19.html" TargetMode="External"/><Relationship Id="rId5" Type="http://schemas.openxmlformats.org/officeDocument/2006/relationships/hyperlink" Target="mailto:lipnick@floridahealthjustice.org" TargetMode="External"/><Relationship Id="rId4" Type="http://schemas.openxmlformats.org/officeDocument/2006/relationships/hyperlink" Target="mailto:debriere@floridahealthjustice.org" TargetMode="External"/><Relationship Id="rId9" Type="http://schemas.openxmlformats.org/officeDocument/2006/relationships/image" Target="../media/image30.pn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77885" y="653143"/>
            <a:ext cx="7155545" cy="1506464"/>
          </a:xfrm>
          <a:ln w="57150" cmpd="sng">
            <a:solidFill>
              <a:srgbClr val="E86B4B"/>
            </a:solidFill>
          </a:ln>
        </p:spPr>
        <p:txBody>
          <a:bodyPr/>
          <a:lstStyle/>
          <a:p>
            <a:r>
              <a:rPr lang="en-US" sz="3200" dirty="0"/>
              <a:t>Florida Elder Health Justice in the Time of COVID</a:t>
            </a:r>
            <a:endParaRPr lang="en-US" sz="3200" i="1" dirty="0"/>
          </a:p>
        </p:txBody>
      </p:sp>
      <p:sp>
        <p:nvSpPr>
          <p:cNvPr id="3" name="Subtitle 2"/>
          <p:cNvSpPr>
            <a:spLocks noGrp="1"/>
          </p:cNvSpPr>
          <p:nvPr>
            <p:ph type="subTitle" idx="1"/>
          </p:nvPr>
        </p:nvSpPr>
        <p:spPr>
          <a:xfrm>
            <a:off x="2075527" y="2862470"/>
            <a:ext cx="8289511" cy="2030107"/>
          </a:xfrm>
        </p:spPr>
        <p:txBody>
          <a:bodyPr>
            <a:normAutofit lnSpcReduction="10000"/>
          </a:bodyPr>
          <a:lstStyle/>
          <a:p>
            <a:pPr lvl="0" algn="l"/>
            <a:r>
              <a:rPr lang="en-US" sz="1600" dirty="0">
                <a:solidFill>
                  <a:prstClr val="black"/>
                </a:solidFill>
                <a:latin typeface="+mn-lt"/>
              </a:rPr>
              <a:t>Toby Edelman, Senior Policy Attorney, Center for Medicare Advocacy </a:t>
            </a:r>
            <a:endParaRPr lang="en-US" sz="1600" dirty="0">
              <a:solidFill>
                <a:schemeClr val="tx1"/>
              </a:solidFill>
              <a:latin typeface="+mn-lt"/>
            </a:endParaRPr>
          </a:p>
          <a:p>
            <a:pPr algn="l"/>
            <a:r>
              <a:rPr lang="en-US" sz="1600" dirty="0">
                <a:solidFill>
                  <a:schemeClr val="tx1"/>
                </a:solidFill>
                <a:latin typeface="+mn-lt"/>
              </a:rPr>
              <a:t>Miriam Harmatz, Executive Director, Florida Health Justice Project</a:t>
            </a:r>
          </a:p>
          <a:p>
            <a:pPr algn="l"/>
            <a:r>
              <a:rPr lang="en-US" sz="1600" dirty="0">
                <a:solidFill>
                  <a:schemeClr val="tx1"/>
                </a:solidFill>
                <a:latin typeface="+mn-lt"/>
              </a:rPr>
              <a:t>Katy </a:t>
            </a:r>
            <a:r>
              <a:rPr lang="en-US" sz="1600" dirty="0" err="1">
                <a:solidFill>
                  <a:schemeClr val="tx1"/>
                </a:solidFill>
                <a:latin typeface="+mn-lt"/>
              </a:rPr>
              <a:t>DeBriere</a:t>
            </a:r>
            <a:r>
              <a:rPr lang="en-US" sz="1600" dirty="0">
                <a:solidFill>
                  <a:schemeClr val="tx1"/>
                </a:solidFill>
                <a:latin typeface="+mn-lt"/>
              </a:rPr>
              <a:t>, Legal Director, Florida Health Justice Project</a:t>
            </a:r>
          </a:p>
          <a:p>
            <a:pPr algn="l"/>
            <a:r>
              <a:rPr lang="en-US" sz="1600" dirty="0">
                <a:solidFill>
                  <a:schemeClr val="tx1"/>
                </a:solidFill>
                <a:latin typeface="+mn-lt"/>
              </a:rPr>
              <a:t>Sarah </a:t>
            </a:r>
            <a:r>
              <a:rPr lang="en-US" sz="1600" dirty="0" err="1">
                <a:solidFill>
                  <a:schemeClr val="tx1"/>
                </a:solidFill>
                <a:latin typeface="+mn-lt"/>
              </a:rPr>
              <a:t>Halsell</a:t>
            </a:r>
            <a:r>
              <a:rPr lang="en-US" sz="1600" dirty="0">
                <a:solidFill>
                  <a:schemeClr val="tx1"/>
                </a:solidFill>
                <a:latin typeface="+mn-lt"/>
              </a:rPr>
              <a:t>, State Legal Services Developer, Florida Department of Elder Affairs</a:t>
            </a:r>
          </a:p>
          <a:p>
            <a:pPr algn="l"/>
            <a:r>
              <a:rPr lang="en-US" sz="1600" dirty="0">
                <a:solidFill>
                  <a:schemeClr val="tx1"/>
                </a:solidFill>
                <a:latin typeface="+mn-lt"/>
              </a:rPr>
              <a:t>Michael Phillips, North Regional Ombudsman Manager, Florida Long-Term Care Ombudsman Program</a:t>
            </a:r>
          </a:p>
          <a:p>
            <a:pPr algn="l"/>
            <a:r>
              <a:rPr lang="en-US" sz="1600" dirty="0">
                <a:solidFill>
                  <a:schemeClr val="tx1"/>
                </a:solidFill>
                <a:latin typeface="+mn-lt"/>
              </a:rPr>
              <a:t>Melissa Lipnick, Law Clerk, Florida Health Justice Project</a:t>
            </a:r>
          </a:p>
          <a:p>
            <a:pPr algn="l"/>
            <a:endParaRPr lang="en-US" sz="1400" dirty="0"/>
          </a:p>
          <a:p>
            <a:endParaRPr lang="en-US" sz="1400" dirty="0"/>
          </a:p>
        </p:txBody>
      </p:sp>
      <p:pic>
        <p:nvPicPr>
          <p:cNvPr id="4" name="Picture 3" descr="image001-2.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71034" y="4892577"/>
            <a:ext cx="2908445" cy="547730"/>
          </a:xfrm>
          <a:prstGeom prst="rect">
            <a:avLst/>
          </a:prstGeom>
        </p:spPr>
      </p:pic>
      <p:sp>
        <p:nvSpPr>
          <p:cNvPr id="5" name="TextBox 4"/>
          <p:cNvSpPr txBox="1"/>
          <p:nvPr/>
        </p:nvSpPr>
        <p:spPr>
          <a:xfrm>
            <a:off x="2075527" y="2472540"/>
            <a:ext cx="8007903" cy="769441"/>
          </a:xfrm>
          <a:prstGeom prst="rect">
            <a:avLst/>
          </a:prstGeom>
          <a:noFill/>
        </p:spPr>
        <p:txBody>
          <a:bodyPr wrap="square" rtlCol="0">
            <a:spAutoFit/>
          </a:bodyPr>
          <a:lstStyle/>
          <a:p>
            <a:pPr algn="ctr"/>
            <a:r>
              <a:rPr lang="en-US" sz="2200" dirty="0"/>
              <a:t>July 13, 2020</a:t>
            </a:r>
          </a:p>
          <a:p>
            <a:pPr algn="ctr"/>
            <a:endParaRPr lang="en-US" sz="2200" dirty="0">
              <a:solidFill>
                <a:prstClr val="white">
                  <a:lumMod val="50000"/>
                </a:prstClr>
              </a:solidFill>
              <a:latin typeface="Palatino Linotype"/>
            </a:endParaRPr>
          </a:p>
        </p:txBody>
      </p:sp>
      <p:sp>
        <p:nvSpPr>
          <p:cNvPr id="7" name="Slide Number Placeholder 6"/>
          <p:cNvSpPr>
            <a:spLocks noGrp="1"/>
          </p:cNvSpPr>
          <p:nvPr>
            <p:ph type="sldNum" sz="quarter" idx="11"/>
          </p:nvPr>
        </p:nvSpPr>
        <p:spPr/>
        <p:txBody>
          <a:bodyPr/>
          <a:lstStyle/>
          <a:p>
            <a:fld id="{BA9B540C-44DA-4F69-89C9-7C84606640D3}" type="slidenum">
              <a:rPr lang="en-US">
                <a:solidFill>
                  <a:prstClr val="black">
                    <a:lumMod val="65000"/>
                    <a:lumOff val="35000"/>
                  </a:prstClr>
                </a:solidFill>
              </a:rPr>
              <a:pPr/>
              <a:t>1</a:t>
            </a:fld>
            <a:endParaRPr lang="en-US" dirty="0">
              <a:solidFill>
                <a:prstClr val="black">
                  <a:lumMod val="65000"/>
                  <a:lumOff val="35000"/>
                </a:prstClr>
              </a:solidFill>
            </a:endParaRPr>
          </a:p>
        </p:txBody>
      </p:sp>
      <p:pic>
        <p:nvPicPr>
          <p:cNvPr id="12" name="Picture 11" descr="A close up of a logo&#10;&#10;Description automatically generated">
            <a:extLst>
              <a:ext uri="{FF2B5EF4-FFF2-40B4-BE49-F238E27FC236}">
                <a16:creationId xmlns:a16="http://schemas.microsoft.com/office/drawing/2014/main" id="{2EBC9712-3BA7-AC44-8AF6-51DFA6928D70}"/>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831495" y="4647155"/>
            <a:ext cx="2773019" cy="995443"/>
          </a:xfrm>
          <a:prstGeom prst="rect">
            <a:avLst/>
          </a:prstGeom>
        </p:spPr>
      </p:pic>
      <p:pic>
        <p:nvPicPr>
          <p:cNvPr id="13" name="Picture 12">
            <a:extLst>
              <a:ext uri="{FF2B5EF4-FFF2-40B4-BE49-F238E27FC236}">
                <a16:creationId xmlns:a16="http://schemas.microsoft.com/office/drawing/2014/main" id="{8FC4F206-6357-B44E-9881-33516DA08A12}"/>
              </a:ext>
            </a:extLst>
          </p:cNvPr>
          <p:cNvPicPr>
            <a:picLocks noChangeAspect="1"/>
          </p:cNvPicPr>
          <p:nvPr/>
        </p:nvPicPr>
        <p:blipFill>
          <a:blip r:embed="rId5"/>
          <a:stretch>
            <a:fillRect/>
          </a:stretch>
        </p:blipFill>
        <p:spPr>
          <a:xfrm>
            <a:off x="4749800" y="5830207"/>
            <a:ext cx="2692400" cy="749300"/>
          </a:xfrm>
          <a:prstGeom prst="rect">
            <a:avLst/>
          </a:prstGeom>
        </p:spPr>
      </p:pic>
    </p:spTree>
    <p:extLst>
      <p:ext uri="{BB962C8B-B14F-4D97-AF65-F5344CB8AC3E}">
        <p14:creationId xmlns:p14="http://schemas.microsoft.com/office/powerpoint/2010/main" val="1223693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060" y="-604836"/>
            <a:ext cx="10972800" cy="1600200"/>
          </a:xfrm>
        </p:spPr>
        <p:txBody>
          <a:bodyPr/>
          <a:lstStyle/>
          <a:p>
            <a:r>
              <a:rPr lang="en-US" dirty="0"/>
              <a:t>Enforcement</a:t>
            </a:r>
          </a:p>
        </p:txBody>
      </p:sp>
      <p:sp>
        <p:nvSpPr>
          <p:cNvPr id="3" name="Content Placeholder 2"/>
          <p:cNvSpPr>
            <a:spLocks noGrp="1"/>
          </p:cNvSpPr>
          <p:nvPr>
            <p:ph idx="1"/>
          </p:nvPr>
        </p:nvSpPr>
        <p:spPr/>
        <p:txBody>
          <a:bodyPr>
            <a:normAutofit/>
          </a:bodyPr>
          <a:lstStyle/>
          <a:p>
            <a:r>
              <a:rPr lang="en-US" sz="2800" dirty="0">
                <a:solidFill>
                  <a:schemeClr val="tx1"/>
                </a:solidFill>
                <a:latin typeface="+mn-lt"/>
              </a:rPr>
              <a:t>Range of financial and other penalties for deficiencies (least implemented part of the Nursing Home Reform Law).</a:t>
            </a:r>
          </a:p>
          <a:p>
            <a:pPr lvl="1"/>
            <a:r>
              <a:rPr lang="en-US" sz="2000" dirty="0">
                <a:solidFill>
                  <a:schemeClr val="tx1"/>
                </a:solidFill>
                <a:latin typeface="+mn-lt"/>
              </a:rPr>
              <a:t>Financial penalties are typically limited to deficiencies called “harm” or “immediate jeopardy” (3-4% of all deficiencies).</a:t>
            </a:r>
          </a:p>
          <a:p>
            <a:pPr lvl="1"/>
            <a:r>
              <a:rPr lang="en-US" sz="2000" dirty="0">
                <a:solidFill>
                  <a:schemeClr val="tx1"/>
                </a:solidFill>
                <a:latin typeface="+mn-lt"/>
              </a:rPr>
              <a:t>Most noncompliance does not lead to any financial penalty.</a:t>
            </a:r>
          </a:p>
        </p:txBody>
      </p:sp>
      <p:sp>
        <p:nvSpPr>
          <p:cNvPr id="4" name="Slide Number Placeholder 3"/>
          <p:cNvSpPr>
            <a:spLocks noGrp="1"/>
          </p:cNvSpPr>
          <p:nvPr>
            <p:ph type="sldNum" sz="quarter" idx="11"/>
          </p:nvPr>
        </p:nvSpPr>
        <p:spPr/>
        <p:txBody>
          <a:bodyPr/>
          <a:lstStyle/>
          <a:p>
            <a:pPr>
              <a:defRPr/>
            </a:pPr>
            <a:fld id="{6414CFA4-8673-4251-AA94-B88DDAD2304E}" type="slidenum">
              <a:rPr lang="en-US" smtClean="0"/>
              <a:pPr>
                <a:defRPr/>
              </a:pPr>
              <a:t>10</a:t>
            </a:fld>
            <a:endParaRPr lang="en-US" dirty="0"/>
          </a:p>
        </p:txBody>
      </p:sp>
      <p:pic>
        <p:nvPicPr>
          <p:cNvPr id="5" name="Picture 4">
            <a:extLst>
              <a:ext uri="{FF2B5EF4-FFF2-40B4-BE49-F238E27FC236}">
                <a16:creationId xmlns:a16="http://schemas.microsoft.com/office/drawing/2014/main" id="{B0D2F463-A2E1-7846-ACD4-BF67F9BCF864}"/>
              </a:ext>
            </a:extLst>
          </p:cNvPr>
          <p:cNvPicPr>
            <a:picLocks noChangeAspect="1"/>
          </p:cNvPicPr>
          <p:nvPr/>
        </p:nvPicPr>
        <p:blipFill>
          <a:blip r:embed="rId2"/>
          <a:stretch>
            <a:fillRect/>
          </a:stretch>
        </p:blipFill>
        <p:spPr>
          <a:xfrm>
            <a:off x="4823415" y="5981701"/>
            <a:ext cx="2692400" cy="749300"/>
          </a:xfrm>
          <a:prstGeom prst="rect">
            <a:avLst/>
          </a:prstGeom>
        </p:spPr>
      </p:pic>
      <p:sp>
        <p:nvSpPr>
          <p:cNvPr id="6" name="Content Placeholder 2">
            <a:extLst>
              <a:ext uri="{FF2B5EF4-FFF2-40B4-BE49-F238E27FC236}">
                <a16:creationId xmlns:a16="http://schemas.microsoft.com/office/drawing/2014/main" id="{34FFBC59-3370-C94E-AF86-4BBB280A8E34}"/>
              </a:ext>
            </a:extLst>
          </p:cNvPr>
          <p:cNvSpPr txBox="1">
            <a:spLocks/>
          </p:cNvSpPr>
          <p:nvPr/>
        </p:nvSpPr>
        <p:spPr>
          <a:xfrm>
            <a:off x="609600" y="1452223"/>
            <a:ext cx="10972800" cy="4525963"/>
          </a:xfrm>
          <a:prstGeom prst="rect">
            <a:avLst/>
          </a:prstGeom>
          <a:ln w="57150" cmpd="sng">
            <a:solidFill>
              <a:srgbClr val="E86B4B"/>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nSpc>
                <a:spcPct val="150000"/>
              </a:lnSpc>
            </a:pPr>
            <a:endParaRPr lang="en-US" sz="5100">
              <a:solidFill>
                <a:schemeClr val="tx1"/>
              </a:solidFill>
              <a:latin typeface="+mn-lt"/>
            </a:endParaRPr>
          </a:p>
          <a:p>
            <a:pPr lvl="1">
              <a:lnSpc>
                <a:spcPct val="150000"/>
              </a:lnSpc>
            </a:pPr>
            <a:endParaRPr lang="en-US" dirty="0">
              <a:solidFill>
                <a:schemeClr val="tx1"/>
              </a:solidFill>
              <a:latin typeface="+mn-lt"/>
            </a:endParaRPr>
          </a:p>
        </p:txBody>
      </p:sp>
    </p:spTree>
    <p:extLst>
      <p:ext uri="{BB962C8B-B14F-4D97-AF65-F5344CB8AC3E}">
        <p14:creationId xmlns:p14="http://schemas.microsoft.com/office/powerpoint/2010/main" val="822772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Excellent Materials on Representing Residents</a:t>
            </a:r>
          </a:p>
        </p:txBody>
      </p:sp>
      <p:sp>
        <p:nvSpPr>
          <p:cNvPr id="3" name="Content Placeholder 2"/>
          <p:cNvSpPr>
            <a:spLocks noGrp="1"/>
          </p:cNvSpPr>
          <p:nvPr>
            <p:ph idx="1"/>
          </p:nvPr>
        </p:nvSpPr>
        <p:spPr>
          <a:xfrm>
            <a:off x="700244" y="1748178"/>
            <a:ext cx="10612869" cy="4377986"/>
          </a:xfrm>
        </p:spPr>
        <p:txBody>
          <a:bodyPr/>
          <a:lstStyle/>
          <a:p>
            <a:r>
              <a:rPr lang="en-US" dirty="0">
                <a:solidFill>
                  <a:schemeClr val="tx1"/>
                </a:solidFill>
                <a:latin typeface="+mn-lt"/>
                <a:hlinkClick r:id="rId2">
                  <a:extLst>
                    <a:ext uri="{A12FA001-AC4F-418D-AE19-62706E023703}">
                      <ahyp:hlinkClr xmlns:ahyp="http://schemas.microsoft.com/office/drawing/2018/hyperlinkcolor" val="tx"/>
                    </a:ext>
                  </a:extLst>
                </a:hlinkClick>
              </a:rPr>
              <a:t>https://www.floridahealthjustice.org/materials.html</a:t>
            </a:r>
            <a:r>
              <a:rPr lang="en-US" dirty="0">
                <a:solidFill>
                  <a:schemeClr val="tx1"/>
                </a:solidFill>
                <a:latin typeface="+mn-lt"/>
              </a:rPr>
              <a:t> </a:t>
            </a:r>
          </a:p>
          <a:p>
            <a:r>
              <a:rPr lang="en-US" dirty="0">
                <a:solidFill>
                  <a:schemeClr val="tx1"/>
                </a:solidFill>
                <a:latin typeface="+mn-lt"/>
              </a:rPr>
              <a:t>The Consumer Voice for Quality Long Term Care, </a:t>
            </a:r>
            <a:r>
              <a:rPr lang="en-US" dirty="0">
                <a:solidFill>
                  <a:schemeClr val="tx1"/>
                </a:solidFill>
                <a:latin typeface="+mn-lt"/>
                <a:hlinkClick r:id="rId3">
                  <a:extLst>
                    <a:ext uri="{A12FA001-AC4F-418D-AE19-62706E023703}">
                      <ahyp:hlinkClr xmlns:ahyp="http://schemas.microsoft.com/office/drawing/2018/hyperlinkcolor" val="tx"/>
                    </a:ext>
                  </a:extLst>
                </a:hlinkClick>
              </a:rPr>
              <a:t>theconsumervoice.org</a:t>
            </a:r>
            <a:endParaRPr lang="en-US" dirty="0">
              <a:solidFill>
                <a:schemeClr val="tx1"/>
              </a:solidFill>
              <a:latin typeface="+mn-lt"/>
            </a:endParaRPr>
          </a:p>
          <a:p>
            <a:pPr marL="0" indent="0">
              <a:buNone/>
            </a:pPr>
            <a:r>
              <a:rPr lang="en-US" dirty="0">
                <a:solidFill>
                  <a:schemeClr val="tx1"/>
                </a:solidFill>
                <a:latin typeface="+mn-lt"/>
              </a:rPr>
              <a:t>           Webinars, Friday at 2:00, on Nursing Homes and COVID-19</a:t>
            </a:r>
          </a:p>
          <a:p>
            <a:pPr marL="0" indent="0">
              <a:buNone/>
            </a:pPr>
            <a:r>
              <a:rPr lang="en-US" dirty="0">
                <a:solidFill>
                  <a:schemeClr val="tx1"/>
                </a:solidFill>
                <a:latin typeface="+mn-lt"/>
              </a:rPr>
              <a:t>            This Week’s Webinar: </a:t>
            </a:r>
            <a:r>
              <a:rPr lang="en-US" dirty="0">
                <a:solidFill>
                  <a:schemeClr val="tx1"/>
                </a:solidFill>
                <a:latin typeface="+mn-lt"/>
                <a:hlinkClick r:id="rId4">
                  <a:extLst>
                    <a:ext uri="{A12FA001-AC4F-418D-AE19-62706E023703}">
                      <ahyp:hlinkClr xmlns:ahyp="http://schemas.microsoft.com/office/drawing/2018/hyperlinkcolor" val="tx"/>
                    </a:ext>
                  </a:extLst>
                </a:hlinkClick>
              </a:rPr>
              <a:t>Staffing </a:t>
            </a:r>
            <a:endParaRPr lang="en-US" dirty="0">
              <a:solidFill>
                <a:schemeClr val="tx1"/>
              </a:solidFill>
              <a:latin typeface="+mn-lt"/>
            </a:endParaRPr>
          </a:p>
          <a:p>
            <a:endParaRPr lang="en-US" dirty="0"/>
          </a:p>
        </p:txBody>
      </p:sp>
      <p:sp>
        <p:nvSpPr>
          <p:cNvPr id="4" name="Slide Number Placeholder 3"/>
          <p:cNvSpPr>
            <a:spLocks noGrp="1"/>
          </p:cNvSpPr>
          <p:nvPr>
            <p:ph type="sldNum" sz="quarter" idx="11"/>
          </p:nvPr>
        </p:nvSpPr>
        <p:spPr/>
        <p:txBody>
          <a:bodyPr/>
          <a:lstStyle/>
          <a:p>
            <a:pPr>
              <a:defRPr/>
            </a:pPr>
            <a:fld id="{6414CFA4-8673-4251-AA94-B88DDAD2304E}" type="slidenum">
              <a:rPr lang="en-US" smtClean="0"/>
              <a:pPr>
                <a:defRPr/>
              </a:pPr>
              <a:t>11</a:t>
            </a:fld>
            <a:endParaRPr lang="en-US" dirty="0"/>
          </a:p>
        </p:txBody>
      </p:sp>
      <p:pic>
        <p:nvPicPr>
          <p:cNvPr id="5" name="Picture 4">
            <a:extLst>
              <a:ext uri="{FF2B5EF4-FFF2-40B4-BE49-F238E27FC236}">
                <a16:creationId xmlns:a16="http://schemas.microsoft.com/office/drawing/2014/main" id="{B57A24E0-B62A-3941-890D-063BE563B372}"/>
              </a:ext>
            </a:extLst>
          </p:cNvPr>
          <p:cNvPicPr>
            <a:picLocks noChangeAspect="1"/>
          </p:cNvPicPr>
          <p:nvPr/>
        </p:nvPicPr>
        <p:blipFill>
          <a:blip r:embed="rId5"/>
          <a:stretch>
            <a:fillRect/>
          </a:stretch>
        </p:blipFill>
        <p:spPr>
          <a:xfrm>
            <a:off x="4823415" y="6126164"/>
            <a:ext cx="2692400" cy="749300"/>
          </a:xfrm>
          <a:prstGeom prst="rect">
            <a:avLst/>
          </a:prstGeom>
        </p:spPr>
      </p:pic>
      <p:sp>
        <p:nvSpPr>
          <p:cNvPr id="6" name="Content Placeholder 2">
            <a:extLst>
              <a:ext uri="{FF2B5EF4-FFF2-40B4-BE49-F238E27FC236}">
                <a16:creationId xmlns:a16="http://schemas.microsoft.com/office/drawing/2014/main" id="{396580E4-B096-4F43-B7A4-19B8D4E77DA5}"/>
              </a:ext>
            </a:extLst>
          </p:cNvPr>
          <p:cNvSpPr txBox="1">
            <a:spLocks/>
          </p:cNvSpPr>
          <p:nvPr/>
        </p:nvSpPr>
        <p:spPr>
          <a:xfrm>
            <a:off x="700244" y="1613240"/>
            <a:ext cx="10612869" cy="3685664"/>
          </a:xfrm>
          <a:prstGeom prst="rect">
            <a:avLst/>
          </a:prstGeom>
          <a:ln w="57150" cmpd="sng">
            <a:solidFill>
              <a:srgbClr val="E86B4B"/>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nSpc>
                <a:spcPct val="150000"/>
              </a:lnSpc>
            </a:pPr>
            <a:endParaRPr lang="en-US" sz="5100" dirty="0">
              <a:solidFill>
                <a:schemeClr val="tx1"/>
              </a:solidFill>
              <a:latin typeface="+mn-lt"/>
            </a:endParaRPr>
          </a:p>
          <a:p>
            <a:pPr marL="0" indent="0">
              <a:lnSpc>
                <a:spcPct val="150000"/>
              </a:lnSpc>
              <a:buNone/>
            </a:pPr>
            <a:endParaRPr lang="en-US" sz="5100" dirty="0">
              <a:solidFill>
                <a:schemeClr val="tx1"/>
              </a:solidFill>
              <a:latin typeface="+mn-lt"/>
            </a:endParaRPr>
          </a:p>
          <a:p>
            <a:pPr marL="0" indent="0">
              <a:lnSpc>
                <a:spcPct val="150000"/>
              </a:lnSpc>
              <a:buNone/>
            </a:pPr>
            <a:endParaRPr lang="en-US" sz="5100" dirty="0">
              <a:solidFill>
                <a:schemeClr val="tx1"/>
              </a:solidFill>
              <a:latin typeface="+mn-lt"/>
            </a:endParaRPr>
          </a:p>
          <a:p>
            <a:pPr marL="0" indent="0">
              <a:lnSpc>
                <a:spcPct val="150000"/>
              </a:lnSpc>
              <a:buNone/>
            </a:pPr>
            <a:endParaRPr lang="en-US" sz="5100" dirty="0">
              <a:solidFill>
                <a:schemeClr val="tx1"/>
              </a:solidFill>
              <a:latin typeface="+mn-lt"/>
            </a:endParaRPr>
          </a:p>
          <a:p>
            <a:pPr lvl="1">
              <a:lnSpc>
                <a:spcPct val="150000"/>
              </a:lnSpc>
            </a:pPr>
            <a:endParaRPr lang="en-US" dirty="0">
              <a:solidFill>
                <a:schemeClr val="tx1"/>
              </a:solidFill>
              <a:latin typeface="+mn-lt"/>
            </a:endParaRPr>
          </a:p>
        </p:txBody>
      </p:sp>
    </p:spTree>
    <p:extLst>
      <p:ext uri="{BB962C8B-B14F-4D97-AF65-F5344CB8AC3E}">
        <p14:creationId xmlns:p14="http://schemas.microsoft.com/office/powerpoint/2010/main" val="318068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63576"/>
            <a:ext cx="10972800" cy="1600200"/>
          </a:xfrm>
        </p:spPr>
        <p:txBody>
          <a:bodyPr/>
          <a:lstStyle/>
          <a:p>
            <a:r>
              <a:rPr lang="en-US" dirty="0"/>
              <a:t>Pandemic</a:t>
            </a:r>
          </a:p>
        </p:txBody>
      </p:sp>
      <p:sp>
        <p:nvSpPr>
          <p:cNvPr id="3" name="Content Placeholder 2"/>
          <p:cNvSpPr>
            <a:spLocks noGrp="1"/>
          </p:cNvSpPr>
          <p:nvPr>
            <p:ph idx="1"/>
          </p:nvPr>
        </p:nvSpPr>
        <p:spPr/>
        <p:txBody>
          <a:bodyPr>
            <a:normAutofit/>
          </a:bodyPr>
          <a:lstStyle/>
          <a:p>
            <a:r>
              <a:rPr lang="en-US" sz="2800" dirty="0">
                <a:solidFill>
                  <a:schemeClr val="tx1"/>
                </a:solidFill>
                <a:latin typeface="+mn-lt"/>
              </a:rPr>
              <a:t>In March 2020, CMS waived resident protections</a:t>
            </a:r>
          </a:p>
          <a:p>
            <a:pPr lvl="1"/>
            <a:r>
              <a:rPr lang="en-US" sz="2800" dirty="0">
                <a:solidFill>
                  <a:schemeClr val="tx1"/>
                </a:solidFill>
                <a:latin typeface="+mn-lt"/>
              </a:rPr>
              <a:t>Transfer/discharge rules if reason is “cohorting” (i.e., grouping residents by COVID-19 status).</a:t>
            </a:r>
          </a:p>
          <a:p>
            <a:pPr lvl="2"/>
            <a:r>
              <a:rPr lang="en-US" sz="2800" dirty="0">
                <a:solidFill>
                  <a:schemeClr val="tx1"/>
                </a:solidFill>
                <a:latin typeface="+mn-lt"/>
              </a:rPr>
              <a:t>But facilities actually discharging residents for other reasons without advance notice.</a:t>
            </a:r>
          </a:p>
        </p:txBody>
      </p:sp>
      <p:sp>
        <p:nvSpPr>
          <p:cNvPr id="4" name="Slide Number Placeholder 3"/>
          <p:cNvSpPr>
            <a:spLocks noGrp="1"/>
          </p:cNvSpPr>
          <p:nvPr>
            <p:ph type="sldNum" sz="quarter" idx="11"/>
          </p:nvPr>
        </p:nvSpPr>
        <p:spPr/>
        <p:txBody>
          <a:bodyPr/>
          <a:lstStyle/>
          <a:p>
            <a:pPr>
              <a:defRPr/>
            </a:pPr>
            <a:fld id="{6414CFA4-8673-4251-AA94-B88DDAD2304E}" type="slidenum">
              <a:rPr lang="en-US" smtClean="0"/>
              <a:pPr>
                <a:defRPr/>
              </a:pPr>
              <a:t>12</a:t>
            </a:fld>
            <a:endParaRPr lang="en-US" dirty="0"/>
          </a:p>
        </p:txBody>
      </p:sp>
      <p:pic>
        <p:nvPicPr>
          <p:cNvPr id="5" name="Picture 4">
            <a:extLst>
              <a:ext uri="{FF2B5EF4-FFF2-40B4-BE49-F238E27FC236}">
                <a16:creationId xmlns:a16="http://schemas.microsoft.com/office/drawing/2014/main" id="{FE31DEDD-EF13-2645-8294-FDBA6E4AAB14}"/>
              </a:ext>
            </a:extLst>
          </p:cNvPr>
          <p:cNvPicPr>
            <a:picLocks noChangeAspect="1"/>
          </p:cNvPicPr>
          <p:nvPr/>
        </p:nvPicPr>
        <p:blipFill>
          <a:blip r:embed="rId2"/>
          <a:stretch>
            <a:fillRect/>
          </a:stretch>
        </p:blipFill>
        <p:spPr>
          <a:xfrm>
            <a:off x="4823415" y="6056314"/>
            <a:ext cx="2692400" cy="749300"/>
          </a:xfrm>
          <a:prstGeom prst="rect">
            <a:avLst/>
          </a:prstGeom>
        </p:spPr>
      </p:pic>
      <p:sp>
        <p:nvSpPr>
          <p:cNvPr id="6" name="Content Placeholder 2">
            <a:extLst>
              <a:ext uri="{FF2B5EF4-FFF2-40B4-BE49-F238E27FC236}">
                <a16:creationId xmlns:a16="http://schemas.microsoft.com/office/drawing/2014/main" id="{412A9452-405F-8849-89FD-A7F1EF4FED4F}"/>
              </a:ext>
            </a:extLst>
          </p:cNvPr>
          <p:cNvSpPr txBox="1">
            <a:spLocks/>
          </p:cNvSpPr>
          <p:nvPr/>
        </p:nvSpPr>
        <p:spPr>
          <a:xfrm>
            <a:off x="683215" y="1530350"/>
            <a:ext cx="10972800" cy="4525963"/>
          </a:xfrm>
          <a:prstGeom prst="rect">
            <a:avLst/>
          </a:prstGeom>
          <a:ln w="57150" cmpd="sng">
            <a:solidFill>
              <a:srgbClr val="E86B4B"/>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nSpc>
                <a:spcPct val="150000"/>
              </a:lnSpc>
            </a:pPr>
            <a:endParaRPr lang="en-US" sz="5100">
              <a:solidFill>
                <a:schemeClr val="tx1"/>
              </a:solidFill>
              <a:latin typeface="+mn-lt"/>
            </a:endParaRPr>
          </a:p>
          <a:p>
            <a:pPr lvl="1">
              <a:lnSpc>
                <a:spcPct val="150000"/>
              </a:lnSpc>
            </a:pPr>
            <a:endParaRPr lang="en-US" dirty="0">
              <a:solidFill>
                <a:schemeClr val="tx1"/>
              </a:solidFill>
              <a:latin typeface="+mn-lt"/>
            </a:endParaRPr>
          </a:p>
        </p:txBody>
      </p:sp>
    </p:spTree>
    <p:extLst>
      <p:ext uri="{BB962C8B-B14F-4D97-AF65-F5344CB8AC3E}">
        <p14:creationId xmlns:p14="http://schemas.microsoft.com/office/powerpoint/2010/main" val="1084825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4D371-73A0-F14A-AF8B-FA2AA4736AF8}"/>
              </a:ext>
            </a:extLst>
          </p:cNvPr>
          <p:cNvSpPr>
            <a:spLocks noGrp="1"/>
          </p:cNvSpPr>
          <p:nvPr>
            <p:ph type="title"/>
          </p:nvPr>
        </p:nvSpPr>
        <p:spPr>
          <a:xfrm>
            <a:off x="437831" y="-530555"/>
            <a:ext cx="10972800" cy="1600200"/>
          </a:xfrm>
        </p:spPr>
        <p:txBody>
          <a:bodyPr/>
          <a:lstStyle/>
          <a:p>
            <a:r>
              <a:rPr lang="en-US" dirty="0"/>
              <a:t>NYT ‘Dumping Article’ </a:t>
            </a:r>
          </a:p>
        </p:txBody>
      </p:sp>
      <p:sp>
        <p:nvSpPr>
          <p:cNvPr id="3" name="Content Placeholder 2">
            <a:extLst>
              <a:ext uri="{FF2B5EF4-FFF2-40B4-BE49-F238E27FC236}">
                <a16:creationId xmlns:a16="http://schemas.microsoft.com/office/drawing/2014/main" id="{BFD94CC2-F5E5-124D-B6B2-6CCBDCA5F7F9}"/>
              </a:ext>
            </a:extLst>
          </p:cNvPr>
          <p:cNvSpPr>
            <a:spLocks noGrp="1"/>
          </p:cNvSpPr>
          <p:nvPr>
            <p:ph idx="1"/>
          </p:nvPr>
        </p:nvSpPr>
        <p:spPr>
          <a:xfrm>
            <a:off x="609600" y="4651045"/>
            <a:ext cx="6660108" cy="2661312"/>
          </a:xfrm>
        </p:spPr>
        <p:txBody>
          <a:bodyPr/>
          <a:lstStyle/>
          <a:p>
            <a:endParaRPr lang="en-US" dirty="0">
              <a:solidFill>
                <a:schemeClr val="tx1"/>
              </a:solidFill>
              <a:latin typeface="+mn-lt"/>
            </a:endParaRPr>
          </a:p>
          <a:p>
            <a:pPr marL="0" indent="0">
              <a:buNone/>
            </a:pPr>
            <a:r>
              <a:rPr lang="en-US" sz="1600" dirty="0">
                <a:solidFill>
                  <a:schemeClr val="tx1"/>
                </a:solidFill>
                <a:latin typeface="+mn-lt"/>
                <a:hlinkClick r:id="rId2"/>
              </a:rPr>
              <a:t>https://www.nytimes.com/2020/06/21/business/nursing-homes-evictions-discharges-coronavirus.html</a:t>
            </a:r>
            <a:r>
              <a:rPr lang="en-US" sz="1600" dirty="0">
                <a:solidFill>
                  <a:schemeClr val="tx1"/>
                </a:solidFill>
                <a:latin typeface="+mn-lt"/>
              </a:rPr>
              <a:t> </a:t>
            </a:r>
          </a:p>
        </p:txBody>
      </p:sp>
      <p:sp>
        <p:nvSpPr>
          <p:cNvPr id="4" name="Slide Number Placeholder 3">
            <a:extLst>
              <a:ext uri="{FF2B5EF4-FFF2-40B4-BE49-F238E27FC236}">
                <a16:creationId xmlns:a16="http://schemas.microsoft.com/office/drawing/2014/main" id="{A607232D-203C-F44B-AC40-73A90CD9CE08}"/>
              </a:ext>
            </a:extLst>
          </p:cNvPr>
          <p:cNvSpPr>
            <a:spLocks noGrp="1"/>
          </p:cNvSpPr>
          <p:nvPr>
            <p:ph type="sldNum" sz="quarter" idx="12"/>
          </p:nvPr>
        </p:nvSpPr>
        <p:spPr/>
        <p:txBody>
          <a:bodyPr/>
          <a:lstStyle/>
          <a:p>
            <a:fld id="{BA9B540C-44DA-4F69-89C9-7C84606640D3}" type="slidenum">
              <a:rPr lang="en-US" smtClean="0"/>
              <a:pPr/>
              <a:t>13</a:t>
            </a:fld>
            <a:endParaRPr lang="en-US" dirty="0"/>
          </a:p>
        </p:txBody>
      </p:sp>
      <p:pic>
        <p:nvPicPr>
          <p:cNvPr id="6" name="Picture 5" descr="A picture containing indoor, table&#10;&#10;Description automatically generated">
            <a:extLst>
              <a:ext uri="{FF2B5EF4-FFF2-40B4-BE49-F238E27FC236}">
                <a16:creationId xmlns:a16="http://schemas.microsoft.com/office/drawing/2014/main" id="{389CCEA3-C2D0-0846-ADFD-8179C9E04615}"/>
              </a:ext>
            </a:extLst>
          </p:cNvPr>
          <p:cNvPicPr>
            <a:picLocks noChangeAspect="1"/>
          </p:cNvPicPr>
          <p:nvPr/>
        </p:nvPicPr>
        <p:blipFill>
          <a:blip r:embed="rId3"/>
          <a:stretch>
            <a:fillRect/>
          </a:stretch>
        </p:blipFill>
        <p:spPr>
          <a:xfrm>
            <a:off x="2323781" y="1471755"/>
            <a:ext cx="7200900" cy="2489200"/>
          </a:xfrm>
          <a:prstGeom prst="rect">
            <a:avLst/>
          </a:prstGeom>
        </p:spPr>
      </p:pic>
      <p:sp>
        <p:nvSpPr>
          <p:cNvPr id="7" name="Content Placeholder 2">
            <a:extLst>
              <a:ext uri="{FF2B5EF4-FFF2-40B4-BE49-F238E27FC236}">
                <a16:creationId xmlns:a16="http://schemas.microsoft.com/office/drawing/2014/main" id="{4EAABEF5-6AB0-FC40-8559-4565BE34C739}"/>
              </a:ext>
            </a:extLst>
          </p:cNvPr>
          <p:cNvSpPr txBox="1">
            <a:spLocks/>
          </p:cNvSpPr>
          <p:nvPr/>
        </p:nvSpPr>
        <p:spPr>
          <a:xfrm>
            <a:off x="609600" y="1166018"/>
            <a:ext cx="10972800" cy="4525963"/>
          </a:xfrm>
          <a:prstGeom prst="rect">
            <a:avLst/>
          </a:prstGeom>
          <a:ln w="57150" cmpd="sng">
            <a:solidFill>
              <a:srgbClr val="E86B4B"/>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nSpc>
                <a:spcPct val="150000"/>
              </a:lnSpc>
            </a:pPr>
            <a:endParaRPr lang="en-US" sz="5100">
              <a:solidFill>
                <a:schemeClr val="tx1"/>
              </a:solidFill>
              <a:latin typeface="+mn-lt"/>
            </a:endParaRPr>
          </a:p>
          <a:p>
            <a:pPr lvl="1">
              <a:lnSpc>
                <a:spcPct val="150000"/>
              </a:lnSpc>
            </a:pPr>
            <a:endParaRPr lang="en-US" dirty="0">
              <a:solidFill>
                <a:schemeClr val="tx1"/>
              </a:solidFill>
              <a:latin typeface="+mn-lt"/>
            </a:endParaRPr>
          </a:p>
        </p:txBody>
      </p:sp>
      <p:pic>
        <p:nvPicPr>
          <p:cNvPr id="8" name="Picture 7">
            <a:extLst>
              <a:ext uri="{FF2B5EF4-FFF2-40B4-BE49-F238E27FC236}">
                <a16:creationId xmlns:a16="http://schemas.microsoft.com/office/drawing/2014/main" id="{918E75E5-2E42-1946-B8CE-27F2ECD49954}"/>
              </a:ext>
            </a:extLst>
          </p:cNvPr>
          <p:cNvPicPr>
            <a:picLocks noChangeAspect="1"/>
          </p:cNvPicPr>
          <p:nvPr/>
        </p:nvPicPr>
        <p:blipFill>
          <a:blip r:embed="rId4"/>
          <a:stretch>
            <a:fillRect/>
          </a:stretch>
        </p:blipFill>
        <p:spPr>
          <a:xfrm>
            <a:off x="4749800" y="5981701"/>
            <a:ext cx="2692400" cy="749300"/>
          </a:xfrm>
          <a:prstGeom prst="rect">
            <a:avLst/>
          </a:prstGeom>
        </p:spPr>
      </p:pic>
    </p:spTree>
    <p:extLst>
      <p:ext uri="{BB962C8B-B14F-4D97-AF65-F5344CB8AC3E}">
        <p14:creationId xmlns:p14="http://schemas.microsoft.com/office/powerpoint/2010/main" val="558924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238" y="-663576"/>
            <a:ext cx="10972800" cy="1600200"/>
          </a:xfrm>
        </p:spPr>
        <p:txBody>
          <a:bodyPr/>
          <a:lstStyle/>
          <a:p>
            <a:r>
              <a:rPr lang="en-US" dirty="0"/>
              <a:t>Pandemic</a:t>
            </a:r>
          </a:p>
        </p:txBody>
      </p:sp>
      <p:sp>
        <p:nvSpPr>
          <p:cNvPr id="3" name="Content Placeholder 2"/>
          <p:cNvSpPr>
            <a:spLocks noGrp="1"/>
          </p:cNvSpPr>
          <p:nvPr>
            <p:ph idx="1"/>
          </p:nvPr>
        </p:nvSpPr>
        <p:spPr>
          <a:xfrm>
            <a:off x="609600" y="1166018"/>
            <a:ext cx="10972800" cy="4525963"/>
          </a:xfrm>
        </p:spPr>
        <p:txBody>
          <a:bodyPr/>
          <a:lstStyle/>
          <a:p>
            <a:r>
              <a:rPr lang="en-US" dirty="0">
                <a:solidFill>
                  <a:schemeClr val="tx1"/>
                </a:solidFill>
                <a:latin typeface="+mn-lt"/>
              </a:rPr>
              <a:t>No visitors (families, ombudsmen) since mid-March, except in “compassionate care” situations. </a:t>
            </a:r>
          </a:p>
          <a:p>
            <a:pPr lvl="1"/>
            <a:r>
              <a:rPr lang="en-US" dirty="0">
                <a:solidFill>
                  <a:schemeClr val="tx1"/>
                </a:solidFill>
                <a:latin typeface="+mn-lt"/>
              </a:rPr>
              <a:t>“Compassionate care” often narrowly interpreted to mean end-of-life</a:t>
            </a:r>
          </a:p>
          <a:p>
            <a:pPr lvl="1"/>
            <a:r>
              <a:rPr lang="en-US" dirty="0">
                <a:solidFill>
                  <a:schemeClr val="tx1"/>
                </a:solidFill>
                <a:latin typeface="+mn-lt"/>
              </a:rPr>
              <a:t>CMS now liberalizing definition</a:t>
            </a:r>
          </a:p>
          <a:p>
            <a:r>
              <a:rPr lang="en-US" dirty="0">
                <a:solidFill>
                  <a:schemeClr val="tx1"/>
                </a:solidFill>
                <a:latin typeface="+mn-lt"/>
              </a:rPr>
              <a:t>States now beginning to liberalize visitation.</a:t>
            </a:r>
          </a:p>
          <a:p>
            <a:pPr marL="0" indent="0">
              <a:buNone/>
            </a:pPr>
            <a:r>
              <a:rPr lang="en-US" dirty="0">
                <a:solidFill>
                  <a:schemeClr val="tx1"/>
                </a:solidFill>
                <a:latin typeface="+mn-lt"/>
              </a:rPr>
              <a:t>	As of July 8, Florida hasn’t.</a:t>
            </a:r>
          </a:p>
          <a:p>
            <a:pPr marL="0" indent="0">
              <a:buNone/>
            </a:pPr>
            <a:r>
              <a:rPr lang="en-US" dirty="0">
                <a:latin typeface="+mn-lt"/>
                <a:hlinkClick r:id="rId2"/>
              </a:rPr>
              <a:t>https://floridahealthcovid19.gov/nursing-homes/</a:t>
            </a:r>
            <a:r>
              <a:rPr lang="en-US" dirty="0">
                <a:latin typeface="+mn-lt"/>
              </a:rPr>
              <a:t> </a:t>
            </a:r>
          </a:p>
          <a:p>
            <a:pPr marL="0" indent="0">
              <a:buNone/>
            </a:pPr>
            <a:r>
              <a:rPr lang="en-US" dirty="0">
                <a:latin typeface="+mn-lt"/>
              </a:rPr>
              <a:t> </a:t>
            </a:r>
          </a:p>
        </p:txBody>
      </p:sp>
      <p:sp>
        <p:nvSpPr>
          <p:cNvPr id="4" name="Slide Number Placeholder 3"/>
          <p:cNvSpPr>
            <a:spLocks noGrp="1"/>
          </p:cNvSpPr>
          <p:nvPr>
            <p:ph type="sldNum" sz="quarter" idx="12"/>
          </p:nvPr>
        </p:nvSpPr>
        <p:spPr/>
        <p:txBody>
          <a:bodyPr/>
          <a:lstStyle/>
          <a:p>
            <a:fld id="{BA9B540C-44DA-4F69-89C9-7C84606640D3}" type="slidenum">
              <a:rPr lang="en-US" smtClean="0"/>
              <a:pPr/>
              <a:t>14</a:t>
            </a:fld>
            <a:endParaRPr lang="en-US" dirty="0"/>
          </a:p>
        </p:txBody>
      </p:sp>
      <p:sp>
        <p:nvSpPr>
          <p:cNvPr id="5" name="Content Placeholder 2">
            <a:extLst>
              <a:ext uri="{FF2B5EF4-FFF2-40B4-BE49-F238E27FC236}">
                <a16:creationId xmlns:a16="http://schemas.microsoft.com/office/drawing/2014/main" id="{67079318-9502-B84F-8EEB-7FD84C03542B}"/>
              </a:ext>
            </a:extLst>
          </p:cNvPr>
          <p:cNvSpPr txBox="1">
            <a:spLocks/>
          </p:cNvSpPr>
          <p:nvPr/>
        </p:nvSpPr>
        <p:spPr>
          <a:xfrm>
            <a:off x="609600" y="1146933"/>
            <a:ext cx="10972800" cy="4525963"/>
          </a:xfrm>
          <a:prstGeom prst="rect">
            <a:avLst/>
          </a:prstGeom>
          <a:ln w="57150" cmpd="sng">
            <a:solidFill>
              <a:srgbClr val="E86B4B"/>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nSpc>
                <a:spcPct val="150000"/>
              </a:lnSpc>
            </a:pPr>
            <a:endParaRPr lang="en-US" sz="5100">
              <a:solidFill>
                <a:schemeClr val="tx1"/>
              </a:solidFill>
              <a:latin typeface="+mn-lt"/>
            </a:endParaRPr>
          </a:p>
          <a:p>
            <a:pPr lvl="1">
              <a:lnSpc>
                <a:spcPct val="150000"/>
              </a:lnSpc>
            </a:pPr>
            <a:endParaRPr lang="en-US" dirty="0">
              <a:solidFill>
                <a:schemeClr val="tx1"/>
              </a:solidFill>
              <a:latin typeface="+mn-lt"/>
            </a:endParaRPr>
          </a:p>
        </p:txBody>
      </p:sp>
      <p:pic>
        <p:nvPicPr>
          <p:cNvPr id="6" name="Picture 5">
            <a:extLst>
              <a:ext uri="{FF2B5EF4-FFF2-40B4-BE49-F238E27FC236}">
                <a16:creationId xmlns:a16="http://schemas.microsoft.com/office/drawing/2014/main" id="{2009602A-A218-CF4E-8BF8-E2C36A8C8A21}"/>
              </a:ext>
            </a:extLst>
          </p:cNvPr>
          <p:cNvPicPr>
            <a:picLocks noChangeAspect="1"/>
          </p:cNvPicPr>
          <p:nvPr/>
        </p:nvPicPr>
        <p:blipFill>
          <a:blip r:embed="rId3"/>
          <a:stretch>
            <a:fillRect/>
          </a:stretch>
        </p:blipFill>
        <p:spPr>
          <a:xfrm>
            <a:off x="4749800" y="6108700"/>
            <a:ext cx="2692400" cy="749300"/>
          </a:xfrm>
          <a:prstGeom prst="rect">
            <a:avLst/>
          </a:prstGeom>
        </p:spPr>
      </p:pic>
    </p:spTree>
    <p:extLst>
      <p:ext uri="{BB962C8B-B14F-4D97-AF65-F5344CB8AC3E}">
        <p14:creationId xmlns:p14="http://schemas.microsoft.com/office/powerpoint/2010/main" val="960281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40008"/>
            <a:ext cx="10972800" cy="1600200"/>
          </a:xfrm>
        </p:spPr>
        <p:txBody>
          <a:bodyPr/>
          <a:lstStyle/>
          <a:p>
            <a:r>
              <a:rPr lang="en-US" dirty="0"/>
              <a:t>Nurse Aide Training Requirements</a:t>
            </a:r>
          </a:p>
        </p:txBody>
      </p:sp>
      <p:sp>
        <p:nvSpPr>
          <p:cNvPr id="3" name="Content Placeholder 2"/>
          <p:cNvSpPr>
            <a:spLocks noGrp="1"/>
          </p:cNvSpPr>
          <p:nvPr>
            <p:ph idx="1"/>
          </p:nvPr>
        </p:nvSpPr>
        <p:spPr>
          <a:xfrm>
            <a:off x="609600" y="1304244"/>
            <a:ext cx="10972800" cy="4525963"/>
          </a:xfrm>
        </p:spPr>
        <p:txBody>
          <a:bodyPr/>
          <a:lstStyle/>
          <a:p>
            <a:r>
              <a:rPr lang="en-US" sz="2800" dirty="0">
                <a:solidFill>
                  <a:schemeClr val="tx1"/>
                </a:solidFill>
                <a:latin typeface="+mn-lt"/>
              </a:rPr>
              <a:t>Waiver of 75-hour training for nurse aides, who provide most direct care to residents.</a:t>
            </a:r>
          </a:p>
          <a:p>
            <a:r>
              <a:rPr lang="en-US" sz="2800" dirty="0">
                <a:solidFill>
                  <a:schemeClr val="tx1"/>
                </a:solidFill>
                <a:latin typeface="+mn-lt"/>
              </a:rPr>
              <a:t>National nursing home trade association developed 8-hour on-line training program, which Florida and other states accept as sufficient.</a:t>
            </a:r>
          </a:p>
        </p:txBody>
      </p:sp>
      <p:sp>
        <p:nvSpPr>
          <p:cNvPr id="4" name="Slide Number Placeholder 3"/>
          <p:cNvSpPr>
            <a:spLocks noGrp="1"/>
          </p:cNvSpPr>
          <p:nvPr>
            <p:ph type="sldNum" sz="quarter" idx="11"/>
          </p:nvPr>
        </p:nvSpPr>
        <p:spPr>
          <a:xfrm>
            <a:off x="878887" y="6332783"/>
            <a:ext cx="3797300" cy="365125"/>
          </a:xfrm>
        </p:spPr>
        <p:txBody>
          <a:bodyPr/>
          <a:lstStyle/>
          <a:p>
            <a:pPr>
              <a:defRPr/>
            </a:pPr>
            <a:fld id="{6414CFA4-8673-4251-AA94-B88DDAD2304E}" type="slidenum">
              <a:rPr lang="en-US" smtClean="0"/>
              <a:pPr>
                <a:defRPr/>
              </a:pPr>
              <a:t>15</a:t>
            </a:fld>
            <a:endParaRPr lang="en-US" dirty="0"/>
          </a:p>
        </p:txBody>
      </p:sp>
      <p:pic>
        <p:nvPicPr>
          <p:cNvPr id="5" name="Picture 4">
            <a:extLst>
              <a:ext uri="{FF2B5EF4-FFF2-40B4-BE49-F238E27FC236}">
                <a16:creationId xmlns:a16="http://schemas.microsoft.com/office/drawing/2014/main" id="{DF6105EF-23DE-F34D-B208-78B2BAEF5727}"/>
              </a:ext>
            </a:extLst>
          </p:cNvPr>
          <p:cNvPicPr>
            <a:picLocks noChangeAspect="1"/>
          </p:cNvPicPr>
          <p:nvPr/>
        </p:nvPicPr>
        <p:blipFill>
          <a:blip r:embed="rId2"/>
          <a:stretch>
            <a:fillRect/>
          </a:stretch>
        </p:blipFill>
        <p:spPr>
          <a:xfrm>
            <a:off x="4749800" y="6071783"/>
            <a:ext cx="2692400" cy="749300"/>
          </a:xfrm>
          <a:prstGeom prst="rect">
            <a:avLst/>
          </a:prstGeom>
        </p:spPr>
      </p:pic>
      <p:sp>
        <p:nvSpPr>
          <p:cNvPr id="6" name="Content Placeholder 2">
            <a:extLst>
              <a:ext uri="{FF2B5EF4-FFF2-40B4-BE49-F238E27FC236}">
                <a16:creationId xmlns:a16="http://schemas.microsoft.com/office/drawing/2014/main" id="{95317E68-4C6C-8944-BC72-2B723C581A24}"/>
              </a:ext>
            </a:extLst>
          </p:cNvPr>
          <p:cNvSpPr txBox="1">
            <a:spLocks/>
          </p:cNvSpPr>
          <p:nvPr/>
        </p:nvSpPr>
        <p:spPr>
          <a:xfrm>
            <a:off x="609600" y="1304244"/>
            <a:ext cx="10972800" cy="4525963"/>
          </a:xfrm>
          <a:prstGeom prst="rect">
            <a:avLst/>
          </a:prstGeom>
          <a:ln w="57150" cmpd="sng">
            <a:solidFill>
              <a:srgbClr val="E86B4B"/>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nSpc>
                <a:spcPct val="150000"/>
              </a:lnSpc>
            </a:pPr>
            <a:endParaRPr lang="en-US" sz="5100">
              <a:solidFill>
                <a:schemeClr val="tx1"/>
              </a:solidFill>
              <a:latin typeface="+mn-lt"/>
            </a:endParaRPr>
          </a:p>
          <a:p>
            <a:pPr lvl="1">
              <a:lnSpc>
                <a:spcPct val="150000"/>
              </a:lnSpc>
            </a:pPr>
            <a:endParaRPr lang="en-US" dirty="0">
              <a:solidFill>
                <a:schemeClr val="tx1"/>
              </a:solidFill>
              <a:latin typeface="+mn-lt"/>
            </a:endParaRPr>
          </a:p>
        </p:txBody>
      </p:sp>
    </p:spTree>
    <p:extLst>
      <p:ext uri="{BB962C8B-B14F-4D97-AF65-F5344CB8AC3E}">
        <p14:creationId xmlns:p14="http://schemas.microsoft.com/office/powerpoint/2010/main" val="1280705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21607"/>
            <a:ext cx="10972800" cy="1600200"/>
          </a:xfrm>
        </p:spPr>
        <p:txBody>
          <a:bodyPr/>
          <a:lstStyle/>
          <a:p>
            <a:r>
              <a:rPr lang="en-US" dirty="0"/>
              <a:t>Florida </a:t>
            </a:r>
          </a:p>
        </p:txBody>
      </p:sp>
      <p:sp>
        <p:nvSpPr>
          <p:cNvPr id="3" name="Content Placeholder 2"/>
          <p:cNvSpPr>
            <a:spLocks noGrp="1"/>
          </p:cNvSpPr>
          <p:nvPr>
            <p:ph idx="1"/>
          </p:nvPr>
        </p:nvSpPr>
        <p:spPr/>
        <p:txBody>
          <a:bodyPr/>
          <a:lstStyle/>
          <a:p>
            <a:r>
              <a:rPr lang="en-US" sz="2800" dirty="0">
                <a:solidFill>
                  <a:schemeClr val="tx1"/>
                </a:solidFill>
                <a:latin typeface="+mn-lt"/>
              </a:rPr>
              <a:t>“New temporary Personal Care Attendant program,” with “8-hour training on assisting with direct care so that personal care attendants can temporarily perform additional duties.”</a:t>
            </a:r>
          </a:p>
          <a:p>
            <a:pPr marL="0" indent="0">
              <a:buNone/>
            </a:pPr>
            <a:r>
              <a:rPr lang="en-US" sz="2800" dirty="0">
                <a:solidFill>
                  <a:schemeClr val="tx1"/>
                </a:solidFill>
                <a:latin typeface="+mn-lt"/>
                <a:hlinkClick r:id="rId2">
                  <a:extLst>
                    <a:ext uri="{A12FA001-AC4F-418D-AE19-62706E023703}">
                      <ahyp:hlinkClr xmlns:ahyp="http://schemas.microsoft.com/office/drawing/2018/hyperlinkcolor" val="tx"/>
                    </a:ext>
                  </a:extLst>
                </a:hlinkClick>
              </a:rPr>
              <a:t>www.floridahealth.gov/newsroom/2020/04/042020-1845-covid19.pr.html</a:t>
            </a:r>
            <a:r>
              <a:rPr lang="en-US" sz="2800" dirty="0">
                <a:solidFill>
                  <a:schemeClr val="tx1"/>
                </a:solidFill>
                <a:latin typeface="+mn-lt"/>
              </a:rPr>
              <a:t> </a:t>
            </a:r>
          </a:p>
          <a:p>
            <a:endParaRPr lang="en-US" dirty="0"/>
          </a:p>
        </p:txBody>
      </p:sp>
      <p:sp>
        <p:nvSpPr>
          <p:cNvPr id="4" name="Slide Number Placeholder 3"/>
          <p:cNvSpPr>
            <a:spLocks noGrp="1"/>
          </p:cNvSpPr>
          <p:nvPr>
            <p:ph type="sldNum" sz="quarter" idx="11"/>
          </p:nvPr>
        </p:nvSpPr>
        <p:spPr/>
        <p:txBody>
          <a:bodyPr/>
          <a:lstStyle/>
          <a:p>
            <a:pPr>
              <a:defRPr/>
            </a:pPr>
            <a:fld id="{6414CFA4-8673-4251-AA94-B88DDAD2304E}" type="slidenum">
              <a:rPr lang="en-US" smtClean="0"/>
              <a:pPr>
                <a:defRPr/>
              </a:pPr>
              <a:t>16</a:t>
            </a:fld>
            <a:endParaRPr lang="en-US" dirty="0"/>
          </a:p>
        </p:txBody>
      </p:sp>
      <p:pic>
        <p:nvPicPr>
          <p:cNvPr id="5" name="Picture 4">
            <a:extLst>
              <a:ext uri="{FF2B5EF4-FFF2-40B4-BE49-F238E27FC236}">
                <a16:creationId xmlns:a16="http://schemas.microsoft.com/office/drawing/2014/main" id="{0CCA26E5-9A59-BF45-A653-7117065C246D}"/>
              </a:ext>
            </a:extLst>
          </p:cNvPr>
          <p:cNvPicPr>
            <a:picLocks noChangeAspect="1"/>
          </p:cNvPicPr>
          <p:nvPr/>
        </p:nvPicPr>
        <p:blipFill>
          <a:blip r:embed="rId3"/>
          <a:stretch>
            <a:fillRect/>
          </a:stretch>
        </p:blipFill>
        <p:spPr>
          <a:xfrm>
            <a:off x="4823415" y="6108700"/>
            <a:ext cx="2692400" cy="749300"/>
          </a:xfrm>
          <a:prstGeom prst="rect">
            <a:avLst/>
          </a:prstGeom>
        </p:spPr>
      </p:pic>
      <p:sp>
        <p:nvSpPr>
          <p:cNvPr id="6" name="Content Placeholder 2">
            <a:extLst>
              <a:ext uri="{FF2B5EF4-FFF2-40B4-BE49-F238E27FC236}">
                <a16:creationId xmlns:a16="http://schemas.microsoft.com/office/drawing/2014/main" id="{98AB7A73-F85A-8646-A0FB-0957DDB6E80E}"/>
              </a:ext>
            </a:extLst>
          </p:cNvPr>
          <p:cNvSpPr txBox="1">
            <a:spLocks/>
          </p:cNvSpPr>
          <p:nvPr/>
        </p:nvSpPr>
        <p:spPr>
          <a:xfrm>
            <a:off x="609600" y="1452223"/>
            <a:ext cx="10972800" cy="4525963"/>
          </a:xfrm>
          <a:prstGeom prst="rect">
            <a:avLst/>
          </a:prstGeom>
          <a:ln w="57150" cmpd="sng">
            <a:solidFill>
              <a:srgbClr val="E86B4B"/>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nSpc>
                <a:spcPct val="150000"/>
              </a:lnSpc>
            </a:pPr>
            <a:endParaRPr lang="en-US" sz="5100">
              <a:solidFill>
                <a:schemeClr val="tx1"/>
              </a:solidFill>
              <a:latin typeface="+mn-lt"/>
            </a:endParaRPr>
          </a:p>
          <a:p>
            <a:pPr lvl="1">
              <a:lnSpc>
                <a:spcPct val="150000"/>
              </a:lnSpc>
            </a:pPr>
            <a:endParaRPr lang="en-US" dirty="0">
              <a:solidFill>
                <a:schemeClr val="tx1"/>
              </a:solidFill>
              <a:latin typeface="+mn-lt"/>
            </a:endParaRPr>
          </a:p>
        </p:txBody>
      </p:sp>
    </p:spTree>
    <p:extLst>
      <p:ext uri="{BB962C8B-B14F-4D97-AF65-F5344CB8AC3E}">
        <p14:creationId xmlns:p14="http://schemas.microsoft.com/office/powerpoint/2010/main" val="468812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Happens to Aides After the Pandemic?</a:t>
            </a:r>
          </a:p>
        </p:txBody>
      </p:sp>
      <p:sp>
        <p:nvSpPr>
          <p:cNvPr id="3" name="Content Placeholder 2"/>
          <p:cNvSpPr>
            <a:spLocks noGrp="1"/>
          </p:cNvSpPr>
          <p:nvPr>
            <p:ph idx="1"/>
          </p:nvPr>
        </p:nvSpPr>
        <p:spPr>
          <a:xfrm>
            <a:off x="609600" y="1839532"/>
            <a:ext cx="10972800" cy="3679063"/>
          </a:xfrm>
        </p:spPr>
        <p:txBody>
          <a:bodyPr/>
          <a:lstStyle/>
          <a:p>
            <a:r>
              <a:rPr lang="en-US" dirty="0">
                <a:solidFill>
                  <a:schemeClr val="tx1"/>
                </a:solidFill>
                <a:latin typeface="+mn-lt"/>
              </a:rPr>
              <a:t>Fired?</a:t>
            </a:r>
          </a:p>
          <a:p>
            <a:r>
              <a:rPr lang="en-US" dirty="0">
                <a:solidFill>
                  <a:schemeClr val="tx1"/>
                </a:solidFill>
                <a:latin typeface="+mn-lt"/>
              </a:rPr>
              <a:t>Grandfathered in as permanent aides?</a:t>
            </a:r>
          </a:p>
          <a:p>
            <a:r>
              <a:rPr lang="en-US" dirty="0">
                <a:solidFill>
                  <a:schemeClr val="tx1"/>
                </a:solidFill>
                <a:latin typeface="+mn-lt"/>
              </a:rPr>
              <a:t>Required to get full training and pass competency evaluation test?</a:t>
            </a:r>
          </a:p>
        </p:txBody>
      </p:sp>
      <p:sp>
        <p:nvSpPr>
          <p:cNvPr id="4" name="Slide Number Placeholder 3"/>
          <p:cNvSpPr>
            <a:spLocks noGrp="1"/>
          </p:cNvSpPr>
          <p:nvPr>
            <p:ph type="sldNum" sz="quarter" idx="12"/>
          </p:nvPr>
        </p:nvSpPr>
        <p:spPr/>
        <p:txBody>
          <a:bodyPr/>
          <a:lstStyle/>
          <a:p>
            <a:fld id="{BA9B540C-44DA-4F69-89C9-7C84606640D3}" type="slidenum">
              <a:rPr lang="en-US" smtClean="0"/>
              <a:pPr/>
              <a:t>17</a:t>
            </a:fld>
            <a:endParaRPr lang="en-US" dirty="0"/>
          </a:p>
        </p:txBody>
      </p:sp>
      <p:sp>
        <p:nvSpPr>
          <p:cNvPr id="5" name="Content Placeholder 2">
            <a:extLst>
              <a:ext uri="{FF2B5EF4-FFF2-40B4-BE49-F238E27FC236}">
                <a16:creationId xmlns:a16="http://schemas.microsoft.com/office/drawing/2014/main" id="{6EC5318A-A4B4-F94D-9FD1-17E72606F17E}"/>
              </a:ext>
            </a:extLst>
          </p:cNvPr>
          <p:cNvSpPr txBox="1">
            <a:spLocks/>
          </p:cNvSpPr>
          <p:nvPr/>
        </p:nvSpPr>
        <p:spPr>
          <a:xfrm>
            <a:off x="609600" y="1811148"/>
            <a:ext cx="10972800" cy="4126325"/>
          </a:xfrm>
          <a:prstGeom prst="rect">
            <a:avLst/>
          </a:prstGeom>
          <a:ln w="57150" cmpd="sng">
            <a:solidFill>
              <a:srgbClr val="E86B4B"/>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nSpc>
                <a:spcPct val="150000"/>
              </a:lnSpc>
            </a:pPr>
            <a:endParaRPr lang="en-US" sz="5100">
              <a:solidFill>
                <a:schemeClr val="tx1"/>
              </a:solidFill>
              <a:latin typeface="+mn-lt"/>
            </a:endParaRPr>
          </a:p>
          <a:p>
            <a:pPr lvl="1">
              <a:lnSpc>
                <a:spcPct val="150000"/>
              </a:lnSpc>
            </a:pPr>
            <a:endParaRPr lang="en-US" dirty="0">
              <a:solidFill>
                <a:schemeClr val="tx1"/>
              </a:solidFill>
              <a:latin typeface="+mn-lt"/>
            </a:endParaRPr>
          </a:p>
        </p:txBody>
      </p:sp>
      <p:pic>
        <p:nvPicPr>
          <p:cNvPr id="6" name="Picture 5">
            <a:extLst>
              <a:ext uri="{FF2B5EF4-FFF2-40B4-BE49-F238E27FC236}">
                <a16:creationId xmlns:a16="http://schemas.microsoft.com/office/drawing/2014/main" id="{7A5118AF-69D0-E541-9C5F-D72487A10ED8}"/>
              </a:ext>
            </a:extLst>
          </p:cNvPr>
          <p:cNvPicPr>
            <a:picLocks noChangeAspect="1"/>
          </p:cNvPicPr>
          <p:nvPr/>
        </p:nvPicPr>
        <p:blipFill>
          <a:blip r:embed="rId3"/>
          <a:stretch>
            <a:fillRect/>
          </a:stretch>
        </p:blipFill>
        <p:spPr>
          <a:xfrm>
            <a:off x="4749800" y="6086753"/>
            <a:ext cx="2692400" cy="749300"/>
          </a:xfrm>
          <a:prstGeom prst="rect">
            <a:avLst/>
          </a:prstGeom>
        </p:spPr>
      </p:pic>
    </p:spTree>
    <p:extLst>
      <p:ext uri="{BB962C8B-B14F-4D97-AF65-F5344CB8AC3E}">
        <p14:creationId xmlns:p14="http://schemas.microsoft.com/office/powerpoint/2010/main" val="945999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Elimination of Facility Reporting Requirements</a:t>
            </a:r>
          </a:p>
        </p:txBody>
      </p:sp>
      <p:sp>
        <p:nvSpPr>
          <p:cNvPr id="3" name="Content Placeholder 2"/>
          <p:cNvSpPr>
            <a:spLocks noGrp="1"/>
          </p:cNvSpPr>
          <p:nvPr>
            <p:ph idx="1"/>
          </p:nvPr>
        </p:nvSpPr>
        <p:spPr/>
        <p:txBody>
          <a:bodyPr>
            <a:normAutofit/>
          </a:bodyPr>
          <a:lstStyle/>
          <a:p>
            <a:r>
              <a:rPr lang="en-US" sz="2800" dirty="0">
                <a:solidFill>
                  <a:schemeClr val="tx1"/>
                </a:solidFill>
                <a:latin typeface="+mn-lt"/>
              </a:rPr>
              <a:t>Staffing information</a:t>
            </a:r>
          </a:p>
          <a:p>
            <a:pPr lvl="1"/>
            <a:r>
              <a:rPr lang="en-US" sz="2800" dirty="0">
                <a:solidFill>
                  <a:schemeClr val="tx1"/>
                </a:solidFill>
                <a:latin typeface="+mn-lt"/>
              </a:rPr>
              <a:t>Payroll-based staffing information not required (recently reinstated for second quarter 2020, but not for first quarter)</a:t>
            </a:r>
          </a:p>
          <a:p>
            <a:r>
              <a:rPr lang="en-US" sz="2800" dirty="0">
                <a:solidFill>
                  <a:schemeClr val="tx1"/>
                </a:solidFill>
                <a:latin typeface="+mn-lt"/>
              </a:rPr>
              <a:t>Resident assessment information</a:t>
            </a:r>
          </a:p>
          <a:p>
            <a:pPr lvl="1"/>
            <a:r>
              <a:rPr lang="en-US" sz="2800" dirty="0">
                <a:solidFill>
                  <a:schemeClr val="tx1"/>
                </a:solidFill>
                <a:latin typeface="+mn-lt"/>
              </a:rPr>
              <a:t>Information used to report Quality Measure domain on Nursing Home Compare</a:t>
            </a:r>
          </a:p>
        </p:txBody>
      </p:sp>
      <p:sp>
        <p:nvSpPr>
          <p:cNvPr id="4" name="Slide Number Placeholder 3"/>
          <p:cNvSpPr>
            <a:spLocks noGrp="1"/>
          </p:cNvSpPr>
          <p:nvPr>
            <p:ph type="sldNum" sz="quarter" idx="11"/>
          </p:nvPr>
        </p:nvSpPr>
        <p:spPr/>
        <p:txBody>
          <a:bodyPr/>
          <a:lstStyle/>
          <a:p>
            <a:pPr>
              <a:defRPr/>
            </a:pPr>
            <a:fld id="{6414CFA4-8673-4251-AA94-B88DDAD2304E}" type="slidenum">
              <a:rPr lang="en-US" smtClean="0"/>
              <a:pPr>
                <a:defRPr/>
              </a:pPr>
              <a:t>18</a:t>
            </a:fld>
            <a:endParaRPr lang="en-US" dirty="0"/>
          </a:p>
        </p:txBody>
      </p:sp>
      <p:pic>
        <p:nvPicPr>
          <p:cNvPr id="5" name="Picture 4">
            <a:extLst>
              <a:ext uri="{FF2B5EF4-FFF2-40B4-BE49-F238E27FC236}">
                <a16:creationId xmlns:a16="http://schemas.microsoft.com/office/drawing/2014/main" id="{DE0518AE-0661-F24E-834B-1C4120F0797D}"/>
              </a:ext>
            </a:extLst>
          </p:cNvPr>
          <p:cNvPicPr>
            <a:picLocks noChangeAspect="1"/>
          </p:cNvPicPr>
          <p:nvPr/>
        </p:nvPicPr>
        <p:blipFill>
          <a:blip r:embed="rId3"/>
          <a:stretch>
            <a:fillRect/>
          </a:stretch>
        </p:blipFill>
        <p:spPr>
          <a:xfrm>
            <a:off x="4749800" y="6129824"/>
            <a:ext cx="2692400" cy="749300"/>
          </a:xfrm>
          <a:prstGeom prst="rect">
            <a:avLst/>
          </a:prstGeom>
        </p:spPr>
      </p:pic>
      <p:sp>
        <p:nvSpPr>
          <p:cNvPr id="6" name="Content Placeholder 2">
            <a:extLst>
              <a:ext uri="{FF2B5EF4-FFF2-40B4-BE49-F238E27FC236}">
                <a16:creationId xmlns:a16="http://schemas.microsoft.com/office/drawing/2014/main" id="{5F3476EC-CF3F-044D-9EBF-600E2341831A}"/>
              </a:ext>
            </a:extLst>
          </p:cNvPr>
          <p:cNvSpPr txBox="1">
            <a:spLocks/>
          </p:cNvSpPr>
          <p:nvPr/>
        </p:nvSpPr>
        <p:spPr>
          <a:xfrm>
            <a:off x="609600" y="1549685"/>
            <a:ext cx="10972800" cy="4525963"/>
          </a:xfrm>
          <a:prstGeom prst="rect">
            <a:avLst/>
          </a:prstGeom>
          <a:ln w="57150" cmpd="sng">
            <a:solidFill>
              <a:srgbClr val="E86B4B"/>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nSpc>
                <a:spcPct val="150000"/>
              </a:lnSpc>
            </a:pPr>
            <a:endParaRPr lang="en-US" sz="5100">
              <a:solidFill>
                <a:schemeClr val="tx1"/>
              </a:solidFill>
              <a:latin typeface="+mn-lt"/>
            </a:endParaRPr>
          </a:p>
          <a:p>
            <a:pPr lvl="1">
              <a:lnSpc>
                <a:spcPct val="150000"/>
              </a:lnSpc>
            </a:pPr>
            <a:endParaRPr lang="en-US" dirty="0">
              <a:solidFill>
                <a:schemeClr val="tx1"/>
              </a:solidFill>
              <a:latin typeface="+mn-lt"/>
            </a:endParaRPr>
          </a:p>
        </p:txBody>
      </p:sp>
    </p:spTree>
    <p:extLst>
      <p:ext uri="{BB962C8B-B14F-4D97-AF65-F5344CB8AC3E}">
        <p14:creationId xmlns:p14="http://schemas.microsoft.com/office/powerpoint/2010/main" val="4185791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63576"/>
            <a:ext cx="10972800" cy="1600200"/>
          </a:xfrm>
        </p:spPr>
        <p:txBody>
          <a:bodyPr/>
          <a:lstStyle/>
          <a:p>
            <a:r>
              <a:rPr lang="en-US" dirty="0"/>
              <a:t>Surveys and Enforcement</a:t>
            </a:r>
          </a:p>
        </p:txBody>
      </p:sp>
      <p:sp>
        <p:nvSpPr>
          <p:cNvPr id="3" name="Content Placeholder 2"/>
          <p:cNvSpPr>
            <a:spLocks noGrp="1"/>
          </p:cNvSpPr>
          <p:nvPr>
            <p:ph idx="1"/>
          </p:nvPr>
        </p:nvSpPr>
        <p:spPr/>
        <p:txBody>
          <a:bodyPr/>
          <a:lstStyle/>
          <a:p>
            <a:r>
              <a:rPr lang="en-US" sz="2800" dirty="0">
                <a:solidFill>
                  <a:schemeClr val="tx1"/>
                </a:solidFill>
                <a:latin typeface="+mn-lt"/>
              </a:rPr>
              <a:t>CMS waived all standard and complaint surveys (since March) except</a:t>
            </a:r>
          </a:p>
          <a:p>
            <a:pPr lvl="1"/>
            <a:r>
              <a:rPr lang="en-US" sz="2800" dirty="0">
                <a:solidFill>
                  <a:schemeClr val="tx1"/>
                </a:solidFill>
                <a:latin typeface="+mn-lt"/>
              </a:rPr>
              <a:t>Targeted infection control deficiencies</a:t>
            </a:r>
          </a:p>
          <a:p>
            <a:pPr lvl="1"/>
            <a:r>
              <a:rPr lang="en-US" sz="2800" dirty="0">
                <a:solidFill>
                  <a:schemeClr val="tx1"/>
                </a:solidFill>
                <a:latin typeface="+mn-lt"/>
              </a:rPr>
              <a:t>Complaints and facility-reported incidents that states triage as immediate jeopardy (less than 1%).</a:t>
            </a:r>
          </a:p>
          <a:p>
            <a:r>
              <a:rPr lang="en-US" sz="2800" dirty="0">
                <a:solidFill>
                  <a:schemeClr val="tx1"/>
                </a:solidFill>
                <a:latin typeface="+mn-lt"/>
              </a:rPr>
              <a:t>CMS waived enforcement, except for immediate jeopardy. </a:t>
            </a:r>
          </a:p>
          <a:p>
            <a:pPr marL="457200" lvl="1" indent="0">
              <a:buNone/>
            </a:pPr>
            <a:endParaRPr lang="en-US" dirty="0"/>
          </a:p>
        </p:txBody>
      </p:sp>
      <p:sp>
        <p:nvSpPr>
          <p:cNvPr id="4" name="Slide Number Placeholder 3"/>
          <p:cNvSpPr>
            <a:spLocks noGrp="1"/>
          </p:cNvSpPr>
          <p:nvPr>
            <p:ph type="sldNum" sz="quarter" idx="11"/>
          </p:nvPr>
        </p:nvSpPr>
        <p:spPr/>
        <p:txBody>
          <a:bodyPr/>
          <a:lstStyle/>
          <a:p>
            <a:pPr>
              <a:defRPr/>
            </a:pPr>
            <a:fld id="{6414CFA4-8673-4251-AA94-B88DDAD2304E}" type="slidenum">
              <a:rPr lang="en-US" smtClean="0"/>
              <a:pPr>
                <a:defRPr/>
              </a:pPr>
              <a:t>19</a:t>
            </a:fld>
            <a:endParaRPr lang="en-US" dirty="0"/>
          </a:p>
        </p:txBody>
      </p:sp>
      <p:pic>
        <p:nvPicPr>
          <p:cNvPr id="5" name="Picture 4">
            <a:extLst>
              <a:ext uri="{FF2B5EF4-FFF2-40B4-BE49-F238E27FC236}">
                <a16:creationId xmlns:a16="http://schemas.microsoft.com/office/drawing/2014/main" id="{C2F3B11D-F014-F240-B794-5381463BC876}"/>
              </a:ext>
            </a:extLst>
          </p:cNvPr>
          <p:cNvPicPr>
            <a:picLocks noChangeAspect="1"/>
          </p:cNvPicPr>
          <p:nvPr/>
        </p:nvPicPr>
        <p:blipFill>
          <a:blip r:embed="rId2"/>
          <a:stretch>
            <a:fillRect/>
          </a:stretch>
        </p:blipFill>
        <p:spPr>
          <a:xfrm>
            <a:off x="4777032" y="6104008"/>
            <a:ext cx="2692400" cy="749300"/>
          </a:xfrm>
          <a:prstGeom prst="rect">
            <a:avLst/>
          </a:prstGeom>
        </p:spPr>
      </p:pic>
      <p:sp>
        <p:nvSpPr>
          <p:cNvPr id="6" name="Content Placeholder 2">
            <a:extLst>
              <a:ext uri="{FF2B5EF4-FFF2-40B4-BE49-F238E27FC236}">
                <a16:creationId xmlns:a16="http://schemas.microsoft.com/office/drawing/2014/main" id="{C7D84F15-9D0A-FA43-BFA3-4CE5AC898C0C}"/>
              </a:ext>
            </a:extLst>
          </p:cNvPr>
          <p:cNvSpPr txBox="1">
            <a:spLocks/>
          </p:cNvSpPr>
          <p:nvPr/>
        </p:nvSpPr>
        <p:spPr>
          <a:xfrm>
            <a:off x="609600" y="1600201"/>
            <a:ext cx="10972800" cy="4525963"/>
          </a:xfrm>
          <a:prstGeom prst="rect">
            <a:avLst/>
          </a:prstGeom>
          <a:ln w="57150" cmpd="sng">
            <a:solidFill>
              <a:srgbClr val="E86B4B"/>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nSpc>
                <a:spcPct val="150000"/>
              </a:lnSpc>
            </a:pPr>
            <a:endParaRPr lang="en-US" sz="5100">
              <a:solidFill>
                <a:schemeClr val="tx1"/>
              </a:solidFill>
              <a:latin typeface="+mn-lt"/>
            </a:endParaRPr>
          </a:p>
          <a:p>
            <a:pPr lvl="1">
              <a:lnSpc>
                <a:spcPct val="150000"/>
              </a:lnSpc>
            </a:pPr>
            <a:endParaRPr lang="en-US" dirty="0">
              <a:solidFill>
                <a:schemeClr val="tx1"/>
              </a:solidFill>
              <a:latin typeface="+mn-lt"/>
            </a:endParaRPr>
          </a:p>
        </p:txBody>
      </p:sp>
    </p:spTree>
    <p:extLst>
      <p:ext uri="{BB962C8B-B14F-4D97-AF65-F5344CB8AC3E}">
        <p14:creationId xmlns:p14="http://schemas.microsoft.com/office/powerpoint/2010/main" val="217752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251857"/>
          </a:xfrm>
        </p:spPr>
        <p:txBody>
          <a:bodyPr/>
          <a:lstStyle/>
          <a:p>
            <a:r>
              <a:rPr lang="en-US" sz="4000" dirty="0"/>
              <a:t>Objectives of Session 2</a:t>
            </a:r>
          </a:p>
        </p:txBody>
      </p:sp>
      <p:sp>
        <p:nvSpPr>
          <p:cNvPr id="3" name="Content Placeholder 2"/>
          <p:cNvSpPr>
            <a:spLocks noGrp="1"/>
          </p:cNvSpPr>
          <p:nvPr>
            <p:ph idx="1"/>
          </p:nvPr>
        </p:nvSpPr>
        <p:spPr>
          <a:ln w="57150" cmpd="sng">
            <a:solidFill>
              <a:srgbClr val="E46C0A"/>
            </a:solidFill>
          </a:ln>
        </p:spPr>
        <p:txBody>
          <a:bodyPr>
            <a:normAutofit/>
          </a:bodyPr>
          <a:lstStyle/>
          <a:p>
            <a:pPr marL="0" indent="0">
              <a:buNone/>
            </a:pPr>
            <a:r>
              <a:rPr lang="en-US" dirty="0">
                <a:solidFill>
                  <a:schemeClr val="tx1"/>
                </a:solidFill>
                <a:latin typeface="+mn-lt"/>
              </a:rPr>
              <a:t>Current and Ongoing Advocacy Issues in Nursing Homes</a:t>
            </a:r>
          </a:p>
          <a:p>
            <a:r>
              <a:rPr lang="en-US" dirty="0">
                <a:solidFill>
                  <a:schemeClr val="tx1"/>
                </a:solidFill>
                <a:latin typeface="+mn-lt"/>
              </a:rPr>
              <a:t>Staffing</a:t>
            </a:r>
          </a:p>
          <a:p>
            <a:r>
              <a:rPr lang="en-US" dirty="0">
                <a:solidFill>
                  <a:schemeClr val="tx1"/>
                </a:solidFill>
                <a:latin typeface="+mn-lt"/>
              </a:rPr>
              <a:t>Lax Enforcement</a:t>
            </a:r>
          </a:p>
          <a:p>
            <a:r>
              <a:rPr lang="en-US" dirty="0">
                <a:solidFill>
                  <a:schemeClr val="tx1"/>
                </a:solidFill>
                <a:latin typeface="+mn-lt"/>
              </a:rPr>
              <a:t>COVID-19 Issues </a:t>
            </a:r>
          </a:p>
          <a:p>
            <a:pPr marL="0" indent="0">
              <a:buNone/>
            </a:pPr>
            <a:r>
              <a:rPr lang="en-US" sz="1800" dirty="0">
                <a:solidFill>
                  <a:schemeClr val="tx1"/>
                </a:solidFill>
                <a:latin typeface="+mn-lt"/>
              </a:rPr>
              <a:t>	-Importance of link to Ombudsman Program</a:t>
            </a:r>
          </a:p>
          <a:p>
            <a:pPr marL="0" indent="0">
              <a:buNone/>
            </a:pPr>
            <a:endParaRPr lang="en-US" dirty="0">
              <a:solidFill>
                <a:schemeClr val="tx1"/>
              </a:solidFill>
              <a:latin typeface="+mn-lt"/>
            </a:endParaRPr>
          </a:p>
          <a:p>
            <a:pPr marL="0" indent="0">
              <a:buNone/>
            </a:pPr>
            <a:r>
              <a:rPr lang="en-US" dirty="0">
                <a:solidFill>
                  <a:schemeClr val="tx1"/>
                </a:solidFill>
                <a:latin typeface="+mn-lt"/>
              </a:rPr>
              <a:t>Overview of Florida Long-Term Care (LTC) Waiver </a:t>
            </a:r>
          </a:p>
          <a:p>
            <a:r>
              <a:rPr lang="en-US" dirty="0">
                <a:solidFill>
                  <a:schemeClr val="tx1"/>
                </a:solidFill>
                <a:latin typeface="+mn-lt"/>
              </a:rPr>
              <a:t>Available Services/Standards for Care</a:t>
            </a:r>
          </a:p>
          <a:p>
            <a:r>
              <a:rPr lang="en-US" dirty="0">
                <a:solidFill>
                  <a:schemeClr val="tx1"/>
                </a:solidFill>
                <a:latin typeface="+mn-lt"/>
              </a:rPr>
              <a:t>Most Recent Contract Changes</a:t>
            </a:r>
          </a:p>
          <a:p>
            <a:r>
              <a:rPr lang="en-US" dirty="0">
                <a:solidFill>
                  <a:schemeClr val="tx1"/>
                </a:solidFill>
                <a:latin typeface="+mn-lt"/>
              </a:rPr>
              <a:t>Consumer Issues, COVID Changes &amp; Potential Advocacy Strategies</a:t>
            </a:r>
          </a:p>
          <a:p>
            <a:pPr marL="0" indent="0">
              <a:buNone/>
            </a:pPr>
            <a:endParaRPr lang="en-US" dirty="0">
              <a:solidFill>
                <a:schemeClr val="tx1"/>
              </a:solidFill>
              <a:latin typeface="+mn-lt"/>
            </a:endParaRPr>
          </a:p>
        </p:txBody>
      </p:sp>
      <p:sp>
        <p:nvSpPr>
          <p:cNvPr id="4" name="Slide Number Placeholder 3"/>
          <p:cNvSpPr>
            <a:spLocks noGrp="1"/>
          </p:cNvSpPr>
          <p:nvPr>
            <p:ph type="sldNum" sz="quarter" idx="12"/>
          </p:nvPr>
        </p:nvSpPr>
        <p:spPr/>
        <p:txBody>
          <a:bodyPr/>
          <a:lstStyle/>
          <a:p>
            <a:fld id="{BA9B540C-44DA-4F69-89C9-7C84606640D3}" type="slidenum">
              <a:rPr lang="en-US">
                <a:solidFill>
                  <a:prstClr val="black">
                    <a:lumMod val="65000"/>
                    <a:lumOff val="35000"/>
                  </a:prstClr>
                </a:solidFill>
              </a:rPr>
              <a:pPr/>
              <a:t>2</a:t>
            </a:fld>
            <a:endParaRPr lang="en-US" dirty="0">
              <a:solidFill>
                <a:prstClr val="black">
                  <a:lumMod val="65000"/>
                  <a:lumOff val="35000"/>
                </a:prstClr>
              </a:solidFill>
            </a:endParaRPr>
          </a:p>
        </p:txBody>
      </p:sp>
    </p:spTree>
    <p:extLst>
      <p:ext uri="{BB962C8B-B14F-4D97-AF65-F5344CB8AC3E}">
        <p14:creationId xmlns:p14="http://schemas.microsoft.com/office/powerpoint/2010/main" val="28009024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9CD53-9C76-A24C-A480-C08E2B85D624}"/>
              </a:ext>
            </a:extLst>
          </p:cNvPr>
          <p:cNvSpPr>
            <a:spLocks noGrp="1"/>
          </p:cNvSpPr>
          <p:nvPr>
            <p:ph type="title"/>
          </p:nvPr>
        </p:nvSpPr>
        <p:spPr/>
        <p:txBody>
          <a:bodyPr/>
          <a:lstStyle/>
          <a:p>
            <a:r>
              <a:rPr lang="en-US" sz="4000" dirty="0"/>
              <a:t>Health Subcommittee of the House Ways and Means Committee Testimony</a:t>
            </a:r>
          </a:p>
        </p:txBody>
      </p:sp>
      <p:sp>
        <p:nvSpPr>
          <p:cNvPr id="3" name="Content Placeholder 2">
            <a:extLst>
              <a:ext uri="{FF2B5EF4-FFF2-40B4-BE49-F238E27FC236}">
                <a16:creationId xmlns:a16="http://schemas.microsoft.com/office/drawing/2014/main" id="{2EF89B57-A6F1-3848-9729-3A65D861946F}"/>
              </a:ext>
            </a:extLst>
          </p:cNvPr>
          <p:cNvSpPr>
            <a:spLocks noGrp="1"/>
          </p:cNvSpPr>
          <p:nvPr>
            <p:ph idx="1"/>
          </p:nvPr>
        </p:nvSpPr>
        <p:spPr/>
        <p:txBody>
          <a:bodyPr/>
          <a:lstStyle/>
          <a:p>
            <a:r>
              <a:rPr lang="en-US" dirty="0">
                <a:solidFill>
                  <a:schemeClr val="tx1"/>
                </a:solidFill>
                <a:latin typeface="+mn-lt"/>
              </a:rPr>
              <a:t>“I want to acknowledge the deaths of more than 50,000 nursing home residents and hundreds of nursing home staff from COVID-19. We grieve for residents, staff, and families who have been barred from visiting their relatives for more than three months.”</a:t>
            </a:r>
          </a:p>
          <a:p>
            <a:r>
              <a:rPr lang="en-US" dirty="0">
                <a:solidFill>
                  <a:schemeClr val="tx1"/>
                </a:solidFill>
                <a:latin typeface="+mn-lt"/>
              </a:rPr>
              <a:t>“These past several months have brought to fuller public awareness the deadly consequences of poor care, inadequate staffing levels, and treatment of regulations intended to ensure good care for residents as burdens on facilities that need to be eliminated. Although many of these problems in nursing facilities have been identified for decades, they have been made worse by recent deregulatory actions and the coronavirus pandemic. Essential changes are needed.”</a:t>
            </a:r>
          </a:p>
          <a:p>
            <a:endParaRPr lang="en-US" dirty="0"/>
          </a:p>
        </p:txBody>
      </p:sp>
      <p:sp>
        <p:nvSpPr>
          <p:cNvPr id="4" name="Slide Number Placeholder 3">
            <a:extLst>
              <a:ext uri="{FF2B5EF4-FFF2-40B4-BE49-F238E27FC236}">
                <a16:creationId xmlns:a16="http://schemas.microsoft.com/office/drawing/2014/main" id="{6548830E-35EA-B94B-8DBA-94008735845F}"/>
              </a:ext>
            </a:extLst>
          </p:cNvPr>
          <p:cNvSpPr>
            <a:spLocks noGrp="1"/>
          </p:cNvSpPr>
          <p:nvPr>
            <p:ph type="sldNum" sz="quarter" idx="12"/>
          </p:nvPr>
        </p:nvSpPr>
        <p:spPr/>
        <p:txBody>
          <a:bodyPr/>
          <a:lstStyle/>
          <a:p>
            <a:fld id="{BA9B540C-44DA-4F69-89C9-7C84606640D3}" type="slidenum">
              <a:rPr lang="en-US" smtClean="0"/>
              <a:pPr/>
              <a:t>20</a:t>
            </a:fld>
            <a:endParaRPr lang="en-US" dirty="0"/>
          </a:p>
        </p:txBody>
      </p:sp>
      <p:pic>
        <p:nvPicPr>
          <p:cNvPr id="6" name="Picture 5">
            <a:extLst>
              <a:ext uri="{FF2B5EF4-FFF2-40B4-BE49-F238E27FC236}">
                <a16:creationId xmlns:a16="http://schemas.microsoft.com/office/drawing/2014/main" id="{8B189C35-D536-9240-A8BA-A7C4F4BBE35C}"/>
              </a:ext>
            </a:extLst>
          </p:cNvPr>
          <p:cNvPicPr>
            <a:picLocks noChangeAspect="1"/>
          </p:cNvPicPr>
          <p:nvPr/>
        </p:nvPicPr>
        <p:blipFill>
          <a:blip r:embed="rId2"/>
          <a:stretch>
            <a:fillRect/>
          </a:stretch>
        </p:blipFill>
        <p:spPr>
          <a:xfrm>
            <a:off x="4749800" y="6126164"/>
            <a:ext cx="2692400" cy="749300"/>
          </a:xfrm>
          <a:prstGeom prst="rect">
            <a:avLst/>
          </a:prstGeom>
        </p:spPr>
      </p:pic>
      <p:sp>
        <p:nvSpPr>
          <p:cNvPr id="7" name="Content Placeholder 2">
            <a:extLst>
              <a:ext uri="{FF2B5EF4-FFF2-40B4-BE49-F238E27FC236}">
                <a16:creationId xmlns:a16="http://schemas.microsoft.com/office/drawing/2014/main" id="{DCC66D59-34C8-BC4D-9ECA-D1041C762B45}"/>
              </a:ext>
            </a:extLst>
          </p:cNvPr>
          <p:cNvSpPr txBox="1">
            <a:spLocks/>
          </p:cNvSpPr>
          <p:nvPr/>
        </p:nvSpPr>
        <p:spPr>
          <a:xfrm>
            <a:off x="609600" y="1567890"/>
            <a:ext cx="10972800" cy="4525963"/>
          </a:xfrm>
          <a:prstGeom prst="rect">
            <a:avLst/>
          </a:prstGeom>
          <a:ln w="57150" cmpd="sng">
            <a:solidFill>
              <a:srgbClr val="E86B4B"/>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nSpc>
                <a:spcPct val="150000"/>
              </a:lnSpc>
            </a:pPr>
            <a:endParaRPr lang="en-US" sz="5100">
              <a:solidFill>
                <a:schemeClr val="tx1"/>
              </a:solidFill>
              <a:latin typeface="+mn-lt"/>
            </a:endParaRPr>
          </a:p>
          <a:p>
            <a:pPr lvl="1">
              <a:lnSpc>
                <a:spcPct val="150000"/>
              </a:lnSpc>
            </a:pPr>
            <a:endParaRPr lang="en-US" dirty="0">
              <a:solidFill>
                <a:schemeClr val="tx1"/>
              </a:solidFill>
              <a:latin typeface="+mn-lt"/>
            </a:endParaRPr>
          </a:p>
        </p:txBody>
      </p:sp>
    </p:spTree>
    <p:extLst>
      <p:ext uri="{BB962C8B-B14F-4D97-AF65-F5344CB8AC3E}">
        <p14:creationId xmlns:p14="http://schemas.microsoft.com/office/powerpoint/2010/main" val="4440563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04374"/>
            <a:ext cx="10972800" cy="1600200"/>
          </a:xfrm>
        </p:spPr>
        <p:txBody>
          <a:bodyPr/>
          <a:lstStyle/>
          <a:p>
            <a:r>
              <a:rPr lang="en-US" dirty="0"/>
              <a:t>Targeted Infection Control Surveys</a:t>
            </a:r>
          </a:p>
        </p:txBody>
      </p:sp>
      <p:sp>
        <p:nvSpPr>
          <p:cNvPr id="3" name="Content Placeholder 2"/>
          <p:cNvSpPr>
            <a:spLocks noGrp="1"/>
          </p:cNvSpPr>
          <p:nvPr>
            <p:ph idx="1"/>
          </p:nvPr>
        </p:nvSpPr>
        <p:spPr>
          <a:xfrm>
            <a:off x="688387" y="1535201"/>
            <a:ext cx="10972800" cy="4525963"/>
          </a:xfrm>
        </p:spPr>
        <p:txBody>
          <a:bodyPr>
            <a:normAutofit/>
          </a:bodyPr>
          <a:lstStyle/>
          <a:p>
            <a:r>
              <a:rPr lang="en-US" sz="2800" dirty="0">
                <a:solidFill>
                  <a:schemeClr val="tx1"/>
                </a:solidFill>
                <a:latin typeface="+mn-lt"/>
              </a:rPr>
              <a:t>5400+ surveys, from March (publicly released June 4, 2020)</a:t>
            </a:r>
          </a:p>
          <a:p>
            <a:pPr lvl="1"/>
            <a:r>
              <a:rPr lang="en-US" sz="2800" dirty="0">
                <a:solidFill>
                  <a:schemeClr val="tx1"/>
                </a:solidFill>
                <a:latin typeface="+mn-lt"/>
              </a:rPr>
              <a:t>163 surveys (less than 3%) cited infection control deficiency</a:t>
            </a:r>
          </a:p>
          <a:p>
            <a:pPr lvl="2"/>
            <a:r>
              <a:rPr lang="en-US" sz="2800" dirty="0">
                <a:solidFill>
                  <a:schemeClr val="tx1"/>
                </a:solidFill>
                <a:latin typeface="+mn-lt"/>
              </a:rPr>
              <a:t>161 deficiencies were “no harm”</a:t>
            </a:r>
          </a:p>
          <a:p>
            <a:pPr lvl="1"/>
            <a:r>
              <a:rPr lang="en-US" sz="2800" dirty="0">
                <a:solidFill>
                  <a:schemeClr val="tx1"/>
                </a:solidFill>
                <a:latin typeface="+mn-lt"/>
              </a:rPr>
              <a:t>Not plausible result, since infection control is #1 deficiency cited in nursing facilities.</a:t>
            </a:r>
          </a:p>
        </p:txBody>
      </p:sp>
      <p:sp>
        <p:nvSpPr>
          <p:cNvPr id="4" name="Slide Number Placeholder 3"/>
          <p:cNvSpPr>
            <a:spLocks noGrp="1"/>
          </p:cNvSpPr>
          <p:nvPr>
            <p:ph type="sldNum" sz="quarter" idx="11"/>
          </p:nvPr>
        </p:nvSpPr>
        <p:spPr/>
        <p:txBody>
          <a:bodyPr/>
          <a:lstStyle/>
          <a:p>
            <a:pPr>
              <a:defRPr/>
            </a:pPr>
            <a:fld id="{6414CFA4-8673-4251-AA94-B88DDAD2304E}" type="slidenum">
              <a:rPr lang="en-US" smtClean="0"/>
              <a:pPr>
                <a:defRPr/>
              </a:pPr>
              <a:t>21</a:t>
            </a:fld>
            <a:endParaRPr lang="en-US" dirty="0"/>
          </a:p>
        </p:txBody>
      </p:sp>
      <p:pic>
        <p:nvPicPr>
          <p:cNvPr id="5" name="Picture 4">
            <a:extLst>
              <a:ext uri="{FF2B5EF4-FFF2-40B4-BE49-F238E27FC236}">
                <a16:creationId xmlns:a16="http://schemas.microsoft.com/office/drawing/2014/main" id="{02B2CCC7-F8C3-D044-97C9-437FB4E98C9A}"/>
              </a:ext>
            </a:extLst>
          </p:cNvPr>
          <p:cNvPicPr>
            <a:picLocks noChangeAspect="1"/>
          </p:cNvPicPr>
          <p:nvPr/>
        </p:nvPicPr>
        <p:blipFill>
          <a:blip r:embed="rId2"/>
          <a:stretch>
            <a:fillRect/>
          </a:stretch>
        </p:blipFill>
        <p:spPr>
          <a:xfrm>
            <a:off x="4828587" y="6056314"/>
            <a:ext cx="2692400" cy="749300"/>
          </a:xfrm>
          <a:prstGeom prst="rect">
            <a:avLst/>
          </a:prstGeom>
        </p:spPr>
      </p:pic>
      <p:sp>
        <p:nvSpPr>
          <p:cNvPr id="6" name="Content Placeholder 2">
            <a:extLst>
              <a:ext uri="{FF2B5EF4-FFF2-40B4-BE49-F238E27FC236}">
                <a16:creationId xmlns:a16="http://schemas.microsoft.com/office/drawing/2014/main" id="{C78056F1-9CC9-CD49-A276-9D1C175453F7}"/>
              </a:ext>
            </a:extLst>
          </p:cNvPr>
          <p:cNvSpPr txBox="1">
            <a:spLocks/>
          </p:cNvSpPr>
          <p:nvPr/>
        </p:nvSpPr>
        <p:spPr>
          <a:xfrm>
            <a:off x="688387" y="1391013"/>
            <a:ext cx="10972800" cy="4525963"/>
          </a:xfrm>
          <a:prstGeom prst="rect">
            <a:avLst/>
          </a:prstGeom>
          <a:ln w="57150" cmpd="sng">
            <a:solidFill>
              <a:srgbClr val="E86B4B"/>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nSpc>
                <a:spcPct val="150000"/>
              </a:lnSpc>
            </a:pPr>
            <a:endParaRPr lang="en-US" sz="5100">
              <a:solidFill>
                <a:schemeClr val="tx1"/>
              </a:solidFill>
              <a:latin typeface="+mn-lt"/>
            </a:endParaRPr>
          </a:p>
          <a:p>
            <a:pPr lvl="1">
              <a:lnSpc>
                <a:spcPct val="150000"/>
              </a:lnSpc>
            </a:pPr>
            <a:endParaRPr lang="en-US" dirty="0">
              <a:solidFill>
                <a:schemeClr val="tx1"/>
              </a:solidFill>
              <a:latin typeface="+mn-lt"/>
            </a:endParaRPr>
          </a:p>
        </p:txBody>
      </p:sp>
    </p:spTree>
    <p:extLst>
      <p:ext uri="{BB962C8B-B14F-4D97-AF65-F5344CB8AC3E}">
        <p14:creationId xmlns:p14="http://schemas.microsoft.com/office/powerpoint/2010/main" val="27275977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GAO</a:t>
            </a:r>
            <a:br>
              <a:rPr lang="en-US" dirty="0"/>
            </a:br>
            <a:endParaRPr lang="en-US" dirty="0"/>
          </a:p>
        </p:txBody>
      </p:sp>
      <p:sp>
        <p:nvSpPr>
          <p:cNvPr id="3" name="Content Placeholder 2"/>
          <p:cNvSpPr>
            <a:spLocks noGrp="1"/>
          </p:cNvSpPr>
          <p:nvPr>
            <p:ph idx="1"/>
          </p:nvPr>
        </p:nvSpPr>
        <p:spPr>
          <a:xfrm>
            <a:off x="609600" y="1166018"/>
            <a:ext cx="10972800" cy="4525963"/>
          </a:xfrm>
        </p:spPr>
        <p:txBody>
          <a:bodyPr>
            <a:normAutofit/>
          </a:bodyPr>
          <a:lstStyle/>
          <a:p>
            <a:r>
              <a:rPr lang="en-US" sz="2800" dirty="0">
                <a:solidFill>
                  <a:schemeClr val="tx1"/>
                </a:solidFill>
                <a:latin typeface="+mn-lt"/>
              </a:rPr>
              <a:t>GAO, </a:t>
            </a:r>
            <a:r>
              <a:rPr lang="en-US" sz="2800" i="1" dirty="0">
                <a:solidFill>
                  <a:schemeClr val="tx1"/>
                </a:solidFill>
                <a:latin typeface="+mn-lt"/>
              </a:rPr>
              <a:t>Infection Control Deficiencies Were Widespread and Persistent in Nursing Homes Prior to COVID-19 Pandemic</a:t>
            </a:r>
            <a:r>
              <a:rPr lang="en-US" sz="2800" dirty="0">
                <a:solidFill>
                  <a:schemeClr val="tx1"/>
                </a:solidFill>
                <a:latin typeface="+mn-lt"/>
              </a:rPr>
              <a:t>, GAO-20-576R (May 20, 2020)</a:t>
            </a:r>
          </a:p>
          <a:p>
            <a:pPr lvl="1"/>
            <a:r>
              <a:rPr lang="en-US" sz="2800" dirty="0">
                <a:solidFill>
                  <a:schemeClr val="tx1"/>
                </a:solidFill>
                <a:latin typeface="+mn-lt"/>
              </a:rPr>
              <a:t>82% of facilities were cited with infection control deficiency 2013-2017; 48% of facilities were cited in multiple years.</a:t>
            </a:r>
          </a:p>
        </p:txBody>
      </p:sp>
      <p:sp>
        <p:nvSpPr>
          <p:cNvPr id="4" name="Slide Number Placeholder 3"/>
          <p:cNvSpPr>
            <a:spLocks noGrp="1"/>
          </p:cNvSpPr>
          <p:nvPr>
            <p:ph type="sldNum" sz="quarter" idx="11"/>
          </p:nvPr>
        </p:nvSpPr>
        <p:spPr/>
        <p:txBody>
          <a:bodyPr/>
          <a:lstStyle/>
          <a:p>
            <a:pPr>
              <a:defRPr/>
            </a:pPr>
            <a:fld id="{6414CFA4-8673-4251-AA94-B88DDAD2304E}" type="slidenum">
              <a:rPr lang="en-US" smtClean="0"/>
              <a:pPr>
                <a:defRPr/>
              </a:pPr>
              <a:t>22</a:t>
            </a:fld>
            <a:endParaRPr lang="en-US" dirty="0"/>
          </a:p>
        </p:txBody>
      </p:sp>
      <p:pic>
        <p:nvPicPr>
          <p:cNvPr id="5" name="Picture 4">
            <a:extLst>
              <a:ext uri="{FF2B5EF4-FFF2-40B4-BE49-F238E27FC236}">
                <a16:creationId xmlns:a16="http://schemas.microsoft.com/office/drawing/2014/main" id="{53428E8A-151F-C244-AECE-FE7500A3B632}"/>
              </a:ext>
            </a:extLst>
          </p:cNvPr>
          <p:cNvPicPr>
            <a:picLocks noChangeAspect="1"/>
          </p:cNvPicPr>
          <p:nvPr/>
        </p:nvPicPr>
        <p:blipFill>
          <a:blip r:embed="rId2"/>
          <a:stretch>
            <a:fillRect/>
          </a:stretch>
        </p:blipFill>
        <p:spPr>
          <a:xfrm>
            <a:off x="4749800" y="5830207"/>
            <a:ext cx="2692400" cy="749300"/>
          </a:xfrm>
          <a:prstGeom prst="rect">
            <a:avLst/>
          </a:prstGeom>
        </p:spPr>
      </p:pic>
      <p:sp>
        <p:nvSpPr>
          <p:cNvPr id="6" name="Content Placeholder 2">
            <a:extLst>
              <a:ext uri="{FF2B5EF4-FFF2-40B4-BE49-F238E27FC236}">
                <a16:creationId xmlns:a16="http://schemas.microsoft.com/office/drawing/2014/main" id="{FA10123D-7C61-FF45-A857-AC5210DED67F}"/>
              </a:ext>
            </a:extLst>
          </p:cNvPr>
          <p:cNvSpPr txBox="1">
            <a:spLocks/>
          </p:cNvSpPr>
          <p:nvPr/>
        </p:nvSpPr>
        <p:spPr>
          <a:xfrm>
            <a:off x="609600" y="1074057"/>
            <a:ext cx="10972800" cy="4525963"/>
          </a:xfrm>
          <a:prstGeom prst="rect">
            <a:avLst/>
          </a:prstGeom>
          <a:ln w="57150" cmpd="sng">
            <a:solidFill>
              <a:srgbClr val="E86B4B"/>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nSpc>
                <a:spcPct val="150000"/>
              </a:lnSpc>
            </a:pPr>
            <a:endParaRPr lang="en-US" sz="5100">
              <a:solidFill>
                <a:schemeClr val="tx1"/>
              </a:solidFill>
              <a:latin typeface="+mn-lt"/>
            </a:endParaRPr>
          </a:p>
          <a:p>
            <a:pPr lvl="1">
              <a:lnSpc>
                <a:spcPct val="150000"/>
              </a:lnSpc>
            </a:pPr>
            <a:endParaRPr lang="en-US" dirty="0">
              <a:solidFill>
                <a:schemeClr val="tx1"/>
              </a:solidFill>
              <a:latin typeface="+mn-lt"/>
            </a:endParaRPr>
          </a:p>
        </p:txBody>
      </p:sp>
    </p:spTree>
    <p:extLst>
      <p:ext uri="{BB962C8B-B14F-4D97-AF65-F5344CB8AC3E}">
        <p14:creationId xmlns:p14="http://schemas.microsoft.com/office/powerpoint/2010/main" val="6831320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Facilities Cited with Infection Control Deficiencies</a:t>
            </a:r>
          </a:p>
        </p:txBody>
      </p:sp>
      <p:sp>
        <p:nvSpPr>
          <p:cNvPr id="3" name="Content Placeholder 2"/>
          <p:cNvSpPr>
            <a:spLocks noGrp="1"/>
          </p:cNvSpPr>
          <p:nvPr>
            <p:ph idx="1"/>
          </p:nvPr>
        </p:nvSpPr>
        <p:spPr/>
        <p:txBody>
          <a:bodyPr>
            <a:normAutofit/>
          </a:bodyPr>
          <a:lstStyle/>
          <a:p>
            <a:r>
              <a:rPr lang="en-US" sz="2800" dirty="0">
                <a:solidFill>
                  <a:schemeClr val="tx1"/>
                </a:solidFill>
                <a:latin typeface="+mn-lt"/>
              </a:rPr>
              <a:t>Poor ratings on </a:t>
            </a:r>
            <a:r>
              <a:rPr lang="en-US" sz="2800" i="1" dirty="0">
                <a:solidFill>
                  <a:schemeClr val="tx1"/>
                </a:solidFill>
                <a:latin typeface="+mn-lt"/>
              </a:rPr>
              <a:t>Nursing Home Compare </a:t>
            </a:r>
            <a:r>
              <a:rPr lang="en-US" sz="2800" dirty="0">
                <a:solidFill>
                  <a:schemeClr val="tx1"/>
                </a:solidFill>
                <a:latin typeface="+mn-lt"/>
              </a:rPr>
              <a:t>for surveys, staffing levels</a:t>
            </a:r>
          </a:p>
          <a:p>
            <a:r>
              <a:rPr lang="en-US" sz="2800" dirty="0">
                <a:solidFill>
                  <a:schemeClr val="tx1"/>
                </a:solidFill>
                <a:latin typeface="+mn-lt"/>
              </a:rPr>
              <a:t>More likely than non-cited facilities to be</a:t>
            </a:r>
          </a:p>
          <a:p>
            <a:pPr lvl="1"/>
            <a:r>
              <a:rPr lang="en-US" sz="2800" dirty="0">
                <a:solidFill>
                  <a:schemeClr val="tx1"/>
                </a:solidFill>
                <a:latin typeface="+mn-lt"/>
              </a:rPr>
              <a:t>Operated on a for-profit basis</a:t>
            </a:r>
          </a:p>
          <a:p>
            <a:pPr lvl="1"/>
            <a:r>
              <a:rPr lang="en-US" sz="2800" dirty="0">
                <a:solidFill>
                  <a:schemeClr val="tx1"/>
                </a:solidFill>
                <a:latin typeface="+mn-lt"/>
              </a:rPr>
              <a:t>To have had remedies of civil money penalties or denials of payment for new admissions imposed in prior 3 years</a:t>
            </a:r>
          </a:p>
          <a:p>
            <a:pPr lvl="1"/>
            <a:r>
              <a:rPr lang="en-US" sz="2800" dirty="0">
                <a:solidFill>
                  <a:schemeClr val="tx1"/>
                </a:solidFill>
                <a:latin typeface="+mn-lt"/>
              </a:rPr>
              <a:t>More like to be a Special Focus Facility (SFF) or SFF candidate</a:t>
            </a:r>
          </a:p>
        </p:txBody>
      </p:sp>
      <p:sp>
        <p:nvSpPr>
          <p:cNvPr id="4" name="Slide Number Placeholder 3"/>
          <p:cNvSpPr>
            <a:spLocks noGrp="1"/>
          </p:cNvSpPr>
          <p:nvPr>
            <p:ph type="sldNum" sz="quarter" idx="12"/>
          </p:nvPr>
        </p:nvSpPr>
        <p:spPr/>
        <p:txBody>
          <a:bodyPr/>
          <a:lstStyle/>
          <a:p>
            <a:fld id="{BA9B540C-44DA-4F69-89C9-7C84606640D3}" type="slidenum">
              <a:rPr lang="en-US" smtClean="0"/>
              <a:pPr/>
              <a:t>23</a:t>
            </a:fld>
            <a:endParaRPr lang="en-US" dirty="0"/>
          </a:p>
        </p:txBody>
      </p:sp>
      <p:sp>
        <p:nvSpPr>
          <p:cNvPr id="5" name="Content Placeholder 2">
            <a:extLst>
              <a:ext uri="{FF2B5EF4-FFF2-40B4-BE49-F238E27FC236}">
                <a16:creationId xmlns:a16="http://schemas.microsoft.com/office/drawing/2014/main" id="{D55AFA0D-B33E-C24F-B75F-37BFECE1E981}"/>
              </a:ext>
            </a:extLst>
          </p:cNvPr>
          <p:cNvSpPr txBox="1">
            <a:spLocks/>
          </p:cNvSpPr>
          <p:nvPr/>
        </p:nvSpPr>
        <p:spPr>
          <a:xfrm>
            <a:off x="609600" y="1600201"/>
            <a:ext cx="10972800" cy="4256366"/>
          </a:xfrm>
          <a:prstGeom prst="rect">
            <a:avLst/>
          </a:prstGeom>
          <a:ln w="57150" cmpd="sng">
            <a:solidFill>
              <a:srgbClr val="E86B4B"/>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nSpc>
                <a:spcPct val="150000"/>
              </a:lnSpc>
            </a:pPr>
            <a:endParaRPr lang="en-US" sz="5100">
              <a:solidFill>
                <a:schemeClr val="tx1"/>
              </a:solidFill>
              <a:latin typeface="+mn-lt"/>
            </a:endParaRPr>
          </a:p>
          <a:p>
            <a:pPr lvl="1">
              <a:lnSpc>
                <a:spcPct val="150000"/>
              </a:lnSpc>
            </a:pPr>
            <a:endParaRPr lang="en-US" dirty="0">
              <a:solidFill>
                <a:schemeClr val="tx1"/>
              </a:solidFill>
              <a:latin typeface="+mn-lt"/>
            </a:endParaRPr>
          </a:p>
        </p:txBody>
      </p:sp>
      <p:pic>
        <p:nvPicPr>
          <p:cNvPr id="6" name="Picture 5">
            <a:extLst>
              <a:ext uri="{FF2B5EF4-FFF2-40B4-BE49-F238E27FC236}">
                <a16:creationId xmlns:a16="http://schemas.microsoft.com/office/drawing/2014/main" id="{04D28786-39DE-164E-9EBD-3F411DFE4743}"/>
              </a:ext>
            </a:extLst>
          </p:cNvPr>
          <p:cNvPicPr>
            <a:picLocks noChangeAspect="1"/>
          </p:cNvPicPr>
          <p:nvPr/>
        </p:nvPicPr>
        <p:blipFill>
          <a:blip r:embed="rId2"/>
          <a:stretch>
            <a:fillRect/>
          </a:stretch>
        </p:blipFill>
        <p:spPr>
          <a:xfrm>
            <a:off x="4749800" y="6086753"/>
            <a:ext cx="2692400" cy="749300"/>
          </a:xfrm>
          <a:prstGeom prst="rect">
            <a:avLst/>
          </a:prstGeom>
        </p:spPr>
      </p:pic>
    </p:spTree>
    <p:extLst>
      <p:ext uri="{BB962C8B-B14F-4D97-AF65-F5344CB8AC3E}">
        <p14:creationId xmlns:p14="http://schemas.microsoft.com/office/powerpoint/2010/main" val="3535705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56774"/>
            <a:ext cx="10972800" cy="1600200"/>
          </a:xfrm>
        </p:spPr>
        <p:txBody>
          <a:bodyPr/>
          <a:lstStyle/>
          <a:p>
            <a:r>
              <a:rPr lang="en-US" dirty="0"/>
              <a:t>Immediate Jeopardy Surveys</a:t>
            </a:r>
          </a:p>
        </p:txBody>
      </p:sp>
      <p:sp>
        <p:nvSpPr>
          <p:cNvPr id="3" name="Content Placeholder 2"/>
          <p:cNvSpPr>
            <a:spLocks noGrp="1"/>
          </p:cNvSpPr>
          <p:nvPr>
            <p:ph idx="1"/>
          </p:nvPr>
        </p:nvSpPr>
        <p:spPr>
          <a:xfrm>
            <a:off x="878887" y="1314932"/>
            <a:ext cx="10972800" cy="4525963"/>
          </a:xfrm>
        </p:spPr>
        <p:txBody>
          <a:bodyPr>
            <a:normAutofit/>
          </a:bodyPr>
          <a:lstStyle/>
          <a:p>
            <a:r>
              <a:rPr lang="en-US" sz="2800" dirty="0">
                <a:solidFill>
                  <a:schemeClr val="tx1"/>
                </a:solidFill>
                <a:latin typeface="+mn-lt"/>
              </a:rPr>
              <a:t>June 4 release of survey reports included 20 immediate jeopardy surveys</a:t>
            </a:r>
          </a:p>
          <a:p>
            <a:pPr lvl="1"/>
            <a:r>
              <a:rPr lang="en-US" sz="2800" dirty="0">
                <a:solidFill>
                  <a:schemeClr val="tx1"/>
                </a:solidFill>
                <a:latin typeface="+mn-lt"/>
              </a:rPr>
              <a:t>Largely abuse, supervision</a:t>
            </a:r>
          </a:p>
          <a:p>
            <a:pPr lvl="1"/>
            <a:r>
              <a:rPr lang="en-US" sz="2800" dirty="0">
                <a:solidFill>
                  <a:schemeClr val="tx1"/>
                </a:solidFill>
                <a:latin typeface="+mn-lt"/>
              </a:rPr>
              <a:t>Facilities cited with abuse have poor survey histories and low nurse staffing levels, are more likely to be for-profit, had civil money penalties imposed in prior 3 years.</a:t>
            </a:r>
          </a:p>
        </p:txBody>
      </p:sp>
      <p:sp>
        <p:nvSpPr>
          <p:cNvPr id="4" name="Slide Number Placeholder 3"/>
          <p:cNvSpPr>
            <a:spLocks noGrp="1"/>
          </p:cNvSpPr>
          <p:nvPr>
            <p:ph type="sldNum" sz="quarter" idx="11"/>
          </p:nvPr>
        </p:nvSpPr>
        <p:spPr/>
        <p:txBody>
          <a:bodyPr/>
          <a:lstStyle/>
          <a:p>
            <a:pPr>
              <a:defRPr/>
            </a:pPr>
            <a:fld id="{6414CFA4-8673-4251-AA94-B88DDAD2304E}" type="slidenum">
              <a:rPr lang="en-US" smtClean="0"/>
              <a:pPr>
                <a:defRPr/>
              </a:pPr>
              <a:t>24</a:t>
            </a:fld>
            <a:endParaRPr lang="en-US" dirty="0"/>
          </a:p>
        </p:txBody>
      </p:sp>
      <p:pic>
        <p:nvPicPr>
          <p:cNvPr id="5" name="Picture 4">
            <a:extLst>
              <a:ext uri="{FF2B5EF4-FFF2-40B4-BE49-F238E27FC236}">
                <a16:creationId xmlns:a16="http://schemas.microsoft.com/office/drawing/2014/main" id="{640C9B79-C193-1541-8A1D-2D3F7FFB57C7}"/>
              </a:ext>
            </a:extLst>
          </p:cNvPr>
          <p:cNvPicPr>
            <a:picLocks noChangeAspect="1"/>
          </p:cNvPicPr>
          <p:nvPr/>
        </p:nvPicPr>
        <p:blipFill>
          <a:blip r:embed="rId2"/>
          <a:stretch>
            <a:fillRect/>
          </a:stretch>
        </p:blipFill>
        <p:spPr>
          <a:xfrm>
            <a:off x="4749800" y="5830207"/>
            <a:ext cx="2692400" cy="749300"/>
          </a:xfrm>
          <a:prstGeom prst="rect">
            <a:avLst/>
          </a:prstGeom>
        </p:spPr>
      </p:pic>
      <p:sp>
        <p:nvSpPr>
          <p:cNvPr id="6" name="Content Placeholder 2">
            <a:extLst>
              <a:ext uri="{FF2B5EF4-FFF2-40B4-BE49-F238E27FC236}">
                <a16:creationId xmlns:a16="http://schemas.microsoft.com/office/drawing/2014/main" id="{CCE585B9-67FA-D942-BCA3-585C19339BC7}"/>
              </a:ext>
            </a:extLst>
          </p:cNvPr>
          <p:cNvSpPr txBox="1">
            <a:spLocks/>
          </p:cNvSpPr>
          <p:nvPr/>
        </p:nvSpPr>
        <p:spPr>
          <a:xfrm>
            <a:off x="878887" y="1304244"/>
            <a:ext cx="10972800" cy="4525963"/>
          </a:xfrm>
          <a:prstGeom prst="rect">
            <a:avLst/>
          </a:prstGeom>
          <a:ln w="57150" cmpd="sng">
            <a:solidFill>
              <a:srgbClr val="E86B4B"/>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nSpc>
                <a:spcPct val="150000"/>
              </a:lnSpc>
            </a:pPr>
            <a:endParaRPr lang="en-US" sz="5100">
              <a:solidFill>
                <a:schemeClr val="tx1"/>
              </a:solidFill>
              <a:latin typeface="+mn-lt"/>
            </a:endParaRPr>
          </a:p>
          <a:p>
            <a:pPr lvl="1">
              <a:lnSpc>
                <a:spcPct val="150000"/>
              </a:lnSpc>
            </a:pPr>
            <a:endParaRPr lang="en-US" dirty="0">
              <a:solidFill>
                <a:schemeClr val="tx1"/>
              </a:solidFill>
              <a:latin typeface="+mn-lt"/>
            </a:endParaRPr>
          </a:p>
        </p:txBody>
      </p:sp>
    </p:spTree>
    <p:extLst>
      <p:ext uri="{BB962C8B-B14F-4D97-AF65-F5344CB8AC3E}">
        <p14:creationId xmlns:p14="http://schemas.microsoft.com/office/powerpoint/2010/main" val="6500026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939" y="-663576"/>
            <a:ext cx="10972800" cy="1600200"/>
          </a:xfrm>
        </p:spPr>
        <p:txBody>
          <a:bodyPr/>
          <a:lstStyle/>
          <a:p>
            <a:r>
              <a:rPr lang="en-US" dirty="0"/>
              <a:t>Concerns</a:t>
            </a:r>
          </a:p>
        </p:txBody>
      </p:sp>
      <p:sp>
        <p:nvSpPr>
          <p:cNvPr id="3" name="Content Placeholder 2"/>
          <p:cNvSpPr>
            <a:spLocks noGrp="1"/>
          </p:cNvSpPr>
          <p:nvPr>
            <p:ph idx="1"/>
          </p:nvPr>
        </p:nvSpPr>
        <p:spPr>
          <a:xfrm>
            <a:off x="609600" y="1074057"/>
            <a:ext cx="10972800" cy="4525963"/>
          </a:xfrm>
        </p:spPr>
        <p:txBody>
          <a:bodyPr>
            <a:normAutofit/>
          </a:bodyPr>
          <a:lstStyle/>
          <a:p>
            <a:r>
              <a:rPr lang="en-US" sz="2800" dirty="0">
                <a:solidFill>
                  <a:schemeClr val="tx1"/>
                </a:solidFill>
                <a:latin typeface="+mn-lt"/>
              </a:rPr>
              <a:t>Lack of care for residents (e.g., no baths for weeks; dehydration)</a:t>
            </a:r>
          </a:p>
          <a:p>
            <a:r>
              <a:rPr lang="en-US" sz="2800" dirty="0">
                <a:solidFill>
                  <a:schemeClr val="tx1"/>
                </a:solidFill>
                <a:latin typeface="+mn-lt"/>
              </a:rPr>
              <a:t>Untrained staff providing care </a:t>
            </a:r>
          </a:p>
          <a:p>
            <a:r>
              <a:rPr lang="en-US" sz="2800" dirty="0">
                <a:solidFill>
                  <a:schemeClr val="tx1"/>
                </a:solidFill>
                <a:latin typeface="+mn-lt"/>
              </a:rPr>
              <a:t>Indiscriminate transfers</a:t>
            </a:r>
          </a:p>
          <a:p>
            <a:r>
              <a:rPr lang="en-US" sz="2800" dirty="0">
                <a:solidFill>
                  <a:schemeClr val="tx1"/>
                </a:solidFill>
                <a:latin typeface="+mn-lt"/>
              </a:rPr>
              <a:t>No visits/oversight by families, ombudsman </a:t>
            </a:r>
          </a:p>
          <a:p>
            <a:r>
              <a:rPr lang="en-US" sz="2800" dirty="0">
                <a:solidFill>
                  <a:schemeClr val="tx1"/>
                </a:solidFill>
                <a:latin typeface="+mn-lt"/>
              </a:rPr>
              <a:t>Limited oversight by state survey agencies</a:t>
            </a:r>
          </a:p>
          <a:p>
            <a:r>
              <a:rPr lang="en-US" sz="2800" dirty="0">
                <a:solidFill>
                  <a:schemeClr val="tx1"/>
                </a:solidFill>
                <a:latin typeface="+mn-lt"/>
              </a:rPr>
              <a:t>No enforcement</a:t>
            </a:r>
          </a:p>
        </p:txBody>
      </p:sp>
      <p:sp>
        <p:nvSpPr>
          <p:cNvPr id="4" name="Slide Number Placeholder 3"/>
          <p:cNvSpPr>
            <a:spLocks noGrp="1"/>
          </p:cNvSpPr>
          <p:nvPr>
            <p:ph type="sldNum" sz="quarter" idx="11"/>
          </p:nvPr>
        </p:nvSpPr>
        <p:spPr/>
        <p:txBody>
          <a:bodyPr/>
          <a:lstStyle/>
          <a:p>
            <a:pPr>
              <a:defRPr/>
            </a:pPr>
            <a:fld id="{6414CFA4-8673-4251-AA94-B88DDAD2304E}" type="slidenum">
              <a:rPr lang="en-US" smtClean="0"/>
              <a:pPr>
                <a:defRPr/>
              </a:pPr>
              <a:t>25</a:t>
            </a:fld>
            <a:endParaRPr lang="en-US" dirty="0"/>
          </a:p>
        </p:txBody>
      </p:sp>
      <p:pic>
        <p:nvPicPr>
          <p:cNvPr id="5" name="Picture 4">
            <a:extLst>
              <a:ext uri="{FF2B5EF4-FFF2-40B4-BE49-F238E27FC236}">
                <a16:creationId xmlns:a16="http://schemas.microsoft.com/office/drawing/2014/main" id="{3FE94439-0411-6B49-A52D-9705486C0318}"/>
              </a:ext>
            </a:extLst>
          </p:cNvPr>
          <p:cNvPicPr>
            <a:picLocks noChangeAspect="1"/>
          </p:cNvPicPr>
          <p:nvPr/>
        </p:nvPicPr>
        <p:blipFill>
          <a:blip r:embed="rId2"/>
          <a:stretch>
            <a:fillRect/>
          </a:stretch>
        </p:blipFill>
        <p:spPr>
          <a:xfrm>
            <a:off x="4749800" y="5830207"/>
            <a:ext cx="2692400" cy="749300"/>
          </a:xfrm>
          <a:prstGeom prst="rect">
            <a:avLst/>
          </a:prstGeom>
        </p:spPr>
      </p:pic>
      <p:sp>
        <p:nvSpPr>
          <p:cNvPr id="6" name="Content Placeholder 2">
            <a:extLst>
              <a:ext uri="{FF2B5EF4-FFF2-40B4-BE49-F238E27FC236}">
                <a16:creationId xmlns:a16="http://schemas.microsoft.com/office/drawing/2014/main" id="{2ADC50D6-C83A-004C-BC96-65E5A9F0BBA9}"/>
              </a:ext>
            </a:extLst>
          </p:cNvPr>
          <p:cNvSpPr txBox="1">
            <a:spLocks/>
          </p:cNvSpPr>
          <p:nvPr/>
        </p:nvSpPr>
        <p:spPr>
          <a:xfrm>
            <a:off x="609600" y="1072471"/>
            <a:ext cx="10972800" cy="4525963"/>
          </a:xfrm>
          <a:prstGeom prst="rect">
            <a:avLst/>
          </a:prstGeom>
          <a:ln w="57150" cmpd="sng">
            <a:solidFill>
              <a:srgbClr val="E86B4B"/>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nSpc>
                <a:spcPct val="150000"/>
              </a:lnSpc>
            </a:pPr>
            <a:endParaRPr lang="en-US" sz="5100">
              <a:solidFill>
                <a:schemeClr val="tx1"/>
              </a:solidFill>
              <a:latin typeface="+mn-lt"/>
            </a:endParaRPr>
          </a:p>
          <a:p>
            <a:pPr lvl="1">
              <a:lnSpc>
                <a:spcPct val="150000"/>
              </a:lnSpc>
            </a:pPr>
            <a:endParaRPr lang="en-US" dirty="0">
              <a:solidFill>
                <a:schemeClr val="tx1"/>
              </a:solidFill>
              <a:latin typeface="+mn-lt"/>
            </a:endParaRPr>
          </a:p>
        </p:txBody>
      </p:sp>
    </p:spTree>
    <p:extLst>
      <p:ext uri="{BB962C8B-B14F-4D97-AF65-F5344CB8AC3E}">
        <p14:creationId xmlns:p14="http://schemas.microsoft.com/office/powerpoint/2010/main" val="30919630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939" y="-663576"/>
            <a:ext cx="10972800" cy="1600200"/>
          </a:xfrm>
        </p:spPr>
        <p:txBody>
          <a:bodyPr/>
          <a:lstStyle/>
          <a:p>
            <a:r>
              <a:rPr lang="en-US" dirty="0"/>
              <a:t>What To Do</a:t>
            </a:r>
          </a:p>
        </p:txBody>
      </p:sp>
      <p:sp>
        <p:nvSpPr>
          <p:cNvPr id="3" name="Content Placeholder 2"/>
          <p:cNvSpPr>
            <a:spLocks noGrp="1"/>
          </p:cNvSpPr>
          <p:nvPr>
            <p:ph idx="1"/>
          </p:nvPr>
        </p:nvSpPr>
        <p:spPr>
          <a:xfrm>
            <a:off x="608496" y="1252089"/>
            <a:ext cx="10972800" cy="4525963"/>
          </a:xfrm>
        </p:spPr>
        <p:txBody>
          <a:bodyPr>
            <a:normAutofit/>
          </a:bodyPr>
          <a:lstStyle/>
          <a:p>
            <a:r>
              <a:rPr lang="en-US" sz="2800" dirty="0">
                <a:solidFill>
                  <a:schemeClr val="tx1"/>
                </a:solidFill>
                <a:latin typeface="+mn-lt"/>
              </a:rPr>
              <a:t>Connect with ombudsman program as staff and volunteers begin again to visit facilities</a:t>
            </a:r>
          </a:p>
          <a:p>
            <a:pPr lvl="1"/>
            <a:r>
              <a:rPr lang="en-US" sz="2800" dirty="0">
                <a:solidFill>
                  <a:schemeClr val="tx1"/>
                </a:solidFill>
                <a:latin typeface="+mn-lt"/>
              </a:rPr>
              <a:t>They know issues residents are concerned about and need help with </a:t>
            </a:r>
          </a:p>
          <a:p>
            <a:pPr lvl="1"/>
            <a:r>
              <a:rPr lang="en-US" sz="2800" dirty="0">
                <a:solidFill>
                  <a:schemeClr val="tx1"/>
                </a:solidFill>
                <a:latin typeface="+mn-lt"/>
              </a:rPr>
              <a:t>They know facilities’ histories and state agencies</a:t>
            </a:r>
          </a:p>
          <a:p>
            <a:r>
              <a:rPr lang="en-US" sz="2800" dirty="0">
                <a:solidFill>
                  <a:schemeClr val="tx1"/>
                </a:solidFill>
                <a:latin typeface="+mn-lt"/>
              </a:rPr>
              <a:t>Identify some key policy issues</a:t>
            </a:r>
          </a:p>
        </p:txBody>
      </p:sp>
      <p:sp>
        <p:nvSpPr>
          <p:cNvPr id="4" name="Slide Number Placeholder 3"/>
          <p:cNvSpPr>
            <a:spLocks noGrp="1"/>
          </p:cNvSpPr>
          <p:nvPr>
            <p:ph type="sldNum" sz="quarter" idx="11"/>
          </p:nvPr>
        </p:nvSpPr>
        <p:spPr/>
        <p:txBody>
          <a:bodyPr/>
          <a:lstStyle/>
          <a:p>
            <a:pPr>
              <a:defRPr/>
            </a:pPr>
            <a:fld id="{6414CFA4-8673-4251-AA94-B88DDAD2304E}" type="slidenum">
              <a:rPr lang="en-US" smtClean="0"/>
              <a:pPr>
                <a:defRPr/>
              </a:pPr>
              <a:t>26</a:t>
            </a:fld>
            <a:endParaRPr lang="en-US" dirty="0"/>
          </a:p>
        </p:txBody>
      </p:sp>
      <p:pic>
        <p:nvPicPr>
          <p:cNvPr id="5" name="Picture 4">
            <a:extLst>
              <a:ext uri="{FF2B5EF4-FFF2-40B4-BE49-F238E27FC236}">
                <a16:creationId xmlns:a16="http://schemas.microsoft.com/office/drawing/2014/main" id="{CA08B8A7-CBED-3848-8F78-6DB0BCDA1CE2}"/>
              </a:ext>
            </a:extLst>
          </p:cNvPr>
          <p:cNvPicPr>
            <a:picLocks noChangeAspect="1"/>
          </p:cNvPicPr>
          <p:nvPr/>
        </p:nvPicPr>
        <p:blipFill>
          <a:blip r:embed="rId2"/>
          <a:stretch>
            <a:fillRect/>
          </a:stretch>
        </p:blipFill>
        <p:spPr>
          <a:xfrm>
            <a:off x="4749800" y="5830207"/>
            <a:ext cx="2692400" cy="749300"/>
          </a:xfrm>
          <a:prstGeom prst="rect">
            <a:avLst/>
          </a:prstGeom>
        </p:spPr>
      </p:pic>
      <p:sp>
        <p:nvSpPr>
          <p:cNvPr id="6" name="Content Placeholder 2">
            <a:extLst>
              <a:ext uri="{FF2B5EF4-FFF2-40B4-BE49-F238E27FC236}">
                <a16:creationId xmlns:a16="http://schemas.microsoft.com/office/drawing/2014/main" id="{B7CB6E30-8A42-F44A-8608-73D95900CF21}"/>
              </a:ext>
            </a:extLst>
          </p:cNvPr>
          <p:cNvSpPr txBox="1">
            <a:spLocks/>
          </p:cNvSpPr>
          <p:nvPr/>
        </p:nvSpPr>
        <p:spPr>
          <a:xfrm>
            <a:off x="609600" y="1189150"/>
            <a:ext cx="10972800" cy="4525963"/>
          </a:xfrm>
          <a:prstGeom prst="rect">
            <a:avLst/>
          </a:prstGeom>
          <a:ln w="57150" cmpd="sng">
            <a:solidFill>
              <a:srgbClr val="E86B4B"/>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nSpc>
                <a:spcPct val="150000"/>
              </a:lnSpc>
            </a:pPr>
            <a:endParaRPr lang="en-US" sz="5100">
              <a:solidFill>
                <a:schemeClr val="tx1"/>
              </a:solidFill>
              <a:latin typeface="+mn-lt"/>
            </a:endParaRPr>
          </a:p>
          <a:p>
            <a:pPr lvl="1">
              <a:lnSpc>
                <a:spcPct val="150000"/>
              </a:lnSpc>
            </a:pPr>
            <a:endParaRPr lang="en-US" dirty="0">
              <a:solidFill>
                <a:schemeClr val="tx1"/>
              </a:solidFill>
              <a:latin typeface="+mn-lt"/>
            </a:endParaRPr>
          </a:p>
        </p:txBody>
      </p:sp>
    </p:spTree>
    <p:extLst>
      <p:ext uri="{BB962C8B-B14F-4D97-AF65-F5344CB8AC3E}">
        <p14:creationId xmlns:p14="http://schemas.microsoft.com/office/powerpoint/2010/main" val="35317644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21607"/>
            <a:ext cx="10972800" cy="1600200"/>
          </a:xfrm>
        </p:spPr>
        <p:txBody>
          <a:bodyPr/>
          <a:lstStyle/>
          <a:p>
            <a:r>
              <a:rPr lang="en-US" dirty="0"/>
              <a:t>Immediate Issues for Residents</a:t>
            </a:r>
          </a:p>
        </p:txBody>
      </p:sp>
      <p:sp>
        <p:nvSpPr>
          <p:cNvPr id="3" name="Content Placeholder 2"/>
          <p:cNvSpPr>
            <a:spLocks noGrp="1"/>
          </p:cNvSpPr>
          <p:nvPr>
            <p:ph idx="1"/>
          </p:nvPr>
        </p:nvSpPr>
        <p:spPr>
          <a:xfrm>
            <a:off x="609600" y="1215123"/>
            <a:ext cx="10972800" cy="4525963"/>
          </a:xfrm>
        </p:spPr>
        <p:txBody>
          <a:bodyPr>
            <a:normAutofit/>
          </a:bodyPr>
          <a:lstStyle/>
          <a:p>
            <a:r>
              <a:rPr lang="en-US" sz="2800" dirty="0">
                <a:solidFill>
                  <a:schemeClr val="tx1"/>
                </a:solidFill>
                <a:latin typeface="+mn-lt"/>
              </a:rPr>
              <a:t>Transfer/discharge issues (always #1 issue, worse now)</a:t>
            </a:r>
          </a:p>
          <a:p>
            <a:pPr lvl="1"/>
            <a:r>
              <a:rPr lang="en-US" sz="2800" dirty="0">
                <a:solidFill>
                  <a:schemeClr val="tx1"/>
                </a:solidFill>
                <a:latin typeface="+mn-lt"/>
              </a:rPr>
              <a:t>Residents can only be transferred/discharged for specified reasons, 42 C.F.R. §483.15(c) </a:t>
            </a:r>
          </a:p>
          <a:p>
            <a:pPr lvl="1"/>
            <a:r>
              <a:rPr lang="en-US" sz="2800" dirty="0">
                <a:solidFill>
                  <a:schemeClr val="tx1"/>
                </a:solidFill>
                <a:latin typeface="+mn-lt"/>
              </a:rPr>
              <a:t>Residents have rights to written notice and opportunity for administrative hearing (Medicaid agency)</a:t>
            </a:r>
          </a:p>
          <a:p>
            <a:r>
              <a:rPr lang="en-US" sz="2800" dirty="0">
                <a:solidFill>
                  <a:schemeClr val="tx1"/>
                </a:solidFill>
                <a:latin typeface="+mn-lt"/>
              </a:rPr>
              <a:t>Visitation	</a:t>
            </a:r>
          </a:p>
        </p:txBody>
      </p:sp>
      <p:sp>
        <p:nvSpPr>
          <p:cNvPr id="4" name="Slide Number Placeholder 3"/>
          <p:cNvSpPr>
            <a:spLocks noGrp="1"/>
          </p:cNvSpPr>
          <p:nvPr>
            <p:ph type="sldNum" sz="quarter" idx="11"/>
          </p:nvPr>
        </p:nvSpPr>
        <p:spPr/>
        <p:txBody>
          <a:bodyPr/>
          <a:lstStyle/>
          <a:p>
            <a:pPr>
              <a:defRPr/>
            </a:pPr>
            <a:fld id="{6414CFA4-8673-4251-AA94-B88DDAD2304E}" type="slidenum">
              <a:rPr lang="en-US" smtClean="0"/>
              <a:pPr>
                <a:defRPr/>
              </a:pPr>
              <a:t>27</a:t>
            </a:fld>
            <a:endParaRPr lang="en-US" dirty="0"/>
          </a:p>
        </p:txBody>
      </p:sp>
      <p:pic>
        <p:nvPicPr>
          <p:cNvPr id="5" name="Picture 4">
            <a:extLst>
              <a:ext uri="{FF2B5EF4-FFF2-40B4-BE49-F238E27FC236}">
                <a16:creationId xmlns:a16="http://schemas.microsoft.com/office/drawing/2014/main" id="{340BB241-D8C9-B84A-86EA-6A9A1E83AD4C}"/>
              </a:ext>
            </a:extLst>
          </p:cNvPr>
          <p:cNvPicPr>
            <a:picLocks noChangeAspect="1"/>
          </p:cNvPicPr>
          <p:nvPr/>
        </p:nvPicPr>
        <p:blipFill>
          <a:blip r:embed="rId2"/>
          <a:stretch>
            <a:fillRect/>
          </a:stretch>
        </p:blipFill>
        <p:spPr>
          <a:xfrm>
            <a:off x="4749800" y="5830207"/>
            <a:ext cx="2692400" cy="749300"/>
          </a:xfrm>
          <a:prstGeom prst="rect">
            <a:avLst/>
          </a:prstGeom>
        </p:spPr>
      </p:pic>
      <p:sp>
        <p:nvSpPr>
          <p:cNvPr id="6" name="Content Placeholder 2">
            <a:extLst>
              <a:ext uri="{FF2B5EF4-FFF2-40B4-BE49-F238E27FC236}">
                <a16:creationId xmlns:a16="http://schemas.microsoft.com/office/drawing/2014/main" id="{62B58C03-3DBD-9840-9991-87E0B9A50A7E}"/>
              </a:ext>
            </a:extLst>
          </p:cNvPr>
          <p:cNvSpPr txBox="1">
            <a:spLocks/>
          </p:cNvSpPr>
          <p:nvPr/>
        </p:nvSpPr>
        <p:spPr>
          <a:xfrm>
            <a:off x="609600" y="1146858"/>
            <a:ext cx="10972800" cy="4525963"/>
          </a:xfrm>
          <a:prstGeom prst="rect">
            <a:avLst/>
          </a:prstGeom>
          <a:ln w="57150" cmpd="sng">
            <a:solidFill>
              <a:srgbClr val="E86B4B"/>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nSpc>
                <a:spcPct val="150000"/>
              </a:lnSpc>
            </a:pPr>
            <a:endParaRPr lang="en-US" sz="5100">
              <a:solidFill>
                <a:schemeClr val="tx1"/>
              </a:solidFill>
              <a:latin typeface="+mn-lt"/>
            </a:endParaRPr>
          </a:p>
          <a:p>
            <a:pPr lvl="1">
              <a:lnSpc>
                <a:spcPct val="150000"/>
              </a:lnSpc>
            </a:pPr>
            <a:endParaRPr lang="en-US" dirty="0">
              <a:solidFill>
                <a:schemeClr val="tx1"/>
              </a:solidFill>
              <a:latin typeface="+mn-lt"/>
            </a:endParaRPr>
          </a:p>
        </p:txBody>
      </p:sp>
    </p:spTree>
    <p:extLst>
      <p:ext uri="{BB962C8B-B14F-4D97-AF65-F5344CB8AC3E}">
        <p14:creationId xmlns:p14="http://schemas.microsoft.com/office/powerpoint/2010/main" val="20660102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63576"/>
            <a:ext cx="10972800" cy="1600200"/>
          </a:xfrm>
        </p:spPr>
        <p:txBody>
          <a:bodyPr/>
          <a:lstStyle/>
          <a:p>
            <a:r>
              <a:rPr lang="en-US" dirty="0"/>
              <a:t>$1200 Stimulus checks</a:t>
            </a:r>
          </a:p>
        </p:txBody>
      </p:sp>
      <p:sp>
        <p:nvSpPr>
          <p:cNvPr id="3" name="Content Placeholder 2"/>
          <p:cNvSpPr>
            <a:spLocks noGrp="1"/>
          </p:cNvSpPr>
          <p:nvPr>
            <p:ph idx="1"/>
          </p:nvPr>
        </p:nvSpPr>
        <p:spPr>
          <a:xfrm>
            <a:off x="609600" y="1057407"/>
            <a:ext cx="10972800" cy="4525963"/>
          </a:xfrm>
        </p:spPr>
        <p:txBody>
          <a:bodyPr/>
          <a:lstStyle/>
          <a:p>
            <a:r>
              <a:rPr lang="en-US" sz="2800" dirty="0">
                <a:solidFill>
                  <a:schemeClr val="tx1"/>
                </a:solidFill>
                <a:latin typeface="+mn-lt"/>
              </a:rPr>
              <a:t>CARES Act authorizes economic impact payments (“stimulus checks”) </a:t>
            </a:r>
          </a:p>
          <a:p>
            <a:r>
              <a:rPr lang="en-US" sz="2800" dirty="0">
                <a:solidFill>
                  <a:schemeClr val="tx1"/>
                </a:solidFill>
                <a:latin typeface="+mn-lt"/>
              </a:rPr>
              <a:t>FTC Alert (May 15, 2020), </a:t>
            </a:r>
            <a:r>
              <a:rPr lang="en-US" sz="2800" dirty="0">
                <a:solidFill>
                  <a:schemeClr val="tx1"/>
                </a:solidFill>
                <a:latin typeface="+mn-lt"/>
                <a:hlinkClick r:id="rId2">
                  <a:extLst>
                    <a:ext uri="{A12FA001-AC4F-418D-AE19-62706E023703}">
                      <ahyp:hlinkClr xmlns:ahyp="http://schemas.microsoft.com/office/drawing/2018/hyperlinkcolor" val="tx"/>
                    </a:ext>
                  </a:extLst>
                </a:hlinkClick>
              </a:rPr>
              <a:t>https://www.ftc.gov/news-events/press-releases/2020/05/ftc-alerts-consumers-about-nursing-homes-assisted-living</a:t>
            </a:r>
            <a:r>
              <a:rPr lang="en-US" sz="2800" dirty="0">
                <a:solidFill>
                  <a:schemeClr val="tx1"/>
                </a:solidFill>
                <a:latin typeface="+mn-lt"/>
              </a:rPr>
              <a:t> </a:t>
            </a:r>
          </a:p>
          <a:p>
            <a:pPr lvl="1"/>
            <a:r>
              <a:rPr lang="en-US" sz="2800" dirty="0">
                <a:solidFill>
                  <a:schemeClr val="tx1"/>
                </a:solidFill>
                <a:latin typeface="+mn-lt"/>
              </a:rPr>
              <a:t>States have received reports: nursing and assisted living facilities requiring residents on Medicaid to sign over checks to facilities.</a:t>
            </a:r>
          </a:p>
          <a:p>
            <a:pPr marL="0" indent="0">
              <a:buNone/>
            </a:pPr>
            <a:endParaRPr lang="en-US" dirty="0"/>
          </a:p>
          <a:p>
            <a:endParaRPr lang="en-US" dirty="0"/>
          </a:p>
        </p:txBody>
      </p:sp>
      <p:sp>
        <p:nvSpPr>
          <p:cNvPr id="4" name="Slide Number Placeholder 3"/>
          <p:cNvSpPr>
            <a:spLocks noGrp="1"/>
          </p:cNvSpPr>
          <p:nvPr>
            <p:ph type="sldNum" sz="quarter" idx="11"/>
          </p:nvPr>
        </p:nvSpPr>
        <p:spPr/>
        <p:txBody>
          <a:bodyPr/>
          <a:lstStyle/>
          <a:p>
            <a:pPr>
              <a:defRPr/>
            </a:pPr>
            <a:fld id="{6414CFA4-8673-4251-AA94-B88DDAD2304E}" type="slidenum">
              <a:rPr lang="en-US" smtClean="0"/>
              <a:pPr>
                <a:defRPr/>
              </a:pPr>
              <a:t>28</a:t>
            </a:fld>
            <a:endParaRPr lang="en-US" dirty="0"/>
          </a:p>
        </p:txBody>
      </p:sp>
      <p:pic>
        <p:nvPicPr>
          <p:cNvPr id="5" name="Picture 4">
            <a:extLst>
              <a:ext uri="{FF2B5EF4-FFF2-40B4-BE49-F238E27FC236}">
                <a16:creationId xmlns:a16="http://schemas.microsoft.com/office/drawing/2014/main" id="{4B7B0305-5C04-9443-8656-E9B95660965C}"/>
              </a:ext>
            </a:extLst>
          </p:cNvPr>
          <p:cNvPicPr>
            <a:picLocks noChangeAspect="1"/>
          </p:cNvPicPr>
          <p:nvPr/>
        </p:nvPicPr>
        <p:blipFill>
          <a:blip r:embed="rId3"/>
          <a:stretch>
            <a:fillRect/>
          </a:stretch>
        </p:blipFill>
        <p:spPr>
          <a:xfrm>
            <a:off x="4749800" y="5830207"/>
            <a:ext cx="2692400" cy="749300"/>
          </a:xfrm>
          <a:prstGeom prst="rect">
            <a:avLst/>
          </a:prstGeom>
        </p:spPr>
      </p:pic>
      <p:sp>
        <p:nvSpPr>
          <p:cNvPr id="6" name="Content Placeholder 2">
            <a:extLst>
              <a:ext uri="{FF2B5EF4-FFF2-40B4-BE49-F238E27FC236}">
                <a16:creationId xmlns:a16="http://schemas.microsoft.com/office/drawing/2014/main" id="{F622766E-F581-AD43-B748-A0BD7FE287E0}"/>
              </a:ext>
            </a:extLst>
          </p:cNvPr>
          <p:cNvSpPr txBox="1">
            <a:spLocks/>
          </p:cNvSpPr>
          <p:nvPr/>
        </p:nvSpPr>
        <p:spPr>
          <a:xfrm>
            <a:off x="609600" y="1057407"/>
            <a:ext cx="10972800" cy="4525963"/>
          </a:xfrm>
          <a:prstGeom prst="rect">
            <a:avLst/>
          </a:prstGeom>
          <a:ln w="57150" cmpd="sng">
            <a:solidFill>
              <a:srgbClr val="E86B4B"/>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nSpc>
                <a:spcPct val="150000"/>
              </a:lnSpc>
            </a:pPr>
            <a:endParaRPr lang="en-US" sz="5100">
              <a:solidFill>
                <a:schemeClr val="tx1"/>
              </a:solidFill>
              <a:latin typeface="+mn-lt"/>
            </a:endParaRPr>
          </a:p>
          <a:p>
            <a:pPr lvl="1">
              <a:lnSpc>
                <a:spcPct val="150000"/>
              </a:lnSpc>
            </a:pPr>
            <a:endParaRPr lang="en-US" dirty="0">
              <a:solidFill>
                <a:schemeClr val="tx1"/>
              </a:solidFill>
              <a:latin typeface="+mn-lt"/>
            </a:endParaRPr>
          </a:p>
        </p:txBody>
      </p:sp>
    </p:spTree>
    <p:extLst>
      <p:ext uri="{BB962C8B-B14F-4D97-AF65-F5344CB8AC3E}">
        <p14:creationId xmlns:p14="http://schemas.microsoft.com/office/powerpoint/2010/main" val="6064545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63576"/>
            <a:ext cx="10972800" cy="1600200"/>
          </a:xfrm>
        </p:spPr>
        <p:txBody>
          <a:bodyPr/>
          <a:lstStyle/>
          <a:p>
            <a:r>
              <a:rPr lang="en-US" dirty="0"/>
              <a:t>CMS Press Release</a:t>
            </a:r>
          </a:p>
        </p:txBody>
      </p:sp>
      <p:sp>
        <p:nvSpPr>
          <p:cNvPr id="3" name="Content Placeholder 2"/>
          <p:cNvSpPr>
            <a:spLocks noGrp="1"/>
          </p:cNvSpPr>
          <p:nvPr>
            <p:ph idx="1"/>
          </p:nvPr>
        </p:nvSpPr>
        <p:spPr>
          <a:xfrm>
            <a:off x="609600" y="1223937"/>
            <a:ext cx="10972800" cy="4525963"/>
          </a:xfrm>
        </p:spPr>
        <p:txBody>
          <a:bodyPr/>
          <a:lstStyle/>
          <a:p>
            <a:r>
              <a:rPr lang="en-US" sz="2800" dirty="0">
                <a:solidFill>
                  <a:schemeClr val="tx1"/>
                </a:solidFill>
                <a:latin typeface="+mn-lt"/>
              </a:rPr>
              <a:t>“Nursing Home Residents’ Right to retain Federal Economic Incentive Payments” (Press Release, Jun. 11, 2020), </a:t>
            </a:r>
            <a:r>
              <a:rPr lang="en-US" sz="2800" dirty="0">
                <a:solidFill>
                  <a:schemeClr val="tx1"/>
                </a:solidFill>
                <a:latin typeface="+mn-lt"/>
                <a:hlinkClick r:id="rId2">
                  <a:extLst>
                    <a:ext uri="{A12FA001-AC4F-418D-AE19-62706E023703}">
                      <ahyp:hlinkClr xmlns:ahyp="http://schemas.microsoft.com/office/drawing/2018/hyperlinkcolor" val="tx"/>
                    </a:ext>
                  </a:extLst>
                </a:hlinkClick>
              </a:rPr>
              <a:t>https://www.cms.gov/newsroom/press-releases/nursing-home-residents-right-retain-federal-economic-incentive-payments</a:t>
            </a:r>
            <a:r>
              <a:rPr lang="en-US" sz="2800" dirty="0">
                <a:solidFill>
                  <a:schemeClr val="tx1"/>
                </a:solidFill>
                <a:latin typeface="+mn-lt"/>
              </a:rPr>
              <a:t>  </a:t>
            </a:r>
          </a:p>
          <a:p>
            <a:pPr marL="0" indent="0">
              <a:buNone/>
            </a:pPr>
            <a:r>
              <a:rPr lang="en-US" sz="2800" dirty="0">
                <a:solidFill>
                  <a:schemeClr val="tx1"/>
                </a:solidFill>
                <a:latin typeface="+mn-lt"/>
              </a:rPr>
              <a:t>	CMS has heard of allegations (but no specific complaints) that facilities “are seizing” residents’ checks.</a:t>
            </a:r>
          </a:p>
          <a:p>
            <a:pPr marL="0" indent="0">
              <a:buNone/>
            </a:pPr>
            <a:r>
              <a:rPr lang="en-US" sz="2800" dirty="0">
                <a:solidFill>
                  <a:schemeClr val="tx1"/>
                </a:solidFill>
              </a:rPr>
              <a:t>	</a:t>
            </a:r>
            <a:endParaRPr lang="en-US" dirty="0">
              <a:solidFill>
                <a:schemeClr val="tx1"/>
              </a:solidFill>
            </a:endParaRPr>
          </a:p>
          <a:p>
            <a:pPr marL="0" indent="0">
              <a:buNone/>
            </a:pPr>
            <a:endParaRPr lang="en-US" dirty="0"/>
          </a:p>
        </p:txBody>
      </p:sp>
      <p:sp>
        <p:nvSpPr>
          <p:cNvPr id="4" name="Slide Number Placeholder 3"/>
          <p:cNvSpPr>
            <a:spLocks noGrp="1"/>
          </p:cNvSpPr>
          <p:nvPr>
            <p:ph type="sldNum" sz="quarter" idx="11"/>
          </p:nvPr>
        </p:nvSpPr>
        <p:spPr/>
        <p:txBody>
          <a:bodyPr/>
          <a:lstStyle/>
          <a:p>
            <a:pPr>
              <a:defRPr/>
            </a:pPr>
            <a:fld id="{6414CFA4-8673-4251-AA94-B88DDAD2304E}" type="slidenum">
              <a:rPr lang="en-US" smtClean="0"/>
              <a:pPr>
                <a:defRPr/>
              </a:pPr>
              <a:t>29</a:t>
            </a:fld>
            <a:endParaRPr lang="en-US" dirty="0"/>
          </a:p>
        </p:txBody>
      </p:sp>
      <p:pic>
        <p:nvPicPr>
          <p:cNvPr id="5" name="Picture 4">
            <a:extLst>
              <a:ext uri="{FF2B5EF4-FFF2-40B4-BE49-F238E27FC236}">
                <a16:creationId xmlns:a16="http://schemas.microsoft.com/office/drawing/2014/main" id="{68107E1E-3ACA-FA44-B4D9-51C64E7A0403}"/>
              </a:ext>
            </a:extLst>
          </p:cNvPr>
          <p:cNvPicPr>
            <a:picLocks noChangeAspect="1"/>
          </p:cNvPicPr>
          <p:nvPr/>
        </p:nvPicPr>
        <p:blipFill>
          <a:blip r:embed="rId3"/>
          <a:stretch>
            <a:fillRect/>
          </a:stretch>
        </p:blipFill>
        <p:spPr>
          <a:xfrm>
            <a:off x="4749800" y="5830207"/>
            <a:ext cx="2692400" cy="749300"/>
          </a:xfrm>
          <a:prstGeom prst="rect">
            <a:avLst/>
          </a:prstGeom>
        </p:spPr>
      </p:pic>
      <p:sp>
        <p:nvSpPr>
          <p:cNvPr id="6" name="Content Placeholder 2">
            <a:extLst>
              <a:ext uri="{FF2B5EF4-FFF2-40B4-BE49-F238E27FC236}">
                <a16:creationId xmlns:a16="http://schemas.microsoft.com/office/drawing/2014/main" id="{95A8466B-CE07-1E45-A1A8-179477BFD653}"/>
              </a:ext>
            </a:extLst>
          </p:cNvPr>
          <p:cNvSpPr txBox="1">
            <a:spLocks/>
          </p:cNvSpPr>
          <p:nvPr/>
        </p:nvSpPr>
        <p:spPr>
          <a:xfrm>
            <a:off x="609600" y="1143630"/>
            <a:ext cx="10972800" cy="4525963"/>
          </a:xfrm>
          <a:prstGeom prst="rect">
            <a:avLst/>
          </a:prstGeom>
          <a:ln w="57150" cmpd="sng">
            <a:solidFill>
              <a:srgbClr val="E86B4B"/>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nSpc>
                <a:spcPct val="150000"/>
              </a:lnSpc>
            </a:pPr>
            <a:endParaRPr lang="en-US" sz="5100">
              <a:solidFill>
                <a:schemeClr val="tx1"/>
              </a:solidFill>
              <a:latin typeface="+mn-lt"/>
            </a:endParaRPr>
          </a:p>
          <a:p>
            <a:pPr lvl="1">
              <a:lnSpc>
                <a:spcPct val="150000"/>
              </a:lnSpc>
            </a:pPr>
            <a:endParaRPr lang="en-US" dirty="0">
              <a:solidFill>
                <a:schemeClr val="tx1"/>
              </a:solidFill>
              <a:latin typeface="+mn-lt"/>
            </a:endParaRPr>
          </a:p>
        </p:txBody>
      </p:sp>
    </p:spTree>
    <p:extLst>
      <p:ext uri="{BB962C8B-B14F-4D97-AF65-F5344CB8AC3E}">
        <p14:creationId xmlns:p14="http://schemas.microsoft.com/office/powerpoint/2010/main" val="260454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635" y="-470647"/>
            <a:ext cx="10972800" cy="1600200"/>
          </a:xfrm>
        </p:spPr>
        <p:txBody>
          <a:bodyPr/>
          <a:lstStyle/>
          <a:p>
            <a:r>
              <a:rPr lang="en-US" dirty="0"/>
              <a:t>Pandemic</a:t>
            </a:r>
          </a:p>
        </p:txBody>
      </p:sp>
      <p:sp>
        <p:nvSpPr>
          <p:cNvPr id="3" name="Content Placeholder 2"/>
          <p:cNvSpPr>
            <a:spLocks noGrp="1"/>
          </p:cNvSpPr>
          <p:nvPr>
            <p:ph idx="1"/>
          </p:nvPr>
        </p:nvSpPr>
        <p:spPr/>
        <p:txBody>
          <a:bodyPr>
            <a:normAutofit/>
          </a:bodyPr>
          <a:lstStyle/>
          <a:p>
            <a:r>
              <a:rPr lang="en-US" sz="2800" dirty="0">
                <a:solidFill>
                  <a:schemeClr val="tx1"/>
                </a:solidFill>
                <a:latin typeface="+mn-lt"/>
              </a:rPr>
              <a:t>Nursing home residents account for nearly half of deaths nationwide; in some states, the majority of deaths are residents and staff.</a:t>
            </a:r>
          </a:p>
          <a:p>
            <a:r>
              <a:rPr lang="en-US" sz="2800" dirty="0">
                <a:solidFill>
                  <a:schemeClr val="tx1"/>
                </a:solidFill>
                <a:latin typeface="+mn-lt"/>
              </a:rPr>
              <a:t>Racial disparities are magnified in deaths from COVID-19, both in nursing facilities (residents and staff) and in general.</a:t>
            </a:r>
          </a:p>
          <a:p>
            <a:pPr lvl="1"/>
            <a:r>
              <a:rPr lang="en-US" sz="2000" dirty="0">
                <a:solidFill>
                  <a:schemeClr val="tx1"/>
                </a:solidFill>
                <a:latin typeface="+mn-lt"/>
              </a:rPr>
              <a:t>Florida</a:t>
            </a:r>
            <a:r>
              <a:rPr lang="en-US" sz="2000" dirty="0">
                <a:latin typeface="+mn-lt"/>
              </a:rPr>
              <a:t>, </a:t>
            </a:r>
            <a:r>
              <a:rPr lang="en-US" sz="2000" dirty="0">
                <a:latin typeface="+mn-lt"/>
                <a:hlinkClick r:id="rId2"/>
              </a:rPr>
              <a:t>https://floridahealthcovid19.gov/</a:t>
            </a:r>
            <a:r>
              <a:rPr lang="en-US" sz="2000" dirty="0">
                <a:latin typeface="+mn-lt"/>
              </a:rPr>
              <a:t> </a:t>
            </a:r>
          </a:p>
          <a:p>
            <a:pPr marL="457200" lvl="1" indent="0">
              <a:buNone/>
            </a:pPr>
            <a:endParaRPr lang="en-US" sz="2000" dirty="0">
              <a:solidFill>
                <a:schemeClr val="tx1"/>
              </a:solidFill>
            </a:endParaRPr>
          </a:p>
        </p:txBody>
      </p:sp>
      <p:sp>
        <p:nvSpPr>
          <p:cNvPr id="4" name="Slide Number Placeholder 3"/>
          <p:cNvSpPr>
            <a:spLocks noGrp="1"/>
          </p:cNvSpPr>
          <p:nvPr>
            <p:ph type="sldNum" sz="quarter" idx="11"/>
          </p:nvPr>
        </p:nvSpPr>
        <p:spPr/>
        <p:txBody>
          <a:bodyPr/>
          <a:lstStyle/>
          <a:p>
            <a:pPr>
              <a:defRPr/>
            </a:pPr>
            <a:fld id="{0A966C31-B1F1-4FB3-89AE-5F1A7B12F6AB}" type="slidenum">
              <a:rPr lang="en-US" smtClean="0">
                <a:solidFill>
                  <a:srgbClr val="FFFFFF">
                    <a:tint val="75000"/>
                  </a:srgbClr>
                </a:solidFill>
              </a:rPr>
              <a:pPr>
                <a:defRPr/>
              </a:pPr>
              <a:t>3</a:t>
            </a:fld>
            <a:endParaRPr lang="en-US" dirty="0">
              <a:solidFill>
                <a:srgbClr val="FFFFFF">
                  <a:tint val="75000"/>
                </a:srgbClr>
              </a:solidFill>
            </a:endParaRPr>
          </a:p>
        </p:txBody>
      </p:sp>
      <p:pic>
        <p:nvPicPr>
          <p:cNvPr id="5" name="Picture 4">
            <a:extLst>
              <a:ext uri="{FF2B5EF4-FFF2-40B4-BE49-F238E27FC236}">
                <a16:creationId xmlns:a16="http://schemas.microsoft.com/office/drawing/2014/main" id="{54AAED89-EC88-4845-831B-144F1CD812D3}"/>
              </a:ext>
            </a:extLst>
          </p:cNvPr>
          <p:cNvPicPr>
            <a:picLocks noChangeAspect="1"/>
          </p:cNvPicPr>
          <p:nvPr/>
        </p:nvPicPr>
        <p:blipFill>
          <a:blip r:embed="rId3"/>
          <a:stretch>
            <a:fillRect/>
          </a:stretch>
        </p:blipFill>
        <p:spPr>
          <a:xfrm>
            <a:off x="4823415" y="6069828"/>
            <a:ext cx="2692400" cy="749300"/>
          </a:xfrm>
          <a:prstGeom prst="rect">
            <a:avLst/>
          </a:prstGeom>
        </p:spPr>
      </p:pic>
      <p:sp>
        <p:nvSpPr>
          <p:cNvPr id="6" name="Content Placeholder 2">
            <a:extLst>
              <a:ext uri="{FF2B5EF4-FFF2-40B4-BE49-F238E27FC236}">
                <a16:creationId xmlns:a16="http://schemas.microsoft.com/office/drawing/2014/main" id="{CE87CF63-ABBD-D64E-912E-C2CCB6CBB294}"/>
              </a:ext>
            </a:extLst>
          </p:cNvPr>
          <p:cNvSpPr txBox="1">
            <a:spLocks/>
          </p:cNvSpPr>
          <p:nvPr/>
        </p:nvSpPr>
        <p:spPr>
          <a:xfrm>
            <a:off x="683215" y="1572033"/>
            <a:ext cx="10972800" cy="4525963"/>
          </a:xfrm>
          <a:prstGeom prst="rect">
            <a:avLst/>
          </a:prstGeom>
          <a:ln w="57150" cmpd="sng">
            <a:solidFill>
              <a:srgbClr val="E86B4B"/>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nSpc>
                <a:spcPct val="150000"/>
              </a:lnSpc>
            </a:pPr>
            <a:endParaRPr lang="en-US" sz="5100">
              <a:solidFill>
                <a:schemeClr val="tx1"/>
              </a:solidFill>
              <a:latin typeface="+mn-lt"/>
            </a:endParaRPr>
          </a:p>
          <a:p>
            <a:pPr lvl="1">
              <a:lnSpc>
                <a:spcPct val="150000"/>
              </a:lnSpc>
            </a:pPr>
            <a:endParaRPr lang="en-US" dirty="0">
              <a:solidFill>
                <a:schemeClr val="tx1"/>
              </a:solidFill>
              <a:latin typeface="+mn-lt"/>
            </a:endParaRPr>
          </a:p>
        </p:txBody>
      </p:sp>
    </p:spTree>
    <p:extLst>
      <p:ext uri="{BB962C8B-B14F-4D97-AF65-F5344CB8AC3E}">
        <p14:creationId xmlns:p14="http://schemas.microsoft.com/office/powerpoint/2010/main" val="14680094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452" y="-636895"/>
            <a:ext cx="10972800" cy="1600200"/>
          </a:xfrm>
        </p:spPr>
        <p:txBody>
          <a:bodyPr/>
          <a:lstStyle/>
          <a:p>
            <a:r>
              <a:rPr lang="en-US" dirty="0"/>
              <a:t>CMS Analysis</a:t>
            </a:r>
          </a:p>
        </p:txBody>
      </p:sp>
      <p:sp>
        <p:nvSpPr>
          <p:cNvPr id="3" name="Content Placeholder 2"/>
          <p:cNvSpPr>
            <a:spLocks noGrp="1"/>
          </p:cNvSpPr>
          <p:nvPr>
            <p:ph idx="1"/>
          </p:nvPr>
        </p:nvSpPr>
        <p:spPr>
          <a:xfrm>
            <a:off x="609600" y="1223310"/>
            <a:ext cx="10972800" cy="4525963"/>
          </a:xfrm>
        </p:spPr>
        <p:txBody>
          <a:bodyPr>
            <a:normAutofit/>
          </a:bodyPr>
          <a:lstStyle/>
          <a:p>
            <a:r>
              <a:rPr lang="en-US" sz="2800" dirty="0">
                <a:solidFill>
                  <a:schemeClr val="tx1"/>
                </a:solidFill>
                <a:latin typeface="+mn-lt"/>
              </a:rPr>
              <a:t>Facilities’ taking checks violates</a:t>
            </a:r>
          </a:p>
          <a:p>
            <a:pPr lvl="1"/>
            <a:r>
              <a:rPr lang="en-US" sz="2800" dirty="0">
                <a:solidFill>
                  <a:schemeClr val="tx1"/>
                </a:solidFill>
                <a:latin typeface="+mn-lt"/>
              </a:rPr>
              <a:t>42 CFR 483.12, misappropriation of residents’ property</a:t>
            </a:r>
          </a:p>
          <a:p>
            <a:pPr lvl="1"/>
            <a:r>
              <a:rPr lang="en-US" sz="2800" dirty="0">
                <a:solidFill>
                  <a:schemeClr val="tx1"/>
                </a:solidFill>
                <a:latin typeface="+mn-lt"/>
              </a:rPr>
              <a:t>42 CFR 483.10, right to manage one’s own financial affairs (if required to deposit check with facility)</a:t>
            </a:r>
          </a:p>
        </p:txBody>
      </p:sp>
      <p:sp>
        <p:nvSpPr>
          <p:cNvPr id="4" name="Slide Number Placeholder 3"/>
          <p:cNvSpPr>
            <a:spLocks noGrp="1"/>
          </p:cNvSpPr>
          <p:nvPr>
            <p:ph type="sldNum" sz="quarter" idx="11"/>
          </p:nvPr>
        </p:nvSpPr>
        <p:spPr/>
        <p:txBody>
          <a:bodyPr/>
          <a:lstStyle/>
          <a:p>
            <a:pPr>
              <a:defRPr/>
            </a:pPr>
            <a:fld id="{6414CFA4-8673-4251-AA94-B88DDAD2304E}" type="slidenum">
              <a:rPr lang="en-US" smtClean="0"/>
              <a:pPr>
                <a:defRPr/>
              </a:pPr>
              <a:t>30</a:t>
            </a:fld>
            <a:endParaRPr lang="en-US" dirty="0"/>
          </a:p>
        </p:txBody>
      </p:sp>
      <p:pic>
        <p:nvPicPr>
          <p:cNvPr id="5" name="Picture 4">
            <a:extLst>
              <a:ext uri="{FF2B5EF4-FFF2-40B4-BE49-F238E27FC236}">
                <a16:creationId xmlns:a16="http://schemas.microsoft.com/office/drawing/2014/main" id="{4250CCCB-C323-0F46-B898-42B00D0B2863}"/>
              </a:ext>
            </a:extLst>
          </p:cNvPr>
          <p:cNvPicPr>
            <a:picLocks noChangeAspect="1"/>
          </p:cNvPicPr>
          <p:nvPr/>
        </p:nvPicPr>
        <p:blipFill>
          <a:blip r:embed="rId2"/>
          <a:stretch>
            <a:fillRect/>
          </a:stretch>
        </p:blipFill>
        <p:spPr>
          <a:xfrm>
            <a:off x="4749800" y="5830207"/>
            <a:ext cx="2692400" cy="749300"/>
          </a:xfrm>
          <a:prstGeom prst="rect">
            <a:avLst/>
          </a:prstGeom>
        </p:spPr>
      </p:pic>
      <p:sp>
        <p:nvSpPr>
          <p:cNvPr id="6" name="Content Placeholder 2">
            <a:extLst>
              <a:ext uri="{FF2B5EF4-FFF2-40B4-BE49-F238E27FC236}">
                <a16:creationId xmlns:a16="http://schemas.microsoft.com/office/drawing/2014/main" id="{35AA7D10-B033-7A41-8819-AEE815391AFF}"/>
              </a:ext>
            </a:extLst>
          </p:cNvPr>
          <p:cNvSpPr txBox="1">
            <a:spLocks/>
          </p:cNvSpPr>
          <p:nvPr/>
        </p:nvSpPr>
        <p:spPr>
          <a:xfrm>
            <a:off x="609600" y="1176928"/>
            <a:ext cx="10972800" cy="4525963"/>
          </a:xfrm>
          <a:prstGeom prst="rect">
            <a:avLst/>
          </a:prstGeom>
          <a:ln w="57150" cmpd="sng">
            <a:solidFill>
              <a:srgbClr val="E86B4B"/>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nSpc>
                <a:spcPct val="150000"/>
              </a:lnSpc>
            </a:pPr>
            <a:endParaRPr lang="en-US" sz="5100">
              <a:solidFill>
                <a:schemeClr val="tx1"/>
              </a:solidFill>
              <a:latin typeface="+mn-lt"/>
            </a:endParaRPr>
          </a:p>
          <a:p>
            <a:pPr lvl="1">
              <a:lnSpc>
                <a:spcPct val="150000"/>
              </a:lnSpc>
            </a:pPr>
            <a:endParaRPr lang="en-US" dirty="0">
              <a:solidFill>
                <a:schemeClr val="tx1"/>
              </a:solidFill>
              <a:latin typeface="+mn-lt"/>
            </a:endParaRPr>
          </a:p>
        </p:txBody>
      </p:sp>
    </p:spTree>
    <p:extLst>
      <p:ext uri="{BB962C8B-B14F-4D97-AF65-F5344CB8AC3E}">
        <p14:creationId xmlns:p14="http://schemas.microsoft.com/office/powerpoint/2010/main" val="39668136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63576"/>
            <a:ext cx="10972800" cy="1600200"/>
          </a:xfrm>
        </p:spPr>
        <p:txBody>
          <a:bodyPr/>
          <a:lstStyle/>
          <a:p>
            <a:r>
              <a:rPr lang="en-US" dirty="0"/>
              <a:t>CMS Recommends</a:t>
            </a:r>
          </a:p>
        </p:txBody>
      </p:sp>
      <p:sp>
        <p:nvSpPr>
          <p:cNvPr id="3" name="Content Placeholder 2"/>
          <p:cNvSpPr>
            <a:spLocks noGrp="1"/>
          </p:cNvSpPr>
          <p:nvPr>
            <p:ph idx="1"/>
          </p:nvPr>
        </p:nvSpPr>
        <p:spPr>
          <a:xfrm>
            <a:off x="609600" y="1208294"/>
            <a:ext cx="10972800" cy="4525963"/>
          </a:xfrm>
        </p:spPr>
        <p:txBody>
          <a:bodyPr>
            <a:normAutofit/>
          </a:bodyPr>
          <a:lstStyle/>
          <a:p>
            <a:r>
              <a:rPr lang="en-US" sz="2800" dirty="0">
                <a:solidFill>
                  <a:schemeClr val="tx1"/>
                </a:solidFill>
                <a:latin typeface="+mn-lt"/>
              </a:rPr>
              <a:t>File a complaint with state survey agency.</a:t>
            </a:r>
          </a:p>
          <a:p>
            <a:pPr lvl="1"/>
            <a:r>
              <a:rPr lang="en-US" sz="2800" dirty="0">
                <a:solidFill>
                  <a:schemeClr val="tx1"/>
                </a:solidFill>
                <a:latin typeface="+mn-lt"/>
              </a:rPr>
              <a:t>CMS and state investigators will make referrals to State Attorneys General, as appropriate (that is, if they find a violation).</a:t>
            </a:r>
          </a:p>
          <a:p>
            <a:r>
              <a:rPr lang="en-US" sz="2800" dirty="0">
                <a:solidFill>
                  <a:schemeClr val="tx1"/>
                </a:solidFill>
                <a:latin typeface="+mn-lt"/>
              </a:rPr>
              <a:t>File a complaint with state Attorney General.</a:t>
            </a:r>
          </a:p>
        </p:txBody>
      </p:sp>
      <p:sp>
        <p:nvSpPr>
          <p:cNvPr id="4" name="Slide Number Placeholder 3"/>
          <p:cNvSpPr>
            <a:spLocks noGrp="1"/>
          </p:cNvSpPr>
          <p:nvPr>
            <p:ph type="sldNum" sz="quarter" idx="11"/>
          </p:nvPr>
        </p:nvSpPr>
        <p:spPr/>
        <p:txBody>
          <a:bodyPr/>
          <a:lstStyle/>
          <a:p>
            <a:pPr>
              <a:defRPr/>
            </a:pPr>
            <a:fld id="{6414CFA4-8673-4251-AA94-B88DDAD2304E}" type="slidenum">
              <a:rPr lang="en-US" smtClean="0"/>
              <a:pPr>
                <a:defRPr/>
              </a:pPr>
              <a:t>31</a:t>
            </a:fld>
            <a:endParaRPr lang="en-US" dirty="0"/>
          </a:p>
        </p:txBody>
      </p:sp>
      <p:pic>
        <p:nvPicPr>
          <p:cNvPr id="5" name="Picture 4">
            <a:extLst>
              <a:ext uri="{FF2B5EF4-FFF2-40B4-BE49-F238E27FC236}">
                <a16:creationId xmlns:a16="http://schemas.microsoft.com/office/drawing/2014/main" id="{67DA6890-04C4-1845-A773-687639751354}"/>
              </a:ext>
            </a:extLst>
          </p:cNvPr>
          <p:cNvPicPr>
            <a:picLocks noChangeAspect="1"/>
          </p:cNvPicPr>
          <p:nvPr/>
        </p:nvPicPr>
        <p:blipFill>
          <a:blip r:embed="rId2"/>
          <a:stretch>
            <a:fillRect/>
          </a:stretch>
        </p:blipFill>
        <p:spPr>
          <a:xfrm>
            <a:off x="4749800" y="5830207"/>
            <a:ext cx="2692400" cy="749300"/>
          </a:xfrm>
          <a:prstGeom prst="rect">
            <a:avLst/>
          </a:prstGeom>
        </p:spPr>
      </p:pic>
      <p:sp>
        <p:nvSpPr>
          <p:cNvPr id="6" name="Content Placeholder 2">
            <a:extLst>
              <a:ext uri="{FF2B5EF4-FFF2-40B4-BE49-F238E27FC236}">
                <a16:creationId xmlns:a16="http://schemas.microsoft.com/office/drawing/2014/main" id="{BEEDF522-45A9-7A41-8619-457EE903B62D}"/>
              </a:ext>
            </a:extLst>
          </p:cNvPr>
          <p:cNvSpPr txBox="1">
            <a:spLocks/>
          </p:cNvSpPr>
          <p:nvPr/>
        </p:nvSpPr>
        <p:spPr>
          <a:xfrm>
            <a:off x="609600" y="1150247"/>
            <a:ext cx="10972800" cy="4525963"/>
          </a:xfrm>
          <a:prstGeom prst="rect">
            <a:avLst/>
          </a:prstGeom>
          <a:ln w="57150" cmpd="sng">
            <a:solidFill>
              <a:srgbClr val="E86B4B"/>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nSpc>
                <a:spcPct val="150000"/>
              </a:lnSpc>
            </a:pPr>
            <a:endParaRPr lang="en-US" sz="5100">
              <a:solidFill>
                <a:schemeClr val="tx1"/>
              </a:solidFill>
              <a:latin typeface="+mn-lt"/>
            </a:endParaRPr>
          </a:p>
          <a:p>
            <a:pPr lvl="1">
              <a:lnSpc>
                <a:spcPct val="150000"/>
              </a:lnSpc>
            </a:pPr>
            <a:endParaRPr lang="en-US" dirty="0">
              <a:solidFill>
                <a:schemeClr val="tx1"/>
              </a:solidFill>
              <a:latin typeface="+mn-lt"/>
            </a:endParaRPr>
          </a:p>
        </p:txBody>
      </p:sp>
    </p:spTree>
    <p:extLst>
      <p:ext uri="{BB962C8B-B14F-4D97-AF65-F5344CB8AC3E}">
        <p14:creationId xmlns:p14="http://schemas.microsoft.com/office/powerpoint/2010/main" val="6456969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63576"/>
            <a:ext cx="10972800" cy="1600200"/>
          </a:xfrm>
        </p:spPr>
        <p:txBody>
          <a:bodyPr/>
          <a:lstStyle/>
          <a:p>
            <a:r>
              <a:rPr lang="en-US" dirty="0"/>
              <a:t>What About Florida?</a:t>
            </a:r>
          </a:p>
        </p:txBody>
      </p:sp>
      <p:sp>
        <p:nvSpPr>
          <p:cNvPr id="3" name="Content Placeholder 2"/>
          <p:cNvSpPr>
            <a:spLocks noGrp="1"/>
          </p:cNvSpPr>
          <p:nvPr>
            <p:ph idx="1"/>
          </p:nvPr>
        </p:nvSpPr>
        <p:spPr>
          <a:xfrm>
            <a:off x="609600" y="1166017"/>
            <a:ext cx="10972800" cy="4525963"/>
          </a:xfrm>
        </p:spPr>
        <p:txBody>
          <a:bodyPr>
            <a:normAutofit/>
          </a:bodyPr>
          <a:lstStyle/>
          <a:p>
            <a:r>
              <a:rPr lang="en-US" sz="3200" dirty="0">
                <a:solidFill>
                  <a:schemeClr val="tx1"/>
                </a:solidFill>
                <a:latin typeface="+mn-lt"/>
              </a:rPr>
              <a:t>Issues and arguments are both specific to Florida and universal.</a:t>
            </a:r>
          </a:p>
        </p:txBody>
      </p:sp>
      <p:sp>
        <p:nvSpPr>
          <p:cNvPr id="4" name="Slide Number Placeholder 3"/>
          <p:cNvSpPr>
            <a:spLocks noGrp="1"/>
          </p:cNvSpPr>
          <p:nvPr>
            <p:ph type="sldNum" sz="quarter" idx="12"/>
          </p:nvPr>
        </p:nvSpPr>
        <p:spPr/>
        <p:txBody>
          <a:bodyPr/>
          <a:lstStyle/>
          <a:p>
            <a:fld id="{BA9B540C-44DA-4F69-89C9-7C84606640D3}" type="slidenum">
              <a:rPr lang="en-US" smtClean="0"/>
              <a:pPr/>
              <a:t>32</a:t>
            </a:fld>
            <a:endParaRPr lang="en-US" dirty="0"/>
          </a:p>
        </p:txBody>
      </p:sp>
      <p:sp>
        <p:nvSpPr>
          <p:cNvPr id="5" name="Content Placeholder 2">
            <a:extLst>
              <a:ext uri="{FF2B5EF4-FFF2-40B4-BE49-F238E27FC236}">
                <a16:creationId xmlns:a16="http://schemas.microsoft.com/office/drawing/2014/main" id="{492DFB8C-52A3-664A-AA4F-8502F075BF13}"/>
              </a:ext>
            </a:extLst>
          </p:cNvPr>
          <p:cNvSpPr txBox="1">
            <a:spLocks/>
          </p:cNvSpPr>
          <p:nvPr/>
        </p:nvSpPr>
        <p:spPr>
          <a:xfrm>
            <a:off x="609600" y="1166018"/>
            <a:ext cx="10972800" cy="4525963"/>
          </a:xfrm>
          <a:prstGeom prst="rect">
            <a:avLst/>
          </a:prstGeom>
          <a:ln w="57150" cmpd="sng">
            <a:solidFill>
              <a:srgbClr val="E86B4B"/>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nSpc>
                <a:spcPct val="150000"/>
              </a:lnSpc>
            </a:pPr>
            <a:endParaRPr lang="en-US" sz="5100">
              <a:solidFill>
                <a:schemeClr val="tx1"/>
              </a:solidFill>
              <a:latin typeface="+mn-lt"/>
            </a:endParaRPr>
          </a:p>
          <a:p>
            <a:pPr lvl="1">
              <a:lnSpc>
                <a:spcPct val="150000"/>
              </a:lnSpc>
            </a:pPr>
            <a:endParaRPr lang="en-US" dirty="0">
              <a:solidFill>
                <a:schemeClr val="tx1"/>
              </a:solidFill>
              <a:latin typeface="+mn-lt"/>
            </a:endParaRPr>
          </a:p>
        </p:txBody>
      </p:sp>
      <p:pic>
        <p:nvPicPr>
          <p:cNvPr id="6" name="Picture 5">
            <a:extLst>
              <a:ext uri="{FF2B5EF4-FFF2-40B4-BE49-F238E27FC236}">
                <a16:creationId xmlns:a16="http://schemas.microsoft.com/office/drawing/2014/main" id="{68483A35-60CB-B240-A20C-0EC8C7DC60AD}"/>
              </a:ext>
            </a:extLst>
          </p:cNvPr>
          <p:cNvPicPr>
            <a:picLocks noChangeAspect="1"/>
          </p:cNvPicPr>
          <p:nvPr/>
        </p:nvPicPr>
        <p:blipFill>
          <a:blip r:embed="rId2"/>
          <a:stretch>
            <a:fillRect/>
          </a:stretch>
        </p:blipFill>
        <p:spPr>
          <a:xfrm>
            <a:off x="4749800" y="5981701"/>
            <a:ext cx="2692400" cy="749300"/>
          </a:xfrm>
          <a:prstGeom prst="rect">
            <a:avLst/>
          </a:prstGeom>
        </p:spPr>
      </p:pic>
    </p:spTree>
    <p:extLst>
      <p:ext uri="{BB962C8B-B14F-4D97-AF65-F5344CB8AC3E}">
        <p14:creationId xmlns:p14="http://schemas.microsoft.com/office/powerpoint/2010/main" val="35619574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E2CAB-FCB2-0D42-A632-26C07781AEDC}"/>
              </a:ext>
            </a:extLst>
          </p:cNvPr>
          <p:cNvSpPr>
            <a:spLocks noGrp="1"/>
          </p:cNvSpPr>
          <p:nvPr>
            <p:ph type="title"/>
          </p:nvPr>
        </p:nvSpPr>
        <p:spPr/>
        <p:txBody>
          <a:bodyPr/>
          <a:lstStyle/>
          <a:p>
            <a:endParaRPr lang="en-US" dirty="0"/>
          </a:p>
        </p:txBody>
      </p:sp>
      <p:pic>
        <p:nvPicPr>
          <p:cNvPr id="6" name="Content Placeholder 5" descr="A screenshot of a cell phone&#10;&#10;Description automatically generated">
            <a:extLst>
              <a:ext uri="{FF2B5EF4-FFF2-40B4-BE49-F238E27FC236}">
                <a16:creationId xmlns:a16="http://schemas.microsoft.com/office/drawing/2014/main" id="{85671333-D56E-074B-9ECB-D7CF084157FC}"/>
              </a:ext>
            </a:extLst>
          </p:cNvPr>
          <p:cNvPicPr>
            <a:picLocks noGrp="1" noChangeAspect="1"/>
          </p:cNvPicPr>
          <p:nvPr>
            <p:ph idx="1"/>
          </p:nvPr>
        </p:nvPicPr>
        <p:blipFill>
          <a:blip r:embed="rId3"/>
          <a:stretch>
            <a:fillRect/>
          </a:stretch>
        </p:blipFill>
        <p:spPr>
          <a:xfrm>
            <a:off x="5289704" y="1493130"/>
            <a:ext cx="7292898" cy="2259925"/>
          </a:xfrm>
        </p:spPr>
      </p:pic>
      <p:sp>
        <p:nvSpPr>
          <p:cNvPr id="4" name="Slide Number Placeholder 3">
            <a:extLst>
              <a:ext uri="{FF2B5EF4-FFF2-40B4-BE49-F238E27FC236}">
                <a16:creationId xmlns:a16="http://schemas.microsoft.com/office/drawing/2014/main" id="{3DD25C33-AC2B-0B47-8194-30A1229B7299}"/>
              </a:ext>
            </a:extLst>
          </p:cNvPr>
          <p:cNvSpPr>
            <a:spLocks noGrp="1"/>
          </p:cNvSpPr>
          <p:nvPr>
            <p:ph type="sldNum" sz="quarter" idx="12"/>
          </p:nvPr>
        </p:nvSpPr>
        <p:spPr/>
        <p:txBody>
          <a:bodyPr/>
          <a:lstStyle/>
          <a:p>
            <a:fld id="{BA9B540C-44DA-4F69-89C9-7C84606640D3}" type="slidenum">
              <a:rPr lang="en-US" smtClean="0"/>
              <a:pPr/>
              <a:t>33</a:t>
            </a:fld>
            <a:endParaRPr lang="en-US" dirty="0"/>
          </a:p>
        </p:txBody>
      </p:sp>
      <p:pic>
        <p:nvPicPr>
          <p:cNvPr id="8" name="Picture 7" descr="A screenshot of a cell phone&#10;&#10;Description automatically generated">
            <a:extLst>
              <a:ext uri="{FF2B5EF4-FFF2-40B4-BE49-F238E27FC236}">
                <a16:creationId xmlns:a16="http://schemas.microsoft.com/office/drawing/2014/main" id="{F8DCD629-CA7B-CD4F-AAE8-34F5A962A7D3}"/>
              </a:ext>
            </a:extLst>
          </p:cNvPr>
          <p:cNvPicPr>
            <a:picLocks noChangeAspect="1"/>
          </p:cNvPicPr>
          <p:nvPr/>
        </p:nvPicPr>
        <p:blipFill>
          <a:blip r:embed="rId4"/>
          <a:stretch>
            <a:fillRect/>
          </a:stretch>
        </p:blipFill>
        <p:spPr>
          <a:xfrm>
            <a:off x="390602" y="1372865"/>
            <a:ext cx="4720683" cy="1461490"/>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id="{A30977C2-3C1C-F746-A14D-3B657083C745}"/>
              </a:ext>
            </a:extLst>
          </p:cNvPr>
          <p:cNvPicPr>
            <a:picLocks noChangeAspect="1"/>
          </p:cNvPicPr>
          <p:nvPr/>
        </p:nvPicPr>
        <p:blipFill>
          <a:blip r:embed="rId5"/>
          <a:stretch>
            <a:fillRect/>
          </a:stretch>
        </p:blipFill>
        <p:spPr>
          <a:xfrm>
            <a:off x="390602" y="3645984"/>
            <a:ext cx="5705398" cy="1984836"/>
          </a:xfrm>
          <a:prstGeom prst="rect">
            <a:avLst/>
          </a:prstGeom>
        </p:spPr>
      </p:pic>
      <p:pic>
        <p:nvPicPr>
          <p:cNvPr id="12" name="Picture 11">
            <a:extLst>
              <a:ext uri="{FF2B5EF4-FFF2-40B4-BE49-F238E27FC236}">
                <a16:creationId xmlns:a16="http://schemas.microsoft.com/office/drawing/2014/main" id="{1296928B-CC62-6943-B008-2B1F02BA5967}"/>
              </a:ext>
            </a:extLst>
          </p:cNvPr>
          <p:cNvPicPr>
            <a:picLocks noChangeAspect="1"/>
          </p:cNvPicPr>
          <p:nvPr/>
        </p:nvPicPr>
        <p:blipFill>
          <a:blip r:embed="rId6"/>
          <a:stretch>
            <a:fillRect/>
          </a:stretch>
        </p:blipFill>
        <p:spPr>
          <a:xfrm>
            <a:off x="390602" y="187555"/>
            <a:ext cx="12192000" cy="1225090"/>
          </a:xfrm>
          <a:prstGeom prst="rect">
            <a:avLst/>
          </a:prstGeom>
        </p:spPr>
      </p:pic>
      <p:pic>
        <p:nvPicPr>
          <p:cNvPr id="13" name="Picture 12">
            <a:extLst>
              <a:ext uri="{FF2B5EF4-FFF2-40B4-BE49-F238E27FC236}">
                <a16:creationId xmlns:a16="http://schemas.microsoft.com/office/drawing/2014/main" id="{014C3338-05F7-0C4C-941A-A51185B76DC7}"/>
              </a:ext>
            </a:extLst>
          </p:cNvPr>
          <p:cNvPicPr>
            <a:picLocks noChangeAspect="1"/>
          </p:cNvPicPr>
          <p:nvPr/>
        </p:nvPicPr>
        <p:blipFill>
          <a:blip r:embed="rId7"/>
          <a:stretch>
            <a:fillRect/>
          </a:stretch>
        </p:blipFill>
        <p:spPr>
          <a:xfrm>
            <a:off x="4918760" y="6067799"/>
            <a:ext cx="2692400" cy="749300"/>
          </a:xfrm>
          <a:prstGeom prst="rect">
            <a:avLst/>
          </a:prstGeom>
        </p:spPr>
      </p:pic>
    </p:spTree>
    <p:extLst>
      <p:ext uri="{BB962C8B-B14F-4D97-AF65-F5344CB8AC3E}">
        <p14:creationId xmlns:p14="http://schemas.microsoft.com/office/powerpoint/2010/main" val="16543764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238" y="-663576"/>
            <a:ext cx="10972800" cy="1600200"/>
          </a:xfrm>
        </p:spPr>
        <p:txBody>
          <a:bodyPr/>
          <a:lstStyle/>
          <a:p>
            <a:r>
              <a:rPr lang="en-US" dirty="0"/>
              <a:t>State Concerns</a:t>
            </a:r>
          </a:p>
        </p:txBody>
      </p:sp>
      <p:sp>
        <p:nvSpPr>
          <p:cNvPr id="3" name="Content Placeholder 2"/>
          <p:cNvSpPr>
            <a:spLocks noGrp="1"/>
          </p:cNvSpPr>
          <p:nvPr>
            <p:ph idx="1"/>
          </p:nvPr>
        </p:nvSpPr>
        <p:spPr>
          <a:xfrm>
            <a:off x="418238" y="936624"/>
            <a:ext cx="11722100" cy="5784851"/>
          </a:xfrm>
        </p:spPr>
        <p:txBody>
          <a:bodyPr>
            <a:normAutofit/>
          </a:bodyPr>
          <a:lstStyle/>
          <a:p>
            <a:r>
              <a:rPr lang="en-US" sz="2800" dirty="0">
                <a:solidFill>
                  <a:schemeClr val="tx1"/>
                </a:solidFill>
                <a:latin typeface="+mn-lt"/>
              </a:rPr>
              <a:t>Are facilities prepared for hurricanes and loss of power?</a:t>
            </a:r>
          </a:p>
          <a:p>
            <a:pPr lvl="1"/>
            <a:r>
              <a:rPr lang="en-US" sz="2000" dirty="0">
                <a:solidFill>
                  <a:schemeClr val="tx1"/>
                </a:solidFill>
                <a:latin typeface="+mn-lt"/>
              </a:rPr>
              <a:t>Rehabilitation Center at Hollywood Hills, 12 residents died when facility lost power after Hurricane Irma (2017); license revoked.</a:t>
            </a:r>
          </a:p>
          <a:p>
            <a:pPr lvl="1"/>
            <a:r>
              <a:rPr lang="en-US" sz="2000" dirty="0">
                <a:solidFill>
                  <a:schemeClr val="tx1"/>
                </a:solidFill>
                <a:latin typeface="+mn-lt"/>
              </a:rPr>
              <a:t>Other facilities failed to install equipment for back-up power (2018).</a:t>
            </a:r>
          </a:p>
          <a:p>
            <a:r>
              <a:rPr lang="en-US" sz="2800" dirty="0">
                <a:solidFill>
                  <a:schemeClr val="tx1"/>
                </a:solidFill>
                <a:latin typeface="+mn-lt"/>
              </a:rPr>
              <a:t>Ownership (national concern, too)</a:t>
            </a:r>
          </a:p>
          <a:p>
            <a:pPr lvl="1"/>
            <a:r>
              <a:rPr lang="en-US" sz="2000" dirty="0">
                <a:solidFill>
                  <a:schemeClr val="tx1"/>
                </a:solidFill>
                <a:latin typeface="+mn-lt"/>
              </a:rPr>
              <a:t>Consulate Health Care, largest chain in state with more than 10% of facilities, is owned by private equity firm Formation Capital.</a:t>
            </a:r>
          </a:p>
          <a:p>
            <a:pPr lvl="1"/>
            <a:r>
              <a:rPr lang="en-US" sz="2000" dirty="0">
                <a:solidFill>
                  <a:schemeClr val="tx1"/>
                </a:solidFill>
                <a:latin typeface="+mn-lt"/>
              </a:rPr>
              <a:t>Settlement with state (Apr. 2018) about licensure dispute, when state had terminated Medicare and Medicaid contracts of 2 facilities and, under state law, could take licensure action against other facilities with same ownership; instead, 8 facilities put on 2-year improvement plan.</a:t>
            </a:r>
          </a:p>
          <a:p>
            <a:pPr lvl="1"/>
            <a:r>
              <a:rPr lang="en-US" sz="2000" dirty="0">
                <a:solidFill>
                  <a:schemeClr val="tx1"/>
                </a:solidFill>
                <a:latin typeface="+mn-lt"/>
              </a:rPr>
              <a:t>Problem with action against all licenses under common ownership: too big to fail.</a:t>
            </a:r>
          </a:p>
          <a:p>
            <a:pPr lvl="1"/>
            <a:r>
              <a:rPr lang="en-US" sz="2000" dirty="0">
                <a:solidFill>
                  <a:schemeClr val="tx1"/>
                </a:solidFill>
                <a:latin typeface="+mn-lt"/>
              </a:rPr>
              <a:t>11</a:t>
            </a:r>
            <a:r>
              <a:rPr lang="en-US" sz="2000" baseline="30000" dirty="0">
                <a:solidFill>
                  <a:schemeClr val="tx1"/>
                </a:solidFill>
                <a:latin typeface="+mn-lt"/>
              </a:rPr>
              <a:t>th</a:t>
            </a:r>
            <a:r>
              <a:rPr lang="en-US" sz="2000" dirty="0">
                <a:solidFill>
                  <a:schemeClr val="tx1"/>
                </a:solidFill>
                <a:latin typeface="+mn-lt"/>
              </a:rPr>
              <a:t> Circuit reinstated part of jury verdict in False Claims Act case (Medicare and Medicaid fraud) (Jul. 2020), </a:t>
            </a:r>
          </a:p>
          <a:p>
            <a:r>
              <a:rPr lang="en-US" sz="2800" dirty="0">
                <a:solidFill>
                  <a:schemeClr val="tx1"/>
                </a:solidFill>
                <a:latin typeface="+mn-lt"/>
              </a:rPr>
              <a:t>Debates in Legislature about improving care/reimbursement.</a:t>
            </a:r>
          </a:p>
          <a:p>
            <a:r>
              <a:rPr lang="en-US" sz="2800" dirty="0">
                <a:solidFill>
                  <a:schemeClr val="tx1"/>
                </a:solidFill>
                <a:latin typeface="+mn-lt"/>
              </a:rPr>
              <a:t>Media interest.</a:t>
            </a:r>
          </a:p>
        </p:txBody>
      </p:sp>
      <p:sp>
        <p:nvSpPr>
          <p:cNvPr id="4" name="Slide Number Placeholder 3"/>
          <p:cNvSpPr>
            <a:spLocks noGrp="1"/>
          </p:cNvSpPr>
          <p:nvPr>
            <p:ph type="sldNum" sz="quarter" idx="12"/>
          </p:nvPr>
        </p:nvSpPr>
        <p:spPr/>
        <p:txBody>
          <a:bodyPr/>
          <a:lstStyle/>
          <a:p>
            <a:fld id="{BA9B540C-44DA-4F69-89C9-7C84606640D3}" type="slidenum">
              <a:rPr lang="en-US" smtClean="0"/>
              <a:pPr/>
              <a:t>34</a:t>
            </a:fld>
            <a:endParaRPr lang="en-US" dirty="0"/>
          </a:p>
        </p:txBody>
      </p:sp>
      <p:sp>
        <p:nvSpPr>
          <p:cNvPr id="5" name="Content Placeholder 2">
            <a:extLst>
              <a:ext uri="{FF2B5EF4-FFF2-40B4-BE49-F238E27FC236}">
                <a16:creationId xmlns:a16="http://schemas.microsoft.com/office/drawing/2014/main" id="{53BAFC3D-C868-B446-B4CC-B0F3C6DFE993}"/>
              </a:ext>
            </a:extLst>
          </p:cNvPr>
          <p:cNvSpPr txBox="1">
            <a:spLocks/>
          </p:cNvSpPr>
          <p:nvPr/>
        </p:nvSpPr>
        <p:spPr>
          <a:xfrm>
            <a:off x="418238" y="936623"/>
            <a:ext cx="11164162" cy="5784852"/>
          </a:xfrm>
          <a:prstGeom prst="rect">
            <a:avLst/>
          </a:prstGeom>
          <a:ln w="57150" cmpd="sng">
            <a:solidFill>
              <a:srgbClr val="E86B4B"/>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nSpc>
                <a:spcPct val="150000"/>
              </a:lnSpc>
            </a:pPr>
            <a:endParaRPr lang="en-US" sz="5100">
              <a:solidFill>
                <a:schemeClr val="tx1"/>
              </a:solidFill>
              <a:latin typeface="+mn-lt"/>
            </a:endParaRPr>
          </a:p>
          <a:p>
            <a:pPr lvl="1">
              <a:lnSpc>
                <a:spcPct val="150000"/>
              </a:lnSpc>
            </a:pPr>
            <a:endParaRPr lang="en-US" dirty="0">
              <a:solidFill>
                <a:schemeClr val="tx1"/>
              </a:solidFill>
              <a:latin typeface="+mn-lt"/>
            </a:endParaRPr>
          </a:p>
        </p:txBody>
      </p:sp>
    </p:spTree>
    <p:extLst>
      <p:ext uri="{BB962C8B-B14F-4D97-AF65-F5344CB8AC3E}">
        <p14:creationId xmlns:p14="http://schemas.microsoft.com/office/powerpoint/2010/main" val="26993693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46568"/>
            <a:ext cx="10972800" cy="1600200"/>
          </a:xfrm>
        </p:spPr>
        <p:txBody>
          <a:bodyPr/>
          <a:lstStyle/>
          <a:p>
            <a:r>
              <a:rPr lang="en-US" dirty="0"/>
              <a:t>Florida Law</a:t>
            </a:r>
          </a:p>
        </p:txBody>
      </p:sp>
      <p:sp>
        <p:nvSpPr>
          <p:cNvPr id="3" name="Content Placeholder 2"/>
          <p:cNvSpPr>
            <a:spLocks noGrp="1"/>
          </p:cNvSpPr>
          <p:nvPr>
            <p:ph idx="1"/>
          </p:nvPr>
        </p:nvSpPr>
        <p:spPr>
          <a:xfrm>
            <a:off x="233916" y="1153633"/>
            <a:ext cx="11906422" cy="5202718"/>
          </a:xfrm>
        </p:spPr>
        <p:txBody>
          <a:bodyPr>
            <a:normAutofit/>
          </a:bodyPr>
          <a:lstStyle/>
          <a:p>
            <a:endParaRPr lang="en-US" dirty="0">
              <a:solidFill>
                <a:schemeClr val="tx1"/>
              </a:solidFill>
              <a:latin typeface="+mn-lt"/>
            </a:endParaRPr>
          </a:p>
          <a:p>
            <a:r>
              <a:rPr lang="en-US" dirty="0">
                <a:solidFill>
                  <a:schemeClr val="tx1"/>
                </a:solidFill>
                <a:latin typeface="+mn-lt"/>
              </a:rPr>
              <a:t>Some unique provisions in Florida’s licensure law, Chapter 400</a:t>
            </a:r>
          </a:p>
          <a:p>
            <a:pPr lvl="1"/>
            <a:r>
              <a:rPr lang="en-US" dirty="0">
                <a:solidFill>
                  <a:schemeClr val="tx1"/>
                </a:solidFill>
                <a:latin typeface="+mn-lt"/>
              </a:rPr>
              <a:t>Actions against licenses, §400.102</a:t>
            </a:r>
          </a:p>
          <a:p>
            <a:pPr lvl="1"/>
            <a:r>
              <a:rPr lang="en-US" dirty="0">
                <a:solidFill>
                  <a:schemeClr val="tx1"/>
                </a:solidFill>
                <a:latin typeface="+mn-lt"/>
              </a:rPr>
              <a:t>Authority to mandate that additional staff be hired, §400.121(6)</a:t>
            </a:r>
          </a:p>
          <a:p>
            <a:pPr lvl="1"/>
            <a:r>
              <a:rPr lang="en-US" dirty="0">
                <a:solidFill>
                  <a:schemeClr val="tx1"/>
                </a:solidFill>
                <a:latin typeface="+mn-lt"/>
              </a:rPr>
              <a:t>Quality assurance/early warning system (analysis of financial, quality of care indicators), §400.118</a:t>
            </a:r>
          </a:p>
          <a:p>
            <a:r>
              <a:rPr lang="en-US" dirty="0">
                <a:solidFill>
                  <a:schemeClr val="tx1"/>
                </a:solidFill>
                <a:latin typeface="+mn-lt"/>
              </a:rPr>
              <a:t>Is it possible to file Freedom of Information Act request to find out whether and how state has used its authorities?</a:t>
            </a:r>
          </a:p>
          <a:p>
            <a:pPr lvl="1"/>
            <a:r>
              <a:rPr lang="en-US" dirty="0">
                <a:solidFill>
                  <a:schemeClr val="tx1"/>
                </a:solidFill>
                <a:latin typeface="+mn-lt"/>
              </a:rPr>
              <a:t>Is it possible to issue a report about findings?</a:t>
            </a:r>
          </a:p>
          <a:p>
            <a:pPr lvl="1"/>
            <a:r>
              <a:rPr lang="en-US" dirty="0">
                <a:solidFill>
                  <a:schemeClr val="tx1"/>
                </a:solidFill>
                <a:latin typeface="+mn-lt"/>
              </a:rPr>
              <a:t>Get media attention?</a:t>
            </a:r>
          </a:p>
          <a:p>
            <a:r>
              <a:rPr lang="en-US" dirty="0">
                <a:solidFill>
                  <a:schemeClr val="tx1"/>
                </a:solidFill>
                <a:latin typeface="+mn-lt"/>
              </a:rPr>
              <a:t>Would Legislators consider oversight hearing of how these provisions are implemented?</a:t>
            </a:r>
          </a:p>
          <a:p>
            <a:pPr marL="457200" lvl="1" indent="0">
              <a:buNone/>
            </a:pPr>
            <a:endParaRPr lang="en-US" dirty="0"/>
          </a:p>
        </p:txBody>
      </p:sp>
      <p:sp>
        <p:nvSpPr>
          <p:cNvPr id="4" name="Slide Number Placeholder 3"/>
          <p:cNvSpPr>
            <a:spLocks noGrp="1"/>
          </p:cNvSpPr>
          <p:nvPr>
            <p:ph type="sldNum" sz="quarter" idx="12"/>
          </p:nvPr>
        </p:nvSpPr>
        <p:spPr/>
        <p:txBody>
          <a:bodyPr/>
          <a:lstStyle/>
          <a:p>
            <a:fld id="{BA9B540C-44DA-4F69-89C9-7C84606640D3}" type="slidenum">
              <a:rPr lang="en-US" smtClean="0"/>
              <a:pPr/>
              <a:t>35</a:t>
            </a:fld>
            <a:endParaRPr lang="en-US" dirty="0"/>
          </a:p>
        </p:txBody>
      </p:sp>
      <p:sp>
        <p:nvSpPr>
          <p:cNvPr id="5" name="Content Placeholder 2">
            <a:extLst>
              <a:ext uri="{FF2B5EF4-FFF2-40B4-BE49-F238E27FC236}">
                <a16:creationId xmlns:a16="http://schemas.microsoft.com/office/drawing/2014/main" id="{B19DCEB3-CD71-7743-AA41-B26945A05589}"/>
              </a:ext>
            </a:extLst>
          </p:cNvPr>
          <p:cNvSpPr txBox="1">
            <a:spLocks/>
          </p:cNvSpPr>
          <p:nvPr/>
        </p:nvSpPr>
        <p:spPr>
          <a:xfrm>
            <a:off x="233916" y="1351723"/>
            <a:ext cx="11906422" cy="4663869"/>
          </a:xfrm>
          <a:prstGeom prst="rect">
            <a:avLst/>
          </a:prstGeom>
          <a:ln w="57150" cmpd="sng">
            <a:solidFill>
              <a:srgbClr val="E86B4B"/>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nSpc>
                <a:spcPct val="150000"/>
              </a:lnSpc>
            </a:pPr>
            <a:endParaRPr lang="en-US" sz="5100">
              <a:solidFill>
                <a:schemeClr val="tx1"/>
              </a:solidFill>
              <a:latin typeface="+mn-lt"/>
            </a:endParaRPr>
          </a:p>
          <a:p>
            <a:pPr lvl="1">
              <a:lnSpc>
                <a:spcPct val="150000"/>
              </a:lnSpc>
            </a:pPr>
            <a:endParaRPr lang="en-US" dirty="0">
              <a:solidFill>
                <a:schemeClr val="tx1"/>
              </a:solidFill>
              <a:latin typeface="+mn-lt"/>
            </a:endParaRPr>
          </a:p>
        </p:txBody>
      </p:sp>
      <p:pic>
        <p:nvPicPr>
          <p:cNvPr id="6" name="Picture 5">
            <a:extLst>
              <a:ext uri="{FF2B5EF4-FFF2-40B4-BE49-F238E27FC236}">
                <a16:creationId xmlns:a16="http://schemas.microsoft.com/office/drawing/2014/main" id="{EEA40016-8FD2-5B4F-9833-DDF02D12F015}"/>
              </a:ext>
            </a:extLst>
          </p:cNvPr>
          <p:cNvPicPr>
            <a:picLocks noChangeAspect="1"/>
          </p:cNvPicPr>
          <p:nvPr/>
        </p:nvPicPr>
        <p:blipFill>
          <a:blip r:embed="rId2"/>
          <a:stretch>
            <a:fillRect/>
          </a:stretch>
        </p:blipFill>
        <p:spPr>
          <a:xfrm>
            <a:off x="4749800" y="6108700"/>
            <a:ext cx="2692400" cy="749300"/>
          </a:xfrm>
          <a:prstGeom prst="rect">
            <a:avLst/>
          </a:prstGeom>
        </p:spPr>
      </p:pic>
    </p:spTree>
    <p:extLst>
      <p:ext uri="{BB962C8B-B14F-4D97-AF65-F5344CB8AC3E}">
        <p14:creationId xmlns:p14="http://schemas.microsoft.com/office/powerpoint/2010/main" val="26270033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7540"/>
            <a:ext cx="10972800" cy="1600200"/>
          </a:xfrm>
        </p:spPr>
        <p:txBody>
          <a:bodyPr/>
          <a:lstStyle/>
          <a:p>
            <a:r>
              <a:rPr lang="en-US" dirty="0"/>
              <a:t>National Policy Advocacy</a:t>
            </a:r>
          </a:p>
        </p:txBody>
      </p:sp>
      <p:sp>
        <p:nvSpPr>
          <p:cNvPr id="3" name="Content Placeholder 2"/>
          <p:cNvSpPr>
            <a:spLocks noGrp="1"/>
          </p:cNvSpPr>
          <p:nvPr>
            <p:ph idx="1"/>
          </p:nvPr>
        </p:nvSpPr>
        <p:spPr>
          <a:xfrm>
            <a:off x="397565" y="1125134"/>
            <a:ext cx="10972800" cy="4525963"/>
          </a:xfrm>
        </p:spPr>
        <p:txBody>
          <a:bodyPr>
            <a:normAutofit/>
          </a:bodyPr>
          <a:lstStyle/>
          <a:p>
            <a:r>
              <a:rPr lang="en-US" sz="3200" dirty="0">
                <a:solidFill>
                  <a:schemeClr val="tx1"/>
                </a:solidFill>
                <a:latin typeface="+mn-lt"/>
              </a:rPr>
              <a:t>Public attention may create possibility of enacting better policies for the future</a:t>
            </a:r>
          </a:p>
          <a:p>
            <a:pPr lvl="1"/>
            <a:r>
              <a:rPr lang="en-US" sz="3200" dirty="0">
                <a:solidFill>
                  <a:schemeClr val="tx1"/>
                </a:solidFill>
                <a:latin typeface="+mn-lt"/>
              </a:rPr>
              <a:t>Staffing</a:t>
            </a:r>
          </a:p>
          <a:p>
            <a:pPr lvl="1"/>
            <a:r>
              <a:rPr lang="en-US" sz="3200" dirty="0">
                <a:solidFill>
                  <a:schemeClr val="tx1"/>
                </a:solidFill>
                <a:latin typeface="+mn-lt"/>
              </a:rPr>
              <a:t>Better enforcement</a:t>
            </a:r>
          </a:p>
          <a:p>
            <a:pPr lvl="1"/>
            <a:r>
              <a:rPr lang="en-US" sz="3200" dirty="0">
                <a:solidFill>
                  <a:schemeClr val="tx1"/>
                </a:solidFill>
                <a:latin typeface="+mn-lt"/>
              </a:rPr>
              <a:t>Better controls over ownership/management</a:t>
            </a:r>
          </a:p>
          <a:p>
            <a:pPr lvl="1"/>
            <a:r>
              <a:rPr lang="en-US" sz="3200" dirty="0">
                <a:solidFill>
                  <a:schemeClr val="tx1"/>
                </a:solidFill>
                <a:latin typeface="+mn-lt"/>
              </a:rPr>
              <a:t>Better accounting for public reimbursement (medical loss ratio)</a:t>
            </a:r>
          </a:p>
        </p:txBody>
      </p:sp>
      <p:sp>
        <p:nvSpPr>
          <p:cNvPr id="4" name="Slide Number Placeholder 3"/>
          <p:cNvSpPr>
            <a:spLocks noGrp="1"/>
          </p:cNvSpPr>
          <p:nvPr>
            <p:ph type="sldNum" sz="quarter" idx="11"/>
          </p:nvPr>
        </p:nvSpPr>
        <p:spPr/>
        <p:txBody>
          <a:bodyPr/>
          <a:lstStyle/>
          <a:p>
            <a:pPr>
              <a:defRPr/>
            </a:pPr>
            <a:fld id="{6414CFA4-8673-4251-AA94-B88DDAD2304E}" type="slidenum">
              <a:rPr lang="en-US" smtClean="0"/>
              <a:pPr>
                <a:defRPr/>
              </a:pPr>
              <a:t>36</a:t>
            </a:fld>
            <a:endParaRPr lang="en-US" dirty="0"/>
          </a:p>
        </p:txBody>
      </p:sp>
      <p:pic>
        <p:nvPicPr>
          <p:cNvPr id="5" name="Picture 4">
            <a:extLst>
              <a:ext uri="{FF2B5EF4-FFF2-40B4-BE49-F238E27FC236}">
                <a16:creationId xmlns:a16="http://schemas.microsoft.com/office/drawing/2014/main" id="{B88B21AD-29A8-C846-985D-6DBD7401AA4B}"/>
              </a:ext>
            </a:extLst>
          </p:cNvPr>
          <p:cNvPicPr>
            <a:picLocks noChangeAspect="1"/>
          </p:cNvPicPr>
          <p:nvPr/>
        </p:nvPicPr>
        <p:blipFill>
          <a:blip r:embed="rId2"/>
          <a:stretch>
            <a:fillRect/>
          </a:stretch>
        </p:blipFill>
        <p:spPr>
          <a:xfrm>
            <a:off x="4823415" y="6044373"/>
            <a:ext cx="2692400" cy="749300"/>
          </a:xfrm>
          <a:prstGeom prst="rect">
            <a:avLst/>
          </a:prstGeom>
        </p:spPr>
      </p:pic>
      <p:sp>
        <p:nvSpPr>
          <p:cNvPr id="6" name="Content Placeholder 2">
            <a:extLst>
              <a:ext uri="{FF2B5EF4-FFF2-40B4-BE49-F238E27FC236}">
                <a16:creationId xmlns:a16="http://schemas.microsoft.com/office/drawing/2014/main" id="{7F7D90DA-F9C4-7D46-B56B-BC52E792F0AD}"/>
              </a:ext>
            </a:extLst>
          </p:cNvPr>
          <p:cNvSpPr txBox="1">
            <a:spLocks/>
          </p:cNvSpPr>
          <p:nvPr/>
        </p:nvSpPr>
        <p:spPr>
          <a:xfrm>
            <a:off x="397565" y="1062660"/>
            <a:ext cx="11396870" cy="4906964"/>
          </a:xfrm>
          <a:prstGeom prst="rect">
            <a:avLst/>
          </a:prstGeom>
          <a:ln w="57150" cmpd="sng">
            <a:solidFill>
              <a:srgbClr val="E86B4B"/>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nSpc>
                <a:spcPct val="150000"/>
              </a:lnSpc>
            </a:pPr>
            <a:endParaRPr lang="en-US" sz="5100">
              <a:solidFill>
                <a:schemeClr val="tx1"/>
              </a:solidFill>
              <a:latin typeface="+mn-lt"/>
            </a:endParaRPr>
          </a:p>
          <a:p>
            <a:pPr lvl="1">
              <a:lnSpc>
                <a:spcPct val="150000"/>
              </a:lnSpc>
            </a:pPr>
            <a:endParaRPr lang="en-US" dirty="0">
              <a:solidFill>
                <a:schemeClr val="tx1"/>
              </a:solidFill>
              <a:latin typeface="+mn-lt"/>
            </a:endParaRPr>
          </a:p>
        </p:txBody>
      </p:sp>
    </p:spTree>
    <p:extLst>
      <p:ext uri="{BB962C8B-B14F-4D97-AF65-F5344CB8AC3E}">
        <p14:creationId xmlns:p14="http://schemas.microsoft.com/office/powerpoint/2010/main" val="11098088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327" y="246132"/>
            <a:ext cx="12437327" cy="1600200"/>
          </a:xfrm>
        </p:spPr>
        <p:txBody>
          <a:bodyPr/>
          <a:lstStyle/>
          <a:p>
            <a:r>
              <a:rPr lang="en-US" dirty="0"/>
              <a:t>Policy Advocacy Needs Resident/Staff Stories</a:t>
            </a:r>
          </a:p>
        </p:txBody>
      </p:sp>
      <p:sp>
        <p:nvSpPr>
          <p:cNvPr id="3" name="Content Placeholder 2"/>
          <p:cNvSpPr>
            <a:spLocks noGrp="1"/>
          </p:cNvSpPr>
          <p:nvPr>
            <p:ph idx="1"/>
          </p:nvPr>
        </p:nvSpPr>
        <p:spPr>
          <a:xfrm>
            <a:off x="609600" y="1907472"/>
            <a:ext cx="10972800" cy="4525963"/>
          </a:xfrm>
        </p:spPr>
        <p:txBody>
          <a:bodyPr>
            <a:normAutofit/>
          </a:bodyPr>
          <a:lstStyle/>
          <a:p>
            <a:r>
              <a:rPr lang="en-US" sz="3200" dirty="0">
                <a:solidFill>
                  <a:schemeClr val="tx1"/>
                </a:solidFill>
                <a:latin typeface="+mn-lt"/>
              </a:rPr>
              <a:t>Most successful advocacy hears from people with personal experience.</a:t>
            </a:r>
          </a:p>
          <a:p>
            <a:pPr lvl="1"/>
            <a:r>
              <a:rPr lang="en-US" sz="3200" dirty="0">
                <a:solidFill>
                  <a:schemeClr val="tx1"/>
                </a:solidFill>
                <a:latin typeface="+mn-lt"/>
              </a:rPr>
              <a:t>Congressional briefings and hearings have begun with families of residents who died, workers (limited testing, limited personal protective equipment, low salaries, limited or no paid sick leave), then others, including experts with data.</a:t>
            </a:r>
          </a:p>
        </p:txBody>
      </p:sp>
      <p:sp>
        <p:nvSpPr>
          <p:cNvPr id="4" name="Slide Number Placeholder 3"/>
          <p:cNvSpPr>
            <a:spLocks noGrp="1"/>
          </p:cNvSpPr>
          <p:nvPr>
            <p:ph type="sldNum" sz="quarter" idx="11"/>
          </p:nvPr>
        </p:nvSpPr>
        <p:spPr/>
        <p:txBody>
          <a:bodyPr/>
          <a:lstStyle/>
          <a:p>
            <a:pPr>
              <a:defRPr/>
            </a:pPr>
            <a:fld id="{6414CFA4-8673-4251-AA94-B88DDAD2304E}" type="slidenum">
              <a:rPr lang="en-US" smtClean="0"/>
              <a:pPr>
                <a:defRPr/>
              </a:pPr>
              <a:t>37</a:t>
            </a:fld>
            <a:endParaRPr lang="en-US" dirty="0"/>
          </a:p>
        </p:txBody>
      </p:sp>
      <p:pic>
        <p:nvPicPr>
          <p:cNvPr id="5" name="Picture 4">
            <a:extLst>
              <a:ext uri="{FF2B5EF4-FFF2-40B4-BE49-F238E27FC236}">
                <a16:creationId xmlns:a16="http://schemas.microsoft.com/office/drawing/2014/main" id="{6FC88E94-7801-D544-BFAC-4251583852A4}"/>
              </a:ext>
            </a:extLst>
          </p:cNvPr>
          <p:cNvPicPr>
            <a:picLocks noChangeAspect="1"/>
          </p:cNvPicPr>
          <p:nvPr/>
        </p:nvPicPr>
        <p:blipFill>
          <a:blip r:embed="rId2"/>
          <a:stretch>
            <a:fillRect/>
          </a:stretch>
        </p:blipFill>
        <p:spPr>
          <a:xfrm>
            <a:off x="4676187" y="6108700"/>
            <a:ext cx="2692400" cy="749300"/>
          </a:xfrm>
          <a:prstGeom prst="rect">
            <a:avLst/>
          </a:prstGeom>
        </p:spPr>
      </p:pic>
      <p:sp>
        <p:nvSpPr>
          <p:cNvPr id="6" name="Content Placeholder 2">
            <a:extLst>
              <a:ext uri="{FF2B5EF4-FFF2-40B4-BE49-F238E27FC236}">
                <a16:creationId xmlns:a16="http://schemas.microsoft.com/office/drawing/2014/main" id="{CF9D910E-968B-6247-BF29-06454AFD01FB}"/>
              </a:ext>
            </a:extLst>
          </p:cNvPr>
          <p:cNvSpPr txBox="1">
            <a:spLocks/>
          </p:cNvSpPr>
          <p:nvPr/>
        </p:nvSpPr>
        <p:spPr>
          <a:xfrm>
            <a:off x="609600" y="1745105"/>
            <a:ext cx="10972800" cy="4186681"/>
          </a:xfrm>
          <a:prstGeom prst="rect">
            <a:avLst/>
          </a:prstGeom>
          <a:ln w="57150" cmpd="sng">
            <a:solidFill>
              <a:srgbClr val="E86B4B"/>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nSpc>
                <a:spcPct val="150000"/>
              </a:lnSpc>
            </a:pPr>
            <a:endParaRPr lang="en-US" sz="5100">
              <a:solidFill>
                <a:schemeClr val="tx1"/>
              </a:solidFill>
              <a:latin typeface="+mn-lt"/>
            </a:endParaRPr>
          </a:p>
          <a:p>
            <a:pPr lvl="1">
              <a:lnSpc>
                <a:spcPct val="150000"/>
              </a:lnSpc>
            </a:pPr>
            <a:endParaRPr lang="en-US" dirty="0">
              <a:solidFill>
                <a:schemeClr val="tx1"/>
              </a:solidFill>
              <a:latin typeface="+mn-lt"/>
            </a:endParaRPr>
          </a:p>
        </p:txBody>
      </p:sp>
    </p:spTree>
    <p:extLst>
      <p:ext uri="{BB962C8B-B14F-4D97-AF65-F5344CB8AC3E}">
        <p14:creationId xmlns:p14="http://schemas.microsoft.com/office/powerpoint/2010/main" val="4785528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63576"/>
            <a:ext cx="10972800" cy="1600200"/>
          </a:xfrm>
        </p:spPr>
        <p:txBody>
          <a:bodyPr/>
          <a:lstStyle/>
          <a:p>
            <a:r>
              <a:rPr lang="en-US" dirty="0"/>
              <a:t>Staffing</a:t>
            </a:r>
          </a:p>
        </p:txBody>
      </p:sp>
      <p:sp>
        <p:nvSpPr>
          <p:cNvPr id="3" name="Content Placeholder 2"/>
          <p:cNvSpPr>
            <a:spLocks noGrp="1"/>
          </p:cNvSpPr>
          <p:nvPr>
            <p:ph idx="1"/>
          </p:nvPr>
        </p:nvSpPr>
        <p:spPr/>
        <p:txBody>
          <a:bodyPr>
            <a:normAutofit/>
          </a:bodyPr>
          <a:lstStyle/>
          <a:p>
            <a:r>
              <a:rPr lang="en-US" sz="2800" dirty="0">
                <a:solidFill>
                  <a:schemeClr val="tx1"/>
                </a:solidFill>
                <a:latin typeface="+mn-lt"/>
              </a:rPr>
              <a:t>Need RN coverage 24 hours/day</a:t>
            </a:r>
          </a:p>
          <a:p>
            <a:r>
              <a:rPr lang="en-US" sz="2800" dirty="0">
                <a:solidFill>
                  <a:schemeClr val="tx1"/>
                </a:solidFill>
                <a:latin typeface="+mn-lt"/>
              </a:rPr>
              <a:t>Yue Li, et al, “COVID-19 infections and deaths among Connecticut nursing home residents: facility correlates,” </a:t>
            </a:r>
            <a:r>
              <a:rPr lang="en-US" sz="2800" i="1" dirty="0">
                <a:solidFill>
                  <a:schemeClr val="tx1"/>
                </a:solidFill>
                <a:latin typeface="+mn-lt"/>
              </a:rPr>
              <a:t>Journal of the American Geriatrics Society</a:t>
            </a:r>
            <a:r>
              <a:rPr lang="en-US" sz="2800" dirty="0">
                <a:solidFill>
                  <a:schemeClr val="tx1"/>
                </a:solidFill>
                <a:latin typeface="+mn-lt"/>
              </a:rPr>
              <a:t> (Jun. 18, 2020),</a:t>
            </a:r>
          </a:p>
          <a:p>
            <a:pPr marL="457200" lvl="1" indent="0">
              <a:buNone/>
            </a:pPr>
            <a:r>
              <a:rPr lang="en-US" sz="2800" dirty="0">
                <a:latin typeface="+mn-lt"/>
                <a:hlinkClick r:id="rId2"/>
              </a:rPr>
              <a:t>https://onlinelibrary.wiley.com/doi/epdf/10.1111/jgs.16689</a:t>
            </a:r>
            <a:r>
              <a:rPr lang="en-US" sz="2800" dirty="0">
                <a:latin typeface="+mn-lt"/>
              </a:rPr>
              <a:t> </a:t>
            </a:r>
            <a:r>
              <a:rPr lang="en-US" sz="2800" dirty="0">
                <a:solidFill>
                  <a:schemeClr val="tx1"/>
                </a:solidFill>
                <a:latin typeface="+mn-lt"/>
              </a:rPr>
              <a:t> </a:t>
            </a:r>
          </a:p>
          <a:p>
            <a:pPr lvl="2"/>
            <a:r>
              <a:rPr lang="en-US" sz="2800" dirty="0">
                <a:solidFill>
                  <a:schemeClr val="tx1"/>
                </a:solidFill>
                <a:latin typeface="+mn-lt"/>
              </a:rPr>
              <a:t>Facilities with higher RN coverage (20 more minutes per day) and higher star ratings less likely to have confirmed cases of COVID in Connecticut nursing facilities</a:t>
            </a:r>
          </a:p>
          <a:p>
            <a:pPr marL="457200" lvl="1" indent="0">
              <a:buNone/>
            </a:pPr>
            <a:endParaRPr lang="en-US" dirty="0"/>
          </a:p>
          <a:p>
            <a:pPr lvl="1"/>
            <a:endParaRPr lang="en-US" dirty="0"/>
          </a:p>
        </p:txBody>
      </p:sp>
      <p:sp>
        <p:nvSpPr>
          <p:cNvPr id="4" name="Slide Number Placeholder 3"/>
          <p:cNvSpPr>
            <a:spLocks noGrp="1"/>
          </p:cNvSpPr>
          <p:nvPr>
            <p:ph type="sldNum" sz="quarter" idx="11"/>
          </p:nvPr>
        </p:nvSpPr>
        <p:spPr/>
        <p:txBody>
          <a:bodyPr/>
          <a:lstStyle/>
          <a:p>
            <a:pPr>
              <a:defRPr/>
            </a:pPr>
            <a:fld id="{6414CFA4-8673-4251-AA94-B88DDAD2304E}" type="slidenum">
              <a:rPr lang="en-US" smtClean="0"/>
              <a:pPr>
                <a:defRPr/>
              </a:pPr>
              <a:t>38</a:t>
            </a:fld>
            <a:endParaRPr lang="en-US" dirty="0"/>
          </a:p>
        </p:txBody>
      </p:sp>
      <p:pic>
        <p:nvPicPr>
          <p:cNvPr id="5" name="Picture 4">
            <a:extLst>
              <a:ext uri="{FF2B5EF4-FFF2-40B4-BE49-F238E27FC236}">
                <a16:creationId xmlns:a16="http://schemas.microsoft.com/office/drawing/2014/main" id="{DE1810C5-A708-6D49-AB34-7E6223B3F670}"/>
              </a:ext>
            </a:extLst>
          </p:cNvPr>
          <p:cNvPicPr>
            <a:picLocks noChangeAspect="1"/>
          </p:cNvPicPr>
          <p:nvPr/>
        </p:nvPicPr>
        <p:blipFill>
          <a:blip r:embed="rId3"/>
          <a:stretch>
            <a:fillRect/>
          </a:stretch>
        </p:blipFill>
        <p:spPr>
          <a:xfrm>
            <a:off x="4749800" y="6047471"/>
            <a:ext cx="2692400" cy="749300"/>
          </a:xfrm>
          <a:prstGeom prst="rect">
            <a:avLst/>
          </a:prstGeom>
        </p:spPr>
      </p:pic>
      <p:sp>
        <p:nvSpPr>
          <p:cNvPr id="6" name="Content Placeholder 2">
            <a:extLst>
              <a:ext uri="{FF2B5EF4-FFF2-40B4-BE49-F238E27FC236}">
                <a16:creationId xmlns:a16="http://schemas.microsoft.com/office/drawing/2014/main" id="{2FCC81D2-4FD0-7A44-AA59-86B46A2A08E0}"/>
              </a:ext>
            </a:extLst>
          </p:cNvPr>
          <p:cNvSpPr txBox="1">
            <a:spLocks/>
          </p:cNvSpPr>
          <p:nvPr/>
        </p:nvSpPr>
        <p:spPr>
          <a:xfrm>
            <a:off x="609600" y="1304244"/>
            <a:ext cx="10972800" cy="4525963"/>
          </a:xfrm>
          <a:prstGeom prst="rect">
            <a:avLst/>
          </a:prstGeom>
          <a:ln w="57150" cmpd="sng">
            <a:solidFill>
              <a:srgbClr val="E86B4B"/>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nSpc>
                <a:spcPct val="150000"/>
              </a:lnSpc>
            </a:pPr>
            <a:endParaRPr lang="en-US" sz="5100">
              <a:solidFill>
                <a:schemeClr val="tx1"/>
              </a:solidFill>
              <a:latin typeface="+mn-lt"/>
            </a:endParaRPr>
          </a:p>
          <a:p>
            <a:pPr lvl="1">
              <a:lnSpc>
                <a:spcPct val="150000"/>
              </a:lnSpc>
            </a:pPr>
            <a:endParaRPr lang="en-US" dirty="0">
              <a:solidFill>
                <a:schemeClr val="tx1"/>
              </a:solidFill>
              <a:latin typeface="+mn-lt"/>
            </a:endParaRPr>
          </a:p>
        </p:txBody>
      </p:sp>
    </p:spTree>
    <p:extLst>
      <p:ext uri="{BB962C8B-B14F-4D97-AF65-F5344CB8AC3E}">
        <p14:creationId xmlns:p14="http://schemas.microsoft.com/office/powerpoint/2010/main" val="13884570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63576"/>
            <a:ext cx="10972800" cy="1600200"/>
          </a:xfrm>
        </p:spPr>
        <p:txBody>
          <a:bodyPr/>
          <a:lstStyle/>
          <a:p>
            <a:r>
              <a:rPr lang="en-US" dirty="0"/>
              <a:t>Staffing</a:t>
            </a:r>
          </a:p>
        </p:txBody>
      </p:sp>
      <p:sp>
        <p:nvSpPr>
          <p:cNvPr id="3" name="Content Placeholder 2"/>
          <p:cNvSpPr>
            <a:spLocks noGrp="1"/>
          </p:cNvSpPr>
          <p:nvPr>
            <p:ph idx="1"/>
          </p:nvPr>
        </p:nvSpPr>
        <p:spPr>
          <a:xfrm>
            <a:off x="878887" y="1383506"/>
            <a:ext cx="10972800" cy="4525963"/>
          </a:xfrm>
        </p:spPr>
        <p:txBody>
          <a:bodyPr>
            <a:normAutofit/>
          </a:bodyPr>
          <a:lstStyle/>
          <a:p>
            <a:r>
              <a:rPr lang="en-US" sz="3200" dirty="0">
                <a:solidFill>
                  <a:schemeClr val="tx1"/>
                </a:solidFill>
                <a:latin typeface="+mn-lt"/>
              </a:rPr>
              <a:t>Aides need higher salaries and better benefits (e.g. paid sick leave)</a:t>
            </a:r>
          </a:p>
          <a:p>
            <a:pPr lvl="1"/>
            <a:r>
              <a:rPr lang="en-US" sz="3200" dirty="0">
                <a:solidFill>
                  <a:schemeClr val="tx1"/>
                </a:solidFill>
                <a:latin typeface="+mn-lt"/>
              </a:rPr>
              <a:t>Early on in pandemic, aides unknowingly transmitted COVID-19 among facilities (when they were contagious but asymptomatic) because they need to work multiple jobs.</a:t>
            </a:r>
          </a:p>
        </p:txBody>
      </p:sp>
      <p:sp>
        <p:nvSpPr>
          <p:cNvPr id="4" name="Slide Number Placeholder 3"/>
          <p:cNvSpPr>
            <a:spLocks noGrp="1"/>
          </p:cNvSpPr>
          <p:nvPr>
            <p:ph type="sldNum" sz="quarter" idx="11"/>
          </p:nvPr>
        </p:nvSpPr>
        <p:spPr/>
        <p:txBody>
          <a:bodyPr/>
          <a:lstStyle/>
          <a:p>
            <a:pPr>
              <a:defRPr/>
            </a:pPr>
            <a:fld id="{6414CFA4-8673-4251-AA94-B88DDAD2304E}" type="slidenum">
              <a:rPr lang="en-US" smtClean="0"/>
              <a:pPr>
                <a:defRPr/>
              </a:pPr>
              <a:t>39</a:t>
            </a:fld>
            <a:endParaRPr lang="en-US" dirty="0"/>
          </a:p>
        </p:txBody>
      </p:sp>
      <p:pic>
        <p:nvPicPr>
          <p:cNvPr id="5" name="Picture 4">
            <a:extLst>
              <a:ext uri="{FF2B5EF4-FFF2-40B4-BE49-F238E27FC236}">
                <a16:creationId xmlns:a16="http://schemas.microsoft.com/office/drawing/2014/main" id="{22E4A62C-C776-1643-B0FD-F41DF828F90E}"/>
              </a:ext>
            </a:extLst>
          </p:cNvPr>
          <p:cNvPicPr>
            <a:picLocks noChangeAspect="1"/>
          </p:cNvPicPr>
          <p:nvPr/>
        </p:nvPicPr>
        <p:blipFill>
          <a:blip r:embed="rId2"/>
          <a:stretch>
            <a:fillRect/>
          </a:stretch>
        </p:blipFill>
        <p:spPr>
          <a:xfrm>
            <a:off x="4823415" y="6074407"/>
            <a:ext cx="2692400" cy="749300"/>
          </a:xfrm>
          <a:prstGeom prst="rect">
            <a:avLst/>
          </a:prstGeom>
        </p:spPr>
      </p:pic>
      <p:sp>
        <p:nvSpPr>
          <p:cNvPr id="6" name="Content Placeholder 2">
            <a:extLst>
              <a:ext uri="{FF2B5EF4-FFF2-40B4-BE49-F238E27FC236}">
                <a16:creationId xmlns:a16="http://schemas.microsoft.com/office/drawing/2014/main" id="{E5295A8C-CBBD-3D43-B865-967D3BFFD589}"/>
              </a:ext>
            </a:extLst>
          </p:cNvPr>
          <p:cNvSpPr txBox="1">
            <a:spLocks/>
          </p:cNvSpPr>
          <p:nvPr/>
        </p:nvSpPr>
        <p:spPr>
          <a:xfrm>
            <a:off x="878887" y="1304244"/>
            <a:ext cx="10972800" cy="4525963"/>
          </a:xfrm>
          <a:prstGeom prst="rect">
            <a:avLst/>
          </a:prstGeom>
          <a:ln w="57150" cmpd="sng">
            <a:solidFill>
              <a:srgbClr val="E86B4B"/>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nSpc>
                <a:spcPct val="150000"/>
              </a:lnSpc>
            </a:pPr>
            <a:endParaRPr lang="en-US" sz="5100">
              <a:solidFill>
                <a:schemeClr val="tx1"/>
              </a:solidFill>
              <a:latin typeface="+mn-lt"/>
            </a:endParaRPr>
          </a:p>
          <a:p>
            <a:pPr lvl="1">
              <a:lnSpc>
                <a:spcPct val="150000"/>
              </a:lnSpc>
            </a:pPr>
            <a:endParaRPr lang="en-US" dirty="0">
              <a:solidFill>
                <a:schemeClr val="tx1"/>
              </a:solidFill>
              <a:latin typeface="+mn-lt"/>
            </a:endParaRPr>
          </a:p>
        </p:txBody>
      </p:sp>
    </p:spTree>
    <p:extLst>
      <p:ext uri="{BB962C8B-B14F-4D97-AF65-F5344CB8AC3E}">
        <p14:creationId xmlns:p14="http://schemas.microsoft.com/office/powerpoint/2010/main" val="1537991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F2AF0-E768-D84C-8ABF-69C225147881}"/>
              </a:ext>
            </a:extLst>
          </p:cNvPr>
          <p:cNvSpPr>
            <a:spLocks noGrp="1"/>
          </p:cNvSpPr>
          <p:nvPr>
            <p:ph type="title"/>
          </p:nvPr>
        </p:nvSpPr>
        <p:spPr/>
        <p:txBody>
          <a:bodyPr/>
          <a:lstStyle/>
          <a:p>
            <a:endParaRPr lang="en-US" dirty="0"/>
          </a:p>
        </p:txBody>
      </p:sp>
      <p:pic>
        <p:nvPicPr>
          <p:cNvPr id="6" name="Content Placeholder 5" descr="A picture containing knife&#10;&#10;Description automatically generated">
            <a:extLst>
              <a:ext uri="{FF2B5EF4-FFF2-40B4-BE49-F238E27FC236}">
                <a16:creationId xmlns:a16="http://schemas.microsoft.com/office/drawing/2014/main" id="{7A14214A-6C15-BF4B-B778-866C83444689}"/>
              </a:ext>
            </a:extLst>
          </p:cNvPr>
          <p:cNvPicPr>
            <a:picLocks noGrp="1" noChangeAspect="1"/>
          </p:cNvPicPr>
          <p:nvPr>
            <p:ph idx="1"/>
          </p:nvPr>
        </p:nvPicPr>
        <p:blipFill>
          <a:blip r:embed="rId3"/>
          <a:stretch>
            <a:fillRect/>
          </a:stretch>
        </p:blipFill>
        <p:spPr>
          <a:xfrm>
            <a:off x="193269" y="1603612"/>
            <a:ext cx="7899474" cy="1537195"/>
          </a:xfrm>
        </p:spPr>
      </p:pic>
      <p:sp>
        <p:nvSpPr>
          <p:cNvPr id="4" name="Slide Number Placeholder 3">
            <a:extLst>
              <a:ext uri="{FF2B5EF4-FFF2-40B4-BE49-F238E27FC236}">
                <a16:creationId xmlns:a16="http://schemas.microsoft.com/office/drawing/2014/main" id="{130BEE83-23D6-2A48-8D5E-28F19B8440B8}"/>
              </a:ext>
            </a:extLst>
          </p:cNvPr>
          <p:cNvSpPr>
            <a:spLocks noGrp="1"/>
          </p:cNvSpPr>
          <p:nvPr>
            <p:ph type="sldNum" sz="quarter" idx="12"/>
          </p:nvPr>
        </p:nvSpPr>
        <p:spPr/>
        <p:txBody>
          <a:bodyPr/>
          <a:lstStyle/>
          <a:p>
            <a:fld id="{BA9B540C-44DA-4F69-89C9-7C84606640D3}" type="slidenum">
              <a:rPr lang="en-US" smtClean="0"/>
              <a:pPr/>
              <a:t>4</a:t>
            </a:fld>
            <a:endParaRPr lang="en-US" dirty="0"/>
          </a:p>
        </p:txBody>
      </p:sp>
      <p:pic>
        <p:nvPicPr>
          <p:cNvPr id="8" name="Picture 7" descr="A picture containing knife&#10;&#10;Description automatically generated">
            <a:extLst>
              <a:ext uri="{FF2B5EF4-FFF2-40B4-BE49-F238E27FC236}">
                <a16:creationId xmlns:a16="http://schemas.microsoft.com/office/drawing/2014/main" id="{2A0453B3-544D-6441-95A7-364298FBC3E2}"/>
              </a:ext>
            </a:extLst>
          </p:cNvPr>
          <p:cNvPicPr>
            <a:picLocks noChangeAspect="1"/>
          </p:cNvPicPr>
          <p:nvPr/>
        </p:nvPicPr>
        <p:blipFill>
          <a:blip r:embed="rId4"/>
          <a:stretch>
            <a:fillRect/>
          </a:stretch>
        </p:blipFill>
        <p:spPr>
          <a:xfrm>
            <a:off x="373854" y="3492731"/>
            <a:ext cx="4676128" cy="1252316"/>
          </a:xfrm>
          <a:prstGeom prst="rect">
            <a:avLst/>
          </a:prstGeom>
        </p:spPr>
      </p:pic>
      <p:pic>
        <p:nvPicPr>
          <p:cNvPr id="10" name="Picture 9" descr="A picture containing knife&#10;&#10;Description automatically generated">
            <a:extLst>
              <a:ext uri="{FF2B5EF4-FFF2-40B4-BE49-F238E27FC236}">
                <a16:creationId xmlns:a16="http://schemas.microsoft.com/office/drawing/2014/main" id="{8DBF9AD8-E6CF-9142-AFBC-60366B78DEF1}"/>
              </a:ext>
            </a:extLst>
          </p:cNvPr>
          <p:cNvPicPr>
            <a:picLocks noChangeAspect="1"/>
          </p:cNvPicPr>
          <p:nvPr/>
        </p:nvPicPr>
        <p:blipFill rotWithShape="1">
          <a:blip r:embed="rId5"/>
          <a:srcRect l="808" r="5595" b="33045"/>
          <a:stretch/>
        </p:blipFill>
        <p:spPr>
          <a:xfrm>
            <a:off x="6428096" y="2886958"/>
            <a:ext cx="5390050" cy="1252316"/>
          </a:xfrm>
          <a:prstGeom prst="rect">
            <a:avLst/>
          </a:prstGeom>
        </p:spPr>
      </p:pic>
      <p:pic>
        <p:nvPicPr>
          <p:cNvPr id="12" name="Picture 11" descr="A picture containing knife&#10;&#10;Description automatically generated">
            <a:extLst>
              <a:ext uri="{FF2B5EF4-FFF2-40B4-BE49-F238E27FC236}">
                <a16:creationId xmlns:a16="http://schemas.microsoft.com/office/drawing/2014/main" id="{0DFA35CE-E5C8-0D4A-8F80-70A5BCD23F79}"/>
              </a:ext>
            </a:extLst>
          </p:cNvPr>
          <p:cNvPicPr>
            <a:picLocks noChangeAspect="1"/>
          </p:cNvPicPr>
          <p:nvPr/>
        </p:nvPicPr>
        <p:blipFill>
          <a:blip r:embed="rId6"/>
          <a:stretch>
            <a:fillRect/>
          </a:stretch>
        </p:blipFill>
        <p:spPr>
          <a:xfrm>
            <a:off x="457479" y="5121275"/>
            <a:ext cx="8065012" cy="1600201"/>
          </a:xfrm>
          <a:prstGeom prst="rect">
            <a:avLst/>
          </a:prstGeom>
        </p:spPr>
      </p:pic>
      <p:pic>
        <p:nvPicPr>
          <p:cNvPr id="14" name="Picture 13" descr="A screenshot of a cell phone&#10;&#10;Description automatically generated">
            <a:extLst>
              <a:ext uri="{FF2B5EF4-FFF2-40B4-BE49-F238E27FC236}">
                <a16:creationId xmlns:a16="http://schemas.microsoft.com/office/drawing/2014/main" id="{7316012C-6A1E-A84C-9871-FB0D46941B7C}"/>
              </a:ext>
            </a:extLst>
          </p:cNvPr>
          <p:cNvPicPr>
            <a:picLocks noChangeAspect="1"/>
          </p:cNvPicPr>
          <p:nvPr/>
        </p:nvPicPr>
        <p:blipFill>
          <a:blip r:embed="rId7"/>
          <a:stretch>
            <a:fillRect/>
          </a:stretch>
        </p:blipFill>
        <p:spPr>
          <a:xfrm>
            <a:off x="5222013" y="4211691"/>
            <a:ext cx="6500599" cy="857902"/>
          </a:xfrm>
          <a:prstGeom prst="rect">
            <a:avLst/>
          </a:prstGeom>
        </p:spPr>
      </p:pic>
      <p:pic>
        <p:nvPicPr>
          <p:cNvPr id="16" name="Picture 15" descr="A screenshot of a cell phone&#10;&#10;Description automatically generated">
            <a:extLst>
              <a:ext uri="{FF2B5EF4-FFF2-40B4-BE49-F238E27FC236}">
                <a16:creationId xmlns:a16="http://schemas.microsoft.com/office/drawing/2014/main" id="{4F01F4E1-8788-BA42-90CC-6EB57236FE74}"/>
              </a:ext>
            </a:extLst>
          </p:cNvPr>
          <p:cNvPicPr>
            <a:picLocks noChangeAspect="1"/>
          </p:cNvPicPr>
          <p:nvPr/>
        </p:nvPicPr>
        <p:blipFill>
          <a:blip r:embed="rId8"/>
          <a:stretch>
            <a:fillRect/>
          </a:stretch>
        </p:blipFill>
        <p:spPr>
          <a:xfrm>
            <a:off x="2951018" y="136525"/>
            <a:ext cx="6816437" cy="1375738"/>
          </a:xfrm>
          <a:prstGeom prst="rect">
            <a:avLst/>
          </a:prstGeom>
        </p:spPr>
      </p:pic>
      <p:pic>
        <p:nvPicPr>
          <p:cNvPr id="11" name="Picture 10">
            <a:extLst>
              <a:ext uri="{FF2B5EF4-FFF2-40B4-BE49-F238E27FC236}">
                <a16:creationId xmlns:a16="http://schemas.microsoft.com/office/drawing/2014/main" id="{995AA38E-F7DF-614C-BE0D-480E430D5ACE}"/>
              </a:ext>
            </a:extLst>
          </p:cNvPr>
          <p:cNvPicPr>
            <a:picLocks noChangeAspect="1"/>
          </p:cNvPicPr>
          <p:nvPr/>
        </p:nvPicPr>
        <p:blipFill>
          <a:blip r:embed="rId9"/>
          <a:stretch>
            <a:fillRect/>
          </a:stretch>
        </p:blipFill>
        <p:spPr>
          <a:xfrm>
            <a:off x="9447938" y="6108700"/>
            <a:ext cx="2692400" cy="749300"/>
          </a:xfrm>
          <a:prstGeom prst="rect">
            <a:avLst/>
          </a:prstGeom>
        </p:spPr>
      </p:pic>
    </p:spTree>
    <p:extLst>
      <p:ext uri="{BB962C8B-B14F-4D97-AF65-F5344CB8AC3E}">
        <p14:creationId xmlns:p14="http://schemas.microsoft.com/office/powerpoint/2010/main" val="37394964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90654"/>
            <a:ext cx="10972800" cy="1600200"/>
          </a:xfrm>
        </p:spPr>
        <p:txBody>
          <a:bodyPr/>
          <a:lstStyle/>
          <a:p>
            <a:r>
              <a:rPr lang="en-US" dirty="0"/>
              <a:t>Enforcement</a:t>
            </a:r>
          </a:p>
        </p:txBody>
      </p:sp>
      <p:sp>
        <p:nvSpPr>
          <p:cNvPr id="3" name="Content Placeholder 2"/>
          <p:cNvSpPr>
            <a:spLocks noGrp="1"/>
          </p:cNvSpPr>
          <p:nvPr>
            <p:ph idx="1"/>
          </p:nvPr>
        </p:nvSpPr>
        <p:spPr>
          <a:xfrm>
            <a:off x="609600" y="1222490"/>
            <a:ext cx="10972800" cy="4525963"/>
          </a:xfrm>
        </p:spPr>
        <p:txBody>
          <a:bodyPr>
            <a:normAutofit/>
          </a:bodyPr>
          <a:lstStyle/>
          <a:p>
            <a:r>
              <a:rPr lang="en-US" sz="3200" dirty="0">
                <a:solidFill>
                  <a:schemeClr val="tx1"/>
                </a:solidFill>
                <a:latin typeface="+mn-lt"/>
              </a:rPr>
              <a:t>99+% of infection control deficiencies called no harm.</a:t>
            </a:r>
          </a:p>
          <a:p>
            <a:r>
              <a:rPr lang="en-US" sz="3200" dirty="0">
                <a:solidFill>
                  <a:schemeClr val="tx1"/>
                </a:solidFill>
                <a:latin typeface="+mn-lt"/>
              </a:rPr>
              <a:t>Need to treat deficiencies as meaningful and to impose appropriate and meaningful sanctions.</a:t>
            </a:r>
          </a:p>
        </p:txBody>
      </p:sp>
      <p:sp>
        <p:nvSpPr>
          <p:cNvPr id="4" name="Slide Number Placeholder 3"/>
          <p:cNvSpPr>
            <a:spLocks noGrp="1"/>
          </p:cNvSpPr>
          <p:nvPr>
            <p:ph type="sldNum" sz="quarter" idx="11"/>
          </p:nvPr>
        </p:nvSpPr>
        <p:spPr/>
        <p:txBody>
          <a:bodyPr/>
          <a:lstStyle/>
          <a:p>
            <a:pPr>
              <a:defRPr/>
            </a:pPr>
            <a:fld id="{6414CFA4-8673-4251-AA94-B88DDAD2304E}" type="slidenum">
              <a:rPr lang="en-US" smtClean="0"/>
              <a:pPr>
                <a:defRPr/>
              </a:pPr>
              <a:t>40</a:t>
            </a:fld>
            <a:endParaRPr lang="en-US" dirty="0"/>
          </a:p>
        </p:txBody>
      </p:sp>
      <p:pic>
        <p:nvPicPr>
          <p:cNvPr id="5" name="Picture 4">
            <a:extLst>
              <a:ext uri="{FF2B5EF4-FFF2-40B4-BE49-F238E27FC236}">
                <a16:creationId xmlns:a16="http://schemas.microsoft.com/office/drawing/2014/main" id="{E68EBDFD-470B-AF4C-9C1C-92A8B059BC90}"/>
              </a:ext>
            </a:extLst>
          </p:cNvPr>
          <p:cNvPicPr>
            <a:picLocks noChangeAspect="1"/>
          </p:cNvPicPr>
          <p:nvPr/>
        </p:nvPicPr>
        <p:blipFill>
          <a:blip r:embed="rId2"/>
          <a:stretch>
            <a:fillRect/>
          </a:stretch>
        </p:blipFill>
        <p:spPr>
          <a:xfrm>
            <a:off x="4749800" y="6126163"/>
            <a:ext cx="2692400" cy="749300"/>
          </a:xfrm>
          <a:prstGeom prst="rect">
            <a:avLst/>
          </a:prstGeom>
        </p:spPr>
      </p:pic>
      <p:sp>
        <p:nvSpPr>
          <p:cNvPr id="6" name="Content Placeholder 2">
            <a:extLst>
              <a:ext uri="{FF2B5EF4-FFF2-40B4-BE49-F238E27FC236}">
                <a16:creationId xmlns:a16="http://schemas.microsoft.com/office/drawing/2014/main" id="{0F91F32A-D97B-304B-A914-2496B9D0F686}"/>
              </a:ext>
            </a:extLst>
          </p:cNvPr>
          <p:cNvSpPr txBox="1">
            <a:spLocks/>
          </p:cNvSpPr>
          <p:nvPr/>
        </p:nvSpPr>
        <p:spPr>
          <a:xfrm>
            <a:off x="609600" y="1166018"/>
            <a:ext cx="10972800" cy="4525963"/>
          </a:xfrm>
          <a:prstGeom prst="rect">
            <a:avLst/>
          </a:prstGeom>
          <a:ln w="57150" cmpd="sng">
            <a:solidFill>
              <a:srgbClr val="E86B4B"/>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nSpc>
                <a:spcPct val="150000"/>
              </a:lnSpc>
            </a:pPr>
            <a:endParaRPr lang="en-US" sz="5100">
              <a:solidFill>
                <a:schemeClr val="tx1"/>
              </a:solidFill>
              <a:latin typeface="+mn-lt"/>
            </a:endParaRPr>
          </a:p>
          <a:p>
            <a:pPr lvl="1">
              <a:lnSpc>
                <a:spcPct val="150000"/>
              </a:lnSpc>
            </a:pPr>
            <a:endParaRPr lang="en-US" dirty="0">
              <a:solidFill>
                <a:schemeClr val="tx1"/>
              </a:solidFill>
              <a:latin typeface="+mn-lt"/>
            </a:endParaRPr>
          </a:p>
        </p:txBody>
      </p:sp>
    </p:spTree>
    <p:extLst>
      <p:ext uri="{BB962C8B-B14F-4D97-AF65-F5344CB8AC3E}">
        <p14:creationId xmlns:p14="http://schemas.microsoft.com/office/powerpoint/2010/main" val="3450566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23746"/>
            <a:ext cx="10972800" cy="1600200"/>
          </a:xfrm>
        </p:spPr>
        <p:txBody>
          <a:bodyPr/>
          <a:lstStyle/>
          <a:p>
            <a:r>
              <a:rPr lang="en-US" dirty="0"/>
              <a:t>Ownership/Management</a:t>
            </a:r>
          </a:p>
        </p:txBody>
      </p:sp>
      <p:sp>
        <p:nvSpPr>
          <p:cNvPr id="3" name="Content Placeholder 2"/>
          <p:cNvSpPr>
            <a:spLocks noGrp="1"/>
          </p:cNvSpPr>
          <p:nvPr>
            <p:ph idx="1"/>
          </p:nvPr>
        </p:nvSpPr>
        <p:spPr>
          <a:xfrm>
            <a:off x="609600" y="1304244"/>
            <a:ext cx="10972800" cy="4525963"/>
          </a:xfrm>
        </p:spPr>
        <p:txBody>
          <a:bodyPr>
            <a:normAutofit/>
          </a:bodyPr>
          <a:lstStyle/>
          <a:p>
            <a:r>
              <a:rPr lang="en-US" sz="3200" dirty="0">
                <a:solidFill>
                  <a:schemeClr val="tx1"/>
                </a:solidFill>
                <a:latin typeface="+mn-lt"/>
              </a:rPr>
              <a:t>Need tighter, more stringent rules for who gets state license to operate a facility, who gets federal certification (Medicare and Medicaid).</a:t>
            </a:r>
          </a:p>
        </p:txBody>
      </p:sp>
      <p:sp>
        <p:nvSpPr>
          <p:cNvPr id="4" name="Slide Number Placeholder 3"/>
          <p:cNvSpPr>
            <a:spLocks noGrp="1"/>
          </p:cNvSpPr>
          <p:nvPr>
            <p:ph type="sldNum" sz="quarter" idx="11"/>
          </p:nvPr>
        </p:nvSpPr>
        <p:spPr/>
        <p:txBody>
          <a:bodyPr/>
          <a:lstStyle/>
          <a:p>
            <a:pPr>
              <a:defRPr/>
            </a:pPr>
            <a:fld id="{6414CFA4-8673-4251-AA94-B88DDAD2304E}" type="slidenum">
              <a:rPr lang="en-US" smtClean="0"/>
              <a:pPr>
                <a:defRPr/>
              </a:pPr>
              <a:t>41</a:t>
            </a:fld>
            <a:endParaRPr lang="en-US" dirty="0"/>
          </a:p>
        </p:txBody>
      </p:sp>
      <p:pic>
        <p:nvPicPr>
          <p:cNvPr id="5" name="Picture 4">
            <a:extLst>
              <a:ext uri="{FF2B5EF4-FFF2-40B4-BE49-F238E27FC236}">
                <a16:creationId xmlns:a16="http://schemas.microsoft.com/office/drawing/2014/main" id="{30DA86D2-1752-A447-BBCE-1EB83B0F5DE3}"/>
              </a:ext>
            </a:extLst>
          </p:cNvPr>
          <p:cNvPicPr>
            <a:picLocks noChangeAspect="1"/>
          </p:cNvPicPr>
          <p:nvPr/>
        </p:nvPicPr>
        <p:blipFill>
          <a:blip r:embed="rId2"/>
          <a:stretch>
            <a:fillRect/>
          </a:stretch>
        </p:blipFill>
        <p:spPr>
          <a:xfrm>
            <a:off x="4749800" y="5830207"/>
            <a:ext cx="2692400" cy="749300"/>
          </a:xfrm>
          <a:prstGeom prst="rect">
            <a:avLst/>
          </a:prstGeom>
        </p:spPr>
      </p:pic>
      <p:sp>
        <p:nvSpPr>
          <p:cNvPr id="6" name="Content Placeholder 2">
            <a:extLst>
              <a:ext uri="{FF2B5EF4-FFF2-40B4-BE49-F238E27FC236}">
                <a16:creationId xmlns:a16="http://schemas.microsoft.com/office/drawing/2014/main" id="{FE6D724F-50E5-DB45-86F4-50DA78DD97F6}"/>
              </a:ext>
            </a:extLst>
          </p:cNvPr>
          <p:cNvSpPr txBox="1">
            <a:spLocks/>
          </p:cNvSpPr>
          <p:nvPr/>
        </p:nvSpPr>
        <p:spPr>
          <a:xfrm>
            <a:off x="609600" y="1235275"/>
            <a:ext cx="10972800" cy="4525963"/>
          </a:xfrm>
          <a:prstGeom prst="rect">
            <a:avLst/>
          </a:prstGeom>
          <a:ln w="57150" cmpd="sng">
            <a:solidFill>
              <a:srgbClr val="E86B4B"/>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nSpc>
                <a:spcPct val="150000"/>
              </a:lnSpc>
            </a:pPr>
            <a:endParaRPr lang="en-US" sz="5100">
              <a:solidFill>
                <a:schemeClr val="tx1"/>
              </a:solidFill>
              <a:latin typeface="+mn-lt"/>
            </a:endParaRPr>
          </a:p>
          <a:p>
            <a:pPr lvl="1">
              <a:lnSpc>
                <a:spcPct val="150000"/>
              </a:lnSpc>
            </a:pPr>
            <a:endParaRPr lang="en-US" dirty="0">
              <a:solidFill>
                <a:schemeClr val="tx1"/>
              </a:solidFill>
              <a:latin typeface="+mn-lt"/>
            </a:endParaRPr>
          </a:p>
        </p:txBody>
      </p:sp>
    </p:spTree>
    <p:extLst>
      <p:ext uri="{BB962C8B-B14F-4D97-AF65-F5344CB8AC3E}">
        <p14:creationId xmlns:p14="http://schemas.microsoft.com/office/powerpoint/2010/main" val="20672332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21607"/>
            <a:ext cx="10972800" cy="1600200"/>
          </a:xfrm>
        </p:spPr>
        <p:txBody>
          <a:bodyPr/>
          <a:lstStyle/>
          <a:p>
            <a:r>
              <a:rPr lang="en-US" dirty="0"/>
              <a:t>Medical Loss Ratio</a:t>
            </a:r>
          </a:p>
        </p:txBody>
      </p:sp>
      <p:sp>
        <p:nvSpPr>
          <p:cNvPr id="3" name="Content Placeholder 2"/>
          <p:cNvSpPr>
            <a:spLocks noGrp="1"/>
          </p:cNvSpPr>
          <p:nvPr>
            <p:ph idx="1"/>
          </p:nvPr>
        </p:nvSpPr>
        <p:spPr>
          <a:xfrm>
            <a:off x="609600" y="1452223"/>
            <a:ext cx="10972800" cy="4525963"/>
          </a:xfrm>
        </p:spPr>
        <p:txBody>
          <a:bodyPr>
            <a:normAutofit/>
          </a:bodyPr>
          <a:lstStyle/>
          <a:p>
            <a:r>
              <a:rPr lang="en-US" sz="3200" dirty="0">
                <a:solidFill>
                  <a:schemeClr val="tx1"/>
                </a:solidFill>
                <a:latin typeface="+mn-lt"/>
              </a:rPr>
              <a:t>Need to require nursing facilities to spend a designated portion of their reimbursement on care (not profits, overhead, administration)</a:t>
            </a:r>
          </a:p>
          <a:p>
            <a:pPr lvl="1"/>
            <a:r>
              <a:rPr lang="en-US" sz="3200" dirty="0">
                <a:solidFill>
                  <a:schemeClr val="tx1"/>
                </a:solidFill>
                <a:latin typeface="+mn-lt"/>
              </a:rPr>
              <a:t>Affordable Care Act implemented medical loss ratio for managed care plans.</a:t>
            </a:r>
          </a:p>
        </p:txBody>
      </p:sp>
      <p:sp>
        <p:nvSpPr>
          <p:cNvPr id="4" name="Slide Number Placeholder 3"/>
          <p:cNvSpPr>
            <a:spLocks noGrp="1"/>
          </p:cNvSpPr>
          <p:nvPr>
            <p:ph type="sldNum" sz="quarter" idx="11"/>
          </p:nvPr>
        </p:nvSpPr>
        <p:spPr/>
        <p:txBody>
          <a:bodyPr/>
          <a:lstStyle/>
          <a:p>
            <a:pPr>
              <a:defRPr/>
            </a:pPr>
            <a:fld id="{6414CFA4-8673-4251-AA94-B88DDAD2304E}" type="slidenum">
              <a:rPr lang="en-US" smtClean="0"/>
              <a:pPr>
                <a:defRPr/>
              </a:pPr>
              <a:t>42</a:t>
            </a:fld>
            <a:endParaRPr lang="en-US" dirty="0"/>
          </a:p>
        </p:txBody>
      </p:sp>
      <p:pic>
        <p:nvPicPr>
          <p:cNvPr id="5" name="Picture 4">
            <a:extLst>
              <a:ext uri="{FF2B5EF4-FFF2-40B4-BE49-F238E27FC236}">
                <a16:creationId xmlns:a16="http://schemas.microsoft.com/office/drawing/2014/main" id="{52C8F0BB-444D-A94E-8F01-74617A37B4CC}"/>
              </a:ext>
            </a:extLst>
          </p:cNvPr>
          <p:cNvPicPr>
            <a:picLocks noChangeAspect="1"/>
          </p:cNvPicPr>
          <p:nvPr/>
        </p:nvPicPr>
        <p:blipFill>
          <a:blip r:embed="rId2"/>
          <a:stretch>
            <a:fillRect/>
          </a:stretch>
        </p:blipFill>
        <p:spPr>
          <a:xfrm>
            <a:off x="4749800" y="6045866"/>
            <a:ext cx="2692400" cy="749300"/>
          </a:xfrm>
          <a:prstGeom prst="rect">
            <a:avLst/>
          </a:prstGeom>
        </p:spPr>
      </p:pic>
      <p:sp>
        <p:nvSpPr>
          <p:cNvPr id="6" name="Content Placeholder 2">
            <a:extLst>
              <a:ext uri="{FF2B5EF4-FFF2-40B4-BE49-F238E27FC236}">
                <a16:creationId xmlns:a16="http://schemas.microsoft.com/office/drawing/2014/main" id="{C71C1B10-729B-574C-BDCE-53141BA8247C}"/>
              </a:ext>
            </a:extLst>
          </p:cNvPr>
          <p:cNvSpPr txBox="1">
            <a:spLocks/>
          </p:cNvSpPr>
          <p:nvPr/>
        </p:nvSpPr>
        <p:spPr>
          <a:xfrm>
            <a:off x="609600" y="1452223"/>
            <a:ext cx="10972800" cy="4525963"/>
          </a:xfrm>
          <a:prstGeom prst="rect">
            <a:avLst/>
          </a:prstGeom>
          <a:ln w="57150" cmpd="sng">
            <a:solidFill>
              <a:srgbClr val="E86B4B"/>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nSpc>
                <a:spcPct val="150000"/>
              </a:lnSpc>
            </a:pPr>
            <a:endParaRPr lang="en-US" sz="5100">
              <a:solidFill>
                <a:schemeClr val="tx1"/>
              </a:solidFill>
              <a:latin typeface="+mn-lt"/>
            </a:endParaRPr>
          </a:p>
          <a:p>
            <a:pPr lvl="1">
              <a:lnSpc>
                <a:spcPct val="150000"/>
              </a:lnSpc>
            </a:pPr>
            <a:endParaRPr lang="en-US" dirty="0">
              <a:solidFill>
                <a:schemeClr val="tx1"/>
              </a:solidFill>
              <a:latin typeface="+mn-lt"/>
            </a:endParaRPr>
          </a:p>
        </p:txBody>
      </p:sp>
    </p:spTree>
    <p:extLst>
      <p:ext uri="{BB962C8B-B14F-4D97-AF65-F5344CB8AC3E}">
        <p14:creationId xmlns:p14="http://schemas.microsoft.com/office/powerpoint/2010/main" val="2059900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21607"/>
            <a:ext cx="10972800" cy="1600200"/>
          </a:xfrm>
        </p:spPr>
        <p:txBody>
          <a:bodyPr/>
          <a:lstStyle/>
          <a:p>
            <a:r>
              <a:rPr lang="en-US" dirty="0"/>
              <a:t>Conclusion</a:t>
            </a:r>
          </a:p>
        </p:txBody>
      </p:sp>
      <p:sp>
        <p:nvSpPr>
          <p:cNvPr id="3" name="Content Placeholder 2"/>
          <p:cNvSpPr>
            <a:spLocks noGrp="1"/>
          </p:cNvSpPr>
          <p:nvPr>
            <p:ph idx="1"/>
          </p:nvPr>
        </p:nvSpPr>
        <p:spPr/>
        <p:txBody>
          <a:bodyPr>
            <a:normAutofit/>
          </a:bodyPr>
          <a:lstStyle/>
          <a:p>
            <a:r>
              <a:rPr lang="en-US" sz="2800" dirty="0">
                <a:solidFill>
                  <a:schemeClr val="tx1"/>
                </a:solidFill>
                <a:latin typeface="+mn-lt"/>
              </a:rPr>
              <a:t>We need to use the experience of COVID-19 to provide better care for residents, and to improve the lives of workers and their families, in the future.</a:t>
            </a:r>
          </a:p>
        </p:txBody>
      </p:sp>
      <p:sp>
        <p:nvSpPr>
          <p:cNvPr id="4" name="Slide Number Placeholder 3"/>
          <p:cNvSpPr>
            <a:spLocks noGrp="1"/>
          </p:cNvSpPr>
          <p:nvPr>
            <p:ph type="sldNum" sz="quarter" idx="11"/>
          </p:nvPr>
        </p:nvSpPr>
        <p:spPr/>
        <p:txBody>
          <a:bodyPr/>
          <a:lstStyle/>
          <a:p>
            <a:pPr>
              <a:defRPr/>
            </a:pPr>
            <a:fld id="{6414CFA4-8673-4251-AA94-B88DDAD2304E}" type="slidenum">
              <a:rPr lang="en-US" smtClean="0"/>
              <a:pPr>
                <a:defRPr/>
              </a:pPr>
              <a:t>43</a:t>
            </a:fld>
            <a:endParaRPr lang="en-US" dirty="0"/>
          </a:p>
        </p:txBody>
      </p:sp>
      <p:pic>
        <p:nvPicPr>
          <p:cNvPr id="5" name="Picture 4">
            <a:extLst>
              <a:ext uri="{FF2B5EF4-FFF2-40B4-BE49-F238E27FC236}">
                <a16:creationId xmlns:a16="http://schemas.microsoft.com/office/drawing/2014/main" id="{5646FDAA-D325-EA44-9887-29293CD3CE7D}"/>
              </a:ext>
            </a:extLst>
          </p:cNvPr>
          <p:cNvPicPr>
            <a:picLocks noChangeAspect="1"/>
          </p:cNvPicPr>
          <p:nvPr/>
        </p:nvPicPr>
        <p:blipFill>
          <a:blip r:embed="rId2"/>
          <a:stretch>
            <a:fillRect/>
          </a:stretch>
        </p:blipFill>
        <p:spPr>
          <a:xfrm>
            <a:off x="4749800" y="6005038"/>
            <a:ext cx="2692400" cy="749300"/>
          </a:xfrm>
          <a:prstGeom prst="rect">
            <a:avLst/>
          </a:prstGeom>
        </p:spPr>
      </p:pic>
      <p:sp>
        <p:nvSpPr>
          <p:cNvPr id="6" name="Content Placeholder 2">
            <a:extLst>
              <a:ext uri="{FF2B5EF4-FFF2-40B4-BE49-F238E27FC236}">
                <a16:creationId xmlns:a16="http://schemas.microsoft.com/office/drawing/2014/main" id="{DF487E45-FA2A-8649-9BFD-EE93D993AAAB}"/>
              </a:ext>
            </a:extLst>
          </p:cNvPr>
          <p:cNvSpPr txBox="1">
            <a:spLocks/>
          </p:cNvSpPr>
          <p:nvPr/>
        </p:nvSpPr>
        <p:spPr>
          <a:xfrm>
            <a:off x="609600" y="1455537"/>
            <a:ext cx="10972800" cy="4525963"/>
          </a:xfrm>
          <a:prstGeom prst="rect">
            <a:avLst/>
          </a:prstGeom>
          <a:ln w="57150" cmpd="sng">
            <a:solidFill>
              <a:srgbClr val="E86B4B"/>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nSpc>
                <a:spcPct val="150000"/>
              </a:lnSpc>
            </a:pPr>
            <a:endParaRPr lang="en-US" sz="5100">
              <a:solidFill>
                <a:schemeClr val="tx1"/>
              </a:solidFill>
              <a:latin typeface="+mn-lt"/>
            </a:endParaRPr>
          </a:p>
          <a:p>
            <a:pPr lvl="1">
              <a:lnSpc>
                <a:spcPct val="150000"/>
              </a:lnSpc>
            </a:pPr>
            <a:endParaRPr lang="en-US" dirty="0">
              <a:solidFill>
                <a:schemeClr val="tx1"/>
              </a:solidFill>
              <a:latin typeface="+mn-lt"/>
            </a:endParaRPr>
          </a:p>
        </p:txBody>
      </p:sp>
    </p:spTree>
    <p:extLst>
      <p:ext uri="{BB962C8B-B14F-4D97-AF65-F5344CB8AC3E}">
        <p14:creationId xmlns:p14="http://schemas.microsoft.com/office/powerpoint/2010/main" val="16252297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3"/>
          <p:cNvSpPr>
            <a:spLocks noGrp="1" noChangeArrowheads="1"/>
          </p:cNvSpPr>
          <p:nvPr>
            <p:ph type="subTitle" idx="4294967295"/>
          </p:nvPr>
        </p:nvSpPr>
        <p:spPr>
          <a:xfrm>
            <a:off x="1" y="535258"/>
            <a:ext cx="12191999" cy="5787483"/>
          </a:xfrm>
          <a:noFill/>
        </p:spPr>
        <p:txBody>
          <a:bodyPr>
            <a:normAutofit fontScale="85000" lnSpcReduction="20000"/>
          </a:bodyPr>
          <a:lstStyle/>
          <a:p>
            <a:pPr eaLnBrk="1" hangingPunct="1">
              <a:lnSpc>
                <a:spcPct val="90000"/>
              </a:lnSpc>
              <a:buNone/>
            </a:pPr>
            <a:endParaRPr lang="en-US" sz="3600" dirty="0">
              <a:solidFill>
                <a:schemeClr val="tx1"/>
              </a:solidFill>
              <a:latin typeface="+mn-lt"/>
            </a:endParaRPr>
          </a:p>
          <a:p>
            <a:pPr algn="ctr" eaLnBrk="1" hangingPunct="1">
              <a:buNone/>
            </a:pPr>
            <a:r>
              <a:rPr lang="en-US" sz="3600" dirty="0">
                <a:solidFill>
                  <a:schemeClr val="tx1"/>
                </a:solidFill>
                <a:latin typeface="+mn-lt"/>
              </a:rPr>
              <a:t>The Center for Medicare Advocacy is a national, non-profit law</a:t>
            </a:r>
          </a:p>
          <a:p>
            <a:pPr algn="ctr" eaLnBrk="1" hangingPunct="1">
              <a:buNone/>
            </a:pPr>
            <a:r>
              <a:rPr lang="en-US" sz="3600" dirty="0">
                <a:solidFill>
                  <a:schemeClr val="tx1"/>
                </a:solidFill>
                <a:latin typeface="+mn-lt"/>
              </a:rPr>
              <a:t>organization founded in 1986 that works to advance access to comprehensive Medicare and quality health care. </a:t>
            </a:r>
          </a:p>
          <a:p>
            <a:pPr algn="ctr" eaLnBrk="1" hangingPunct="1">
              <a:buNone/>
            </a:pPr>
            <a:r>
              <a:rPr lang="en-US" sz="3600" dirty="0">
                <a:solidFill>
                  <a:schemeClr val="tx1"/>
                </a:solidFill>
                <a:latin typeface="+mn-lt"/>
              </a:rPr>
              <a:t>Based in CT and DC with additional attorneys in CA, MA, NJ.</a:t>
            </a:r>
          </a:p>
          <a:p>
            <a:pPr algn="ctr" eaLnBrk="1" hangingPunct="1">
              <a:lnSpc>
                <a:spcPct val="90000"/>
              </a:lnSpc>
              <a:buNone/>
            </a:pPr>
            <a:r>
              <a:rPr lang="en-US" sz="3600" b="1" dirty="0">
                <a:solidFill>
                  <a:schemeClr val="tx1"/>
                </a:solidFill>
                <a:latin typeface="+mn-lt"/>
              </a:rPr>
              <a:t>_______________</a:t>
            </a:r>
          </a:p>
          <a:p>
            <a:pPr lvl="1" indent="-342900">
              <a:lnSpc>
                <a:spcPct val="150000"/>
              </a:lnSpc>
              <a:buFont typeface="Arial" panose="020B0604020202020204" pitchFamily="34" charset="0"/>
              <a:buChar char="•"/>
            </a:pPr>
            <a:r>
              <a:rPr lang="en-US" sz="3600" dirty="0">
                <a:solidFill>
                  <a:schemeClr val="tx1"/>
                </a:solidFill>
                <a:latin typeface="+mn-lt"/>
              </a:rPr>
              <a:t>Staffed by attorneys, advocates, and technical experts </a:t>
            </a:r>
          </a:p>
          <a:p>
            <a:pPr lvl="1" indent="-342900">
              <a:lnSpc>
                <a:spcPct val="90000"/>
              </a:lnSpc>
              <a:buFont typeface="Arial" panose="020B0604020202020204" pitchFamily="34" charset="0"/>
              <a:buChar char="•"/>
            </a:pPr>
            <a:r>
              <a:rPr lang="en-US" sz="3600" dirty="0">
                <a:solidFill>
                  <a:schemeClr val="tx1"/>
                </a:solidFill>
                <a:latin typeface="+mn-lt"/>
              </a:rPr>
              <a:t>Education, legal analysis, writing, assistance, and advocacy</a:t>
            </a:r>
          </a:p>
          <a:p>
            <a:pPr lvl="1" indent="-342900">
              <a:lnSpc>
                <a:spcPct val="90000"/>
              </a:lnSpc>
              <a:buFont typeface="Arial" panose="020B0604020202020204" pitchFamily="34" charset="0"/>
              <a:buChar char="•"/>
            </a:pPr>
            <a:r>
              <a:rPr lang="en-US" sz="3600" dirty="0">
                <a:solidFill>
                  <a:schemeClr val="tx1"/>
                </a:solidFill>
                <a:latin typeface="+mn-lt"/>
              </a:rPr>
              <a:t>Systemic change – Policy &amp; Litigation</a:t>
            </a:r>
          </a:p>
          <a:p>
            <a:pPr marL="1200150" lvl="2" indent="-342900">
              <a:lnSpc>
                <a:spcPct val="90000"/>
              </a:lnSpc>
            </a:pPr>
            <a:r>
              <a:rPr lang="en-US" sz="3600" dirty="0">
                <a:solidFill>
                  <a:schemeClr val="tx1"/>
                </a:solidFill>
                <a:latin typeface="+mn-lt"/>
              </a:rPr>
              <a:t>Based on our experience with the problems of real people</a:t>
            </a:r>
          </a:p>
          <a:p>
            <a:pPr lvl="1" indent="-342900">
              <a:lnSpc>
                <a:spcPct val="90000"/>
              </a:lnSpc>
              <a:buFont typeface="Arial" panose="020B0604020202020204" pitchFamily="34" charset="0"/>
              <a:buChar char="•"/>
            </a:pPr>
            <a:r>
              <a:rPr lang="en-US" sz="3600" dirty="0">
                <a:solidFill>
                  <a:schemeClr val="tx1"/>
                </a:solidFill>
                <a:latin typeface="+mn-lt"/>
              </a:rPr>
              <a:t>Medicare appeals </a:t>
            </a:r>
          </a:p>
          <a:p>
            <a:pPr lvl="1" indent="-342900">
              <a:lnSpc>
                <a:spcPct val="90000"/>
              </a:lnSpc>
              <a:buFont typeface="Arial" panose="020B0604020202020204" pitchFamily="34" charset="0"/>
              <a:buChar char="•"/>
            </a:pPr>
            <a:r>
              <a:rPr lang="en-US" sz="3600" dirty="0">
                <a:solidFill>
                  <a:schemeClr val="tx1"/>
                </a:solidFill>
                <a:latin typeface="+mn-lt"/>
              </a:rPr>
              <a:t>Medicare/Medicaid Third Party Liability Projects</a:t>
            </a:r>
          </a:p>
          <a:p>
            <a:pPr>
              <a:lnSpc>
                <a:spcPct val="90000"/>
              </a:lnSpc>
            </a:pPr>
            <a:endParaRPr lang="en-US" sz="3600" dirty="0"/>
          </a:p>
          <a:p>
            <a:pPr>
              <a:lnSpc>
                <a:spcPct val="90000"/>
              </a:lnSpc>
            </a:pPr>
            <a:endParaRPr lang="en-US" dirty="0"/>
          </a:p>
        </p:txBody>
      </p:sp>
      <p:pic>
        <p:nvPicPr>
          <p:cNvPr id="3" name="Picture 2">
            <a:extLst>
              <a:ext uri="{FF2B5EF4-FFF2-40B4-BE49-F238E27FC236}">
                <a16:creationId xmlns:a16="http://schemas.microsoft.com/office/drawing/2014/main" id="{1E7EF519-E793-D747-8138-AEA5A6F2D7D5}"/>
              </a:ext>
            </a:extLst>
          </p:cNvPr>
          <p:cNvPicPr>
            <a:picLocks noChangeAspect="1"/>
          </p:cNvPicPr>
          <p:nvPr/>
        </p:nvPicPr>
        <p:blipFill>
          <a:blip r:embed="rId3"/>
          <a:stretch>
            <a:fillRect/>
          </a:stretch>
        </p:blipFill>
        <p:spPr>
          <a:xfrm>
            <a:off x="4749799" y="6108700"/>
            <a:ext cx="2692400" cy="749300"/>
          </a:xfrm>
          <a:prstGeom prst="rect">
            <a:avLst/>
          </a:prstGeom>
        </p:spPr>
      </p:pic>
    </p:spTree>
    <p:extLst>
      <p:ext uri="{BB962C8B-B14F-4D97-AF65-F5344CB8AC3E}">
        <p14:creationId xmlns:p14="http://schemas.microsoft.com/office/powerpoint/2010/main" val="36497780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3"/>
          <p:cNvSpPr>
            <a:spLocks noGrp="1" noChangeArrowheads="1"/>
          </p:cNvSpPr>
          <p:nvPr>
            <p:ph type="subTitle" idx="4294967295"/>
          </p:nvPr>
        </p:nvSpPr>
        <p:spPr>
          <a:xfrm>
            <a:off x="1981200" y="1905000"/>
            <a:ext cx="8229600" cy="4419601"/>
          </a:xfrm>
          <a:noFill/>
        </p:spPr>
        <p:txBody>
          <a:bodyPr/>
          <a:lstStyle/>
          <a:p>
            <a:pPr eaLnBrk="1" hangingPunct="1">
              <a:lnSpc>
                <a:spcPct val="90000"/>
              </a:lnSpc>
              <a:buNone/>
            </a:pPr>
            <a:endParaRPr lang="en-US" b="1" dirty="0">
              <a:effectLst>
                <a:outerShdw blurRad="38100" dist="38100" dir="2700000" algn="tl">
                  <a:srgbClr val="000000">
                    <a:alpha val="43137"/>
                  </a:srgbClr>
                </a:outerShdw>
              </a:effectLst>
            </a:endParaRPr>
          </a:p>
          <a:p>
            <a:pPr eaLnBrk="1" hangingPunct="1">
              <a:buNone/>
            </a:pPr>
            <a:endParaRPr lang="en-US" sz="600" b="1" i="1" dirty="0"/>
          </a:p>
        </p:txBody>
      </p:sp>
      <p:sp>
        <p:nvSpPr>
          <p:cNvPr id="4" name="Rectangle 3"/>
          <p:cNvSpPr>
            <a:spLocks noGrp="1" noChangeArrowheads="1"/>
          </p:cNvSpPr>
          <p:nvPr>
            <p:ph type="subTitle" idx="4294967295"/>
          </p:nvPr>
        </p:nvSpPr>
        <p:spPr>
          <a:xfrm>
            <a:off x="2095500" y="1905000"/>
            <a:ext cx="8001000" cy="4343400"/>
          </a:xfrm>
          <a:noFill/>
        </p:spPr>
        <p:txBody>
          <a:bodyPr/>
          <a:lstStyle/>
          <a:p>
            <a:pPr eaLnBrk="1" hangingPunct="1">
              <a:lnSpc>
                <a:spcPct val="90000"/>
              </a:lnSpc>
              <a:buNone/>
            </a:pPr>
            <a:endParaRPr lang="en-US" sz="400" dirty="0"/>
          </a:p>
          <a:p>
            <a:pPr>
              <a:lnSpc>
                <a:spcPct val="90000"/>
              </a:lnSpc>
            </a:pPr>
            <a:endParaRPr lang="en-US" dirty="0"/>
          </a:p>
          <a:p>
            <a:pPr>
              <a:lnSpc>
                <a:spcPct val="90000"/>
              </a:lnSpc>
            </a:pPr>
            <a:endParaRPr lang="en-US" dirty="0"/>
          </a:p>
        </p:txBody>
      </p:sp>
      <p:sp>
        <p:nvSpPr>
          <p:cNvPr id="5" name="Rectangle 3"/>
          <p:cNvSpPr txBox="1">
            <a:spLocks noChangeArrowheads="1"/>
          </p:cNvSpPr>
          <p:nvPr/>
        </p:nvSpPr>
        <p:spPr bwMode="auto">
          <a:xfrm>
            <a:off x="1790700" y="1371600"/>
            <a:ext cx="86106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SzPct val="125000"/>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ctr">
              <a:lnSpc>
                <a:spcPct val="90000"/>
              </a:lnSpc>
              <a:buNone/>
            </a:pPr>
            <a:endParaRPr lang="en-US" altLang="en-US" sz="2000" dirty="0"/>
          </a:p>
          <a:p>
            <a:pPr algn="ctr">
              <a:lnSpc>
                <a:spcPct val="90000"/>
              </a:lnSpc>
              <a:buNone/>
            </a:pPr>
            <a:r>
              <a:rPr lang="en-US" altLang="en-US" sz="2400" dirty="0"/>
              <a:t>For further information, to receive the </a:t>
            </a:r>
          </a:p>
          <a:p>
            <a:pPr algn="ctr">
              <a:lnSpc>
                <a:spcPct val="90000"/>
              </a:lnSpc>
              <a:buNone/>
            </a:pPr>
            <a:r>
              <a:rPr lang="en-US" altLang="en-US" sz="2400" dirty="0"/>
              <a:t>Center’s free weekly electronic newsletter, </a:t>
            </a:r>
            <a:r>
              <a:rPr lang="en-US" altLang="en-US" sz="2400" b="1" i="1" dirty="0"/>
              <a:t>CMA Alert,</a:t>
            </a:r>
            <a:r>
              <a:rPr lang="en-US" altLang="en-US" sz="2400" dirty="0"/>
              <a:t> </a:t>
            </a:r>
          </a:p>
          <a:p>
            <a:pPr algn="ctr">
              <a:buNone/>
            </a:pPr>
            <a:r>
              <a:rPr lang="en-US" altLang="en-US" sz="2400" dirty="0"/>
              <a:t>update emails and webinar announcements, contact:</a:t>
            </a:r>
            <a:endParaRPr lang="en-US" altLang="en-US" sz="1000" dirty="0"/>
          </a:p>
          <a:p>
            <a:pPr algn="ctr">
              <a:buNone/>
            </a:pPr>
            <a:r>
              <a:rPr lang="en-US" altLang="en-US" sz="2400" b="1" dirty="0"/>
              <a:t>Communications@MedicareAdvocacy.org</a:t>
            </a:r>
          </a:p>
          <a:p>
            <a:pPr algn="ctr">
              <a:lnSpc>
                <a:spcPct val="90000"/>
              </a:lnSpc>
              <a:buNone/>
            </a:pPr>
            <a:r>
              <a:rPr lang="en-US" altLang="en-US" sz="2400" dirty="0"/>
              <a:t>Or visit</a:t>
            </a:r>
            <a:endParaRPr lang="en-US" altLang="en-US" sz="2000" dirty="0"/>
          </a:p>
          <a:p>
            <a:pPr algn="ctr">
              <a:lnSpc>
                <a:spcPct val="90000"/>
              </a:lnSpc>
              <a:buNone/>
            </a:pPr>
            <a:r>
              <a:rPr lang="en-US" altLang="en-US" sz="2400" b="1" dirty="0"/>
              <a:t>MedicareAdvocacy.org</a:t>
            </a:r>
          </a:p>
          <a:p>
            <a:pPr algn="ctr">
              <a:lnSpc>
                <a:spcPct val="90000"/>
              </a:lnSpc>
              <a:buNone/>
            </a:pPr>
            <a:endParaRPr lang="en-US" altLang="en-US" sz="2400" b="1" dirty="0"/>
          </a:p>
          <a:p>
            <a:pPr algn="ctr">
              <a:lnSpc>
                <a:spcPct val="90000"/>
              </a:lnSpc>
              <a:buNone/>
            </a:pPr>
            <a:r>
              <a:rPr lang="en-US" altLang="en-US" sz="2400" b="1" dirty="0"/>
              <a:t>Follow us on Facebook and Twitter!</a:t>
            </a:r>
          </a:p>
        </p:txBody>
      </p:sp>
    </p:spTree>
    <p:extLst>
      <p:ext uri="{BB962C8B-B14F-4D97-AF65-F5344CB8AC3E}">
        <p14:creationId xmlns:p14="http://schemas.microsoft.com/office/powerpoint/2010/main" val="22809826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6DAB1-11FE-BB49-9FCD-D34C499251DB}"/>
              </a:ext>
            </a:extLst>
          </p:cNvPr>
          <p:cNvSpPr>
            <a:spLocks noGrp="1"/>
          </p:cNvSpPr>
          <p:nvPr>
            <p:ph type="title"/>
          </p:nvPr>
        </p:nvSpPr>
        <p:spPr>
          <a:xfrm>
            <a:off x="609600" y="-636895"/>
            <a:ext cx="10972800" cy="1600200"/>
          </a:xfrm>
        </p:spPr>
        <p:txBody>
          <a:bodyPr/>
          <a:lstStyle/>
          <a:p>
            <a:r>
              <a:rPr lang="en-US" dirty="0"/>
              <a:t>Hypothetical #1</a:t>
            </a:r>
          </a:p>
        </p:txBody>
      </p:sp>
      <p:sp>
        <p:nvSpPr>
          <p:cNvPr id="4" name="Slide Number Placeholder 3">
            <a:extLst>
              <a:ext uri="{FF2B5EF4-FFF2-40B4-BE49-F238E27FC236}">
                <a16:creationId xmlns:a16="http://schemas.microsoft.com/office/drawing/2014/main" id="{82F89197-5079-704E-9874-F6142100F4BC}"/>
              </a:ext>
            </a:extLst>
          </p:cNvPr>
          <p:cNvSpPr>
            <a:spLocks noGrp="1"/>
          </p:cNvSpPr>
          <p:nvPr>
            <p:ph type="sldNum" sz="quarter" idx="12"/>
          </p:nvPr>
        </p:nvSpPr>
        <p:spPr/>
        <p:txBody>
          <a:bodyPr/>
          <a:lstStyle/>
          <a:p>
            <a:fld id="{BA9B540C-44DA-4F69-89C9-7C84606640D3}" type="slidenum">
              <a:rPr lang="en-US" smtClean="0"/>
              <a:pPr/>
              <a:t>46</a:t>
            </a:fld>
            <a:endParaRPr lang="en-US" dirty="0"/>
          </a:p>
        </p:txBody>
      </p:sp>
      <p:sp>
        <p:nvSpPr>
          <p:cNvPr id="5" name="Content Placeholder 4">
            <a:extLst>
              <a:ext uri="{FF2B5EF4-FFF2-40B4-BE49-F238E27FC236}">
                <a16:creationId xmlns:a16="http://schemas.microsoft.com/office/drawing/2014/main" id="{1FC27545-DBC7-A148-B2A7-27D11C56C040}"/>
              </a:ext>
            </a:extLst>
          </p:cNvPr>
          <p:cNvSpPr>
            <a:spLocks noGrp="1"/>
          </p:cNvSpPr>
          <p:nvPr>
            <p:ph idx="1"/>
          </p:nvPr>
        </p:nvSpPr>
        <p:spPr/>
        <p:txBody>
          <a:bodyPr>
            <a:normAutofit/>
          </a:bodyPr>
          <a:lstStyle/>
          <a:p>
            <a:r>
              <a:rPr lang="en-US" sz="2800" dirty="0">
                <a:solidFill>
                  <a:schemeClr val="tx1"/>
                </a:solidFill>
                <a:latin typeface="+mn-lt"/>
              </a:rPr>
              <a:t>Rehabilitation Center at Hollywood Hills, whose nursing home license was revoked following the deaths of 12 residents in the aftermath of Hurricane Irma in 2017, has sought review in the U.S. Supreme Court.</a:t>
            </a:r>
          </a:p>
          <a:p>
            <a:endParaRPr lang="en-US" sz="2800" dirty="0">
              <a:solidFill>
                <a:schemeClr val="tx1"/>
              </a:solidFill>
              <a:latin typeface="+mn-lt"/>
            </a:endParaRPr>
          </a:p>
          <a:p>
            <a:r>
              <a:rPr lang="en-US" sz="2800" dirty="0">
                <a:solidFill>
                  <a:schemeClr val="tx1"/>
                </a:solidFill>
                <a:latin typeface="+mn-lt"/>
              </a:rPr>
              <a:t>An investigative reporter with the </a:t>
            </a:r>
            <a:r>
              <a:rPr lang="en-US" sz="2800" i="1" dirty="0">
                <a:solidFill>
                  <a:schemeClr val="tx1"/>
                </a:solidFill>
                <a:latin typeface="+mn-lt"/>
              </a:rPr>
              <a:t>Naples Daily News</a:t>
            </a:r>
            <a:r>
              <a:rPr lang="en-US" sz="2800" dirty="0">
                <a:solidFill>
                  <a:schemeClr val="tx1"/>
                </a:solidFill>
                <a:latin typeface="+mn-lt"/>
              </a:rPr>
              <a:t> calls and asks your opinion.  What do you say?</a:t>
            </a:r>
          </a:p>
        </p:txBody>
      </p:sp>
      <p:sp>
        <p:nvSpPr>
          <p:cNvPr id="6" name="Content Placeholder 2">
            <a:extLst>
              <a:ext uri="{FF2B5EF4-FFF2-40B4-BE49-F238E27FC236}">
                <a16:creationId xmlns:a16="http://schemas.microsoft.com/office/drawing/2014/main" id="{E16B1410-7125-BF49-821C-2266FFD4CABB}"/>
              </a:ext>
            </a:extLst>
          </p:cNvPr>
          <p:cNvSpPr txBox="1">
            <a:spLocks/>
          </p:cNvSpPr>
          <p:nvPr/>
        </p:nvSpPr>
        <p:spPr>
          <a:xfrm>
            <a:off x="609600" y="1396847"/>
            <a:ext cx="10972800" cy="4525963"/>
          </a:xfrm>
          <a:prstGeom prst="rect">
            <a:avLst/>
          </a:prstGeom>
          <a:ln w="57150" cmpd="sng">
            <a:solidFill>
              <a:srgbClr val="E86B4B"/>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nSpc>
                <a:spcPct val="150000"/>
              </a:lnSpc>
            </a:pPr>
            <a:endParaRPr lang="en-US" sz="5100">
              <a:solidFill>
                <a:schemeClr val="tx1"/>
              </a:solidFill>
              <a:latin typeface="+mn-lt"/>
            </a:endParaRPr>
          </a:p>
          <a:p>
            <a:pPr lvl="1">
              <a:lnSpc>
                <a:spcPct val="150000"/>
              </a:lnSpc>
            </a:pPr>
            <a:endParaRPr lang="en-US" dirty="0">
              <a:solidFill>
                <a:schemeClr val="tx1"/>
              </a:solidFill>
              <a:latin typeface="+mn-lt"/>
            </a:endParaRPr>
          </a:p>
        </p:txBody>
      </p:sp>
    </p:spTree>
    <p:extLst>
      <p:ext uri="{BB962C8B-B14F-4D97-AF65-F5344CB8AC3E}">
        <p14:creationId xmlns:p14="http://schemas.microsoft.com/office/powerpoint/2010/main" val="36674128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US" sz="4400" dirty="0"/>
              <a:t>Home and Community Based Services (HCBS)</a:t>
            </a:r>
          </a:p>
        </p:txBody>
      </p:sp>
      <p:sp>
        <p:nvSpPr>
          <p:cNvPr id="3" name="Content Placeholder 2"/>
          <p:cNvSpPr>
            <a:spLocks noGrp="1"/>
          </p:cNvSpPr>
          <p:nvPr>
            <p:ph idx="1"/>
          </p:nvPr>
        </p:nvSpPr>
        <p:spPr>
          <a:xfrm>
            <a:off x="1981207" y="1600201"/>
            <a:ext cx="8062927" cy="4479925"/>
          </a:xfrm>
          <a:ln w="57150" cmpd="sng">
            <a:solidFill>
              <a:srgbClr val="E86B4B"/>
            </a:solidFill>
          </a:ln>
        </p:spPr>
        <p:style>
          <a:lnRef idx="2">
            <a:schemeClr val="accent2"/>
          </a:lnRef>
          <a:fillRef idx="1">
            <a:schemeClr val="lt1"/>
          </a:fillRef>
          <a:effectRef idx="0">
            <a:schemeClr val="accent2"/>
          </a:effectRef>
          <a:fontRef idx="minor">
            <a:schemeClr val="dk1"/>
          </a:fontRef>
        </p:style>
        <p:txBody>
          <a:bodyPr>
            <a:noAutofit/>
          </a:bodyPr>
          <a:lstStyle/>
          <a:p>
            <a:pPr>
              <a:lnSpc>
                <a:spcPct val="150000"/>
              </a:lnSpc>
            </a:pPr>
            <a:r>
              <a:rPr lang="en-US" dirty="0">
                <a:solidFill>
                  <a:schemeClr val="tx1"/>
                </a:solidFill>
                <a:cs typeface="Century Gothic"/>
              </a:rPr>
              <a:t>What are they? </a:t>
            </a:r>
          </a:p>
          <a:p>
            <a:pPr lvl="1">
              <a:lnSpc>
                <a:spcPct val="110000"/>
              </a:lnSpc>
            </a:pPr>
            <a:r>
              <a:rPr lang="en-US" sz="2000" dirty="0">
                <a:solidFill>
                  <a:schemeClr val="tx1"/>
                </a:solidFill>
                <a:cs typeface="Century Gothic"/>
              </a:rPr>
              <a:t>Services needed to “meet functional needs and remain in community.” </a:t>
            </a:r>
          </a:p>
          <a:p>
            <a:pPr lvl="1">
              <a:lnSpc>
                <a:spcPct val="110000"/>
              </a:lnSpc>
            </a:pPr>
            <a:endParaRPr lang="en-US" sz="2000" dirty="0">
              <a:solidFill>
                <a:schemeClr val="tx1"/>
              </a:solidFill>
              <a:cs typeface="Century Gothic"/>
            </a:endParaRPr>
          </a:p>
          <a:p>
            <a:r>
              <a:rPr lang="en-US" dirty="0">
                <a:solidFill>
                  <a:schemeClr val="tx1"/>
                </a:solidFill>
                <a:cs typeface="Century Gothic"/>
              </a:rPr>
              <a:t>How are they different from other Medicaid services?</a:t>
            </a:r>
          </a:p>
          <a:p>
            <a:pPr lvl="1">
              <a:lnSpc>
                <a:spcPct val="150000"/>
              </a:lnSpc>
            </a:pPr>
            <a:r>
              <a:rPr lang="en-US" sz="2000" dirty="0">
                <a:solidFill>
                  <a:schemeClr val="tx1"/>
                </a:solidFill>
                <a:cs typeface="Century Gothic"/>
              </a:rPr>
              <a:t>Not entitlement</a:t>
            </a:r>
          </a:p>
          <a:p>
            <a:pPr>
              <a:lnSpc>
                <a:spcPct val="150000"/>
              </a:lnSpc>
            </a:pPr>
            <a:r>
              <a:rPr lang="en-US" dirty="0">
                <a:solidFill>
                  <a:schemeClr val="tx1"/>
                </a:solidFill>
                <a:cs typeface="Century Gothic"/>
              </a:rPr>
              <a:t>How are they provided in Florida? </a:t>
            </a:r>
          </a:p>
          <a:p>
            <a:pPr lvl="1">
              <a:lnSpc>
                <a:spcPct val="150000"/>
              </a:lnSpc>
            </a:pPr>
            <a:r>
              <a:rPr lang="en-US" sz="2000" dirty="0">
                <a:solidFill>
                  <a:schemeClr val="tx1"/>
                </a:solidFill>
                <a:cs typeface="Century Gothic"/>
              </a:rPr>
              <a:t>Long Term Care Program Waiver</a:t>
            </a:r>
          </a:p>
        </p:txBody>
      </p:sp>
      <p:sp>
        <p:nvSpPr>
          <p:cNvPr id="4" name="Slide Number Placeholder 3"/>
          <p:cNvSpPr>
            <a:spLocks noGrp="1"/>
          </p:cNvSpPr>
          <p:nvPr>
            <p:ph type="sldNum" sz="quarter" idx="12"/>
          </p:nvPr>
        </p:nvSpPr>
        <p:spPr/>
        <p:txBody>
          <a:bodyPr/>
          <a:lstStyle/>
          <a:p>
            <a:fld id="{BA9B540C-44DA-4F69-89C9-7C84606640D3}" type="slidenum">
              <a:rPr lang="en-US" smtClean="0"/>
              <a:pPr/>
              <a:t>47</a:t>
            </a:fld>
            <a:endParaRPr lang="en-US" dirty="0"/>
          </a:p>
        </p:txBody>
      </p:sp>
    </p:spTree>
    <p:extLst>
      <p:ext uri="{BB962C8B-B14F-4D97-AF65-F5344CB8AC3E}">
        <p14:creationId xmlns:p14="http://schemas.microsoft.com/office/powerpoint/2010/main" val="10816793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790" y="136524"/>
            <a:ext cx="10014420" cy="1391024"/>
          </a:xfrm>
        </p:spPr>
        <p:txBody>
          <a:bodyPr/>
          <a:lstStyle/>
          <a:p>
            <a:pPr>
              <a:lnSpc>
                <a:spcPct val="100000"/>
              </a:lnSpc>
            </a:pPr>
            <a:r>
              <a:rPr lang="en-US" sz="4400" dirty="0">
                <a:hlinkClick r:id="rId3"/>
              </a:rPr>
              <a:t>Advocate’s Guide to the Florida Long-Term Care Medicaid Waiver</a:t>
            </a:r>
            <a:endParaRPr lang="en-US" sz="4400" dirty="0"/>
          </a:p>
        </p:txBody>
      </p:sp>
      <p:sp>
        <p:nvSpPr>
          <p:cNvPr id="3" name="Content Placeholder 2"/>
          <p:cNvSpPr>
            <a:spLocks noGrp="1"/>
          </p:cNvSpPr>
          <p:nvPr>
            <p:ph idx="1"/>
          </p:nvPr>
        </p:nvSpPr>
        <p:spPr>
          <a:xfrm>
            <a:off x="1590261" y="1779347"/>
            <a:ext cx="9512949" cy="4942129"/>
          </a:xfrm>
          <a:ln w="57150" cmpd="sng">
            <a:solidFill>
              <a:srgbClr val="E86B4B"/>
            </a:solidFill>
          </a:ln>
        </p:spPr>
        <p:txBody>
          <a:bodyPr>
            <a:normAutofit/>
          </a:bodyPr>
          <a:lstStyle/>
          <a:p>
            <a:pPr>
              <a:lnSpc>
                <a:spcPct val="170000"/>
              </a:lnSpc>
            </a:pPr>
            <a:r>
              <a:rPr lang="en-US" sz="2000" dirty="0">
                <a:solidFill>
                  <a:schemeClr val="tx1"/>
                </a:solidFill>
                <a:latin typeface="+mn-lt"/>
              </a:rPr>
              <a:t>Who is eligible?</a:t>
            </a:r>
          </a:p>
          <a:p>
            <a:pPr>
              <a:lnSpc>
                <a:spcPct val="170000"/>
              </a:lnSpc>
            </a:pPr>
            <a:r>
              <a:rPr lang="en-US" sz="2000" dirty="0">
                <a:solidFill>
                  <a:schemeClr val="tx1"/>
                </a:solidFill>
                <a:latin typeface="+mn-lt"/>
              </a:rPr>
              <a:t>How to apply?</a:t>
            </a:r>
          </a:p>
          <a:p>
            <a:pPr>
              <a:lnSpc>
                <a:spcPct val="170000"/>
              </a:lnSpc>
            </a:pPr>
            <a:r>
              <a:rPr lang="en-US" sz="2000" dirty="0">
                <a:solidFill>
                  <a:schemeClr val="tx1"/>
                </a:solidFill>
                <a:latin typeface="+mn-lt"/>
              </a:rPr>
              <a:t>What to do if application denied or delayed?</a:t>
            </a:r>
          </a:p>
          <a:p>
            <a:pPr>
              <a:lnSpc>
                <a:spcPct val="170000"/>
              </a:lnSpc>
            </a:pPr>
            <a:r>
              <a:rPr lang="en-US" sz="2000" dirty="0">
                <a:solidFill>
                  <a:schemeClr val="tx1"/>
                </a:solidFill>
                <a:latin typeface="+mn-lt"/>
              </a:rPr>
              <a:t>How does waiting list work?</a:t>
            </a:r>
          </a:p>
          <a:p>
            <a:pPr>
              <a:lnSpc>
                <a:spcPct val="170000"/>
              </a:lnSpc>
            </a:pPr>
            <a:r>
              <a:rPr lang="en-US" sz="2000" dirty="0">
                <a:solidFill>
                  <a:schemeClr val="tx1"/>
                </a:solidFill>
                <a:latin typeface="+mn-lt"/>
              </a:rPr>
              <a:t>What to do if eligibility is terminated?</a:t>
            </a:r>
          </a:p>
          <a:p>
            <a:pPr>
              <a:lnSpc>
                <a:spcPct val="170000"/>
              </a:lnSpc>
            </a:pPr>
            <a:r>
              <a:rPr lang="en-US" sz="2000" dirty="0">
                <a:solidFill>
                  <a:schemeClr val="tx1"/>
                </a:solidFill>
                <a:latin typeface="+mn-lt"/>
              </a:rPr>
              <a:t>What services are covered and how is care plan developed? </a:t>
            </a:r>
          </a:p>
          <a:p>
            <a:pPr>
              <a:lnSpc>
                <a:spcPct val="170000"/>
              </a:lnSpc>
            </a:pPr>
            <a:r>
              <a:rPr lang="en-US" sz="2000" dirty="0">
                <a:solidFill>
                  <a:schemeClr val="tx1"/>
                </a:solidFill>
                <a:latin typeface="+mn-lt"/>
              </a:rPr>
              <a:t>How does managed care work?</a:t>
            </a:r>
          </a:p>
          <a:p>
            <a:pPr>
              <a:lnSpc>
                <a:spcPct val="120000"/>
              </a:lnSpc>
            </a:pPr>
            <a:r>
              <a:rPr lang="en-US" sz="2000" dirty="0">
                <a:solidFill>
                  <a:schemeClr val="tx1"/>
                </a:solidFill>
                <a:latin typeface="+mn-lt"/>
              </a:rPr>
              <a:t>What to do if services are delayed, denied, terminated or reduced?</a:t>
            </a:r>
          </a:p>
          <a:p>
            <a:pPr>
              <a:lnSpc>
                <a:spcPct val="120000"/>
              </a:lnSpc>
            </a:pPr>
            <a:r>
              <a:rPr lang="en-US" sz="2000" dirty="0">
                <a:solidFill>
                  <a:schemeClr val="tx1"/>
                </a:solidFill>
                <a:latin typeface="+mn-lt"/>
              </a:rPr>
              <a:t>What if there is a gap in coverage?</a:t>
            </a:r>
          </a:p>
          <a:p>
            <a:pPr>
              <a:lnSpc>
                <a:spcPct val="120000"/>
              </a:lnSpc>
            </a:pPr>
            <a:endParaRPr lang="en-US" sz="2200" dirty="0">
              <a:solidFill>
                <a:schemeClr val="tx1"/>
              </a:solidFill>
              <a:highlight>
                <a:srgbClr val="FFFF00"/>
              </a:highlight>
              <a:latin typeface="+mn-lt"/>
            </a:endParaRPr>
          </a:p>
          <a:p>
            <a:pPr>
              <a:lnSpc>
                <a:spcPct val="170000"/>
              </a:lnSpc>
            </a:pPr>
            <a:endParaRPr lang="en-US" sz="2200" dirty="0"/>
          </a:p>
          <a:p>
            <a:pPr>
              <a:lnSpc>
                <a:spcPct val="170000"/>
              </a:lnSpc>
            </a:pPr>
            <a:endParaRPr lang="en-US" dirty="0"/>
          </a:p>
        </p:txBody>
      </p:sp>
      <p:sp>
        <p:nvSpPr>
          <p:cNvPr id="4" name="Slide Number Placeholder 3"/>
          <p:cNvSpPr>
            <a:spLocks noGrp="1"/>
          </p:cNvSpPr>
          <p:nvPr>
            <p:ph type="sldNum" sz="quarter" idx="12"/>
          </p:nvPr>
        </p:nvSpPr>
        <p:spPr/>
        <p:txBody>
          <a:bodyPr/>
          <a:lstStyle/>
          <a:p>
            <a:fld id="{BA9B540C-44DA-4F69-89C9-7C84606640D3}" type="slidenum">
              <a:rPr lang="en-US" smtClean="0"/>
              <a:pPr/>
              <a:t>48</a:t>
            </a:fld>
            <a:endParaRPr lang="en-US" dirty="0"/>
          </a:p>
        </p:txBody>
      </p:sp>
    </p:spTree>
    <p:extLst>
      <p:ext uri="{BB962C8B-B14F-4D97-AF65-F5344CB8AC3E}">
        <p14:creationId xmlns:p14="http://schemas.microsoft.com/office/powerpoint/2010/main" val="1708800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F046E-9F8C-7A45-BD06-927295C14873}"/>
              </a:ext>
            </a:extLst>
          </p:cNvPr>
          <p:cNvSpPr>
            <a:spLocks noGrp="1"/>
          </p:cNvSpPr>
          <p:nvPr>
            <p:ph type="title"/>
          </p:nvPr>
        </p:nvSpPr>
        <p:spPr>
          <a:xfrm>
            <a:off x="418238" y="185428"/>
            <a:ext cx="10972800" cy="1600200"/>
          </a:xfrm>
        </p:spPr>
        <p:txBody>
          <a:bodyPr/>
          <a:lstStyle/>
          <a:p>
            <a:r>
              <a:rPr lang="en-US" sz="4000" dirty="0">
                <a:effectLst/>
                <a:hlinkClick r:id="rId2"/>
              </a:rPr>
              <a:t>Medicaid (HCBS): Know Your Rights! </a:t>
            </a:r>
            <a:br>
              <a:rPr lang="en-US" dirty="0"/>
            </a:br>
            <a:endParaRPr lang="en-US" dirty="0"/>
          </a:p>
        </p:txBody>
      </p:sp>
      <p:sp>
        <p:nvSpPr>
          <p:cNvPr id="3" name="Content Placeholder 2">
            <a:extLst>
              <a:ext uri="{FF2B5EF4-FFF2-40B4-BE49-F238E27FC236}">
                <a16:creationId xmlns:a16="http://schemas.microsoft.com/office/drawing/2014/main" id="{4E653B0D-6A95-434E-8A75-8768F7703304}"/>
              </a:ext>
            </a:extLst>
          </p:cNvPr>
          <p:cNvSpPr>
            <a:spLocks noGrp="1"/>
          </p:cNvSpPr>
          <p:nvPr>
            <p:ph idx="1"/>
          </p:nvPr>
        </p:nvSpPr>
        <p:spPr>
          <a:xfrm>
            <a:off x="418238" y="1122046"/>
            <a:ext cx="4837043" cy="5416867"/>
          </a:xfrm>
        </p:spPr>
        <p:txBody>
          <a:bodyPr>
            <a:normAutofit fontScale="92500" lnSpcReduction="20000"/>
          </a:bodyPr>
          <a:lstStyle/>
          <a:p>
            <a:pPr marL="0" indent="0">
              <a:buNone/>
            </a:pPr>
            <a:r>
              <a:rPr lang="en-US" b="1" dirty="0">
                <a:solidFill>
                  <a:schemeClr val="tx1"/>
                </a:solidFill>
                <a:latin typeface="+mn-lt"/>
              </a:rPr>
              <a:t>What are my rights at the application stage? </a:t>
            </a:r>
          </a:p>
          <a:p>
            <a:pPr marL="0" indent="0">
              <a:buNone/>
            </a:pPr>
            <a:endParaRPr lang="en-US" dirty="0">
              <a:solidFill>
                <a:schemeClr val="tx1"/>
              </a:solidFill>
              <a:latin typeface="+mn-lt"/>
            </a:endParaRPr>
          </a:p>
          <a:p>
            <a:r>
              <a:rPr lang="en-US" sz="2200" dirty="0">
                <a:solidFill>
                  <a:schemeClr val="tx1"/>
                </a:solidFill>
                <a:latin typeface="+mn-lt"/>
              </a:rPr>
              <a:t>You have the right to apply and receive a phone assessment or an in-person assessment if your disability prevents you from being able to use the phone. </a:t>
            </a:r>
          </a:p>
          <a:p>
            <a:endParaRPr lang="en-US" sz="2200" dirty="0">
              <a:solidFill>
                <a:schemeClr val="tx1"/>
              </a:solidFill>
              <a:latin typeface="+mn-lt"/>
            </a:endParaRPr>
          </a:p>
          <a:p>
            <a:r>
              <a:rPr lang="en-US" sz="2200" dirty="0">
                <a:solidFill>
                  <a:schemeClr val="tx1"/>
                </a:solidFill>
                <a:latin typeface="+mn-lt"/>
              </a:rPr>
              <a:t> You have the right to receive written notice of your “ranking” based on your assessment and the right to request and receive a copy of your assessment. The waiting list is based on rankings. </a:t>
            </a:r>
          </a:p>
          <a:p>
            <a:endParaRPr lang="en-US" sz="2200" dirty="0">
              <a:solidFill>
                <a:schemeClr val="tx1"/>
              </a:solidFill>
              <a:latin typeface="+mn-lt"/>
            </a:endParaRPr>
          </a:p>
          <a:p>
            <a:r>
              <a:rPr lang="en-US" sz="2200" dirty="0">
                <a:solidFill>
                  <a:schemeClr val="tx1"/>
                </a:solidFill>
                <a:latin typeface="+mn-lt"/>
              </a:rPr>
              <a:t>  You have the right to appeal your score. </a:t>
            </a:r>
          </a:p>
          <a:p>
            <a:endParaRPr lang="en-US" dirty="0"/>
          </a:p>
        </p:txBody>
      </p:sp>
      <p:sp>
        <p:nvSpPr>
          <p:cNvPr id="4" name="Slide Number Placeholder 3">
            <a:extLst>
              <a:ext uri="{FF2B5EF4-FFF2-40B4-BE49-F238E27FC236}">
                <a16:creationId xmlns:a16="http://schemas.microsoft.com/office/drawing/2014/main" id="{905C9425-E6F3-EE49-84A1-BE67BD42E58C}"/>
              </a:ext>
            </a:extLst>
          </p:cNvPr>
          <p:cNvSpPr>
            <a:spLocks noGrp="1"/>
          </p:cNvSpPr>
          <p:nvPr>
            <p:ph type="sldNum" sz="quarter" idx="12"/>
          </p:nvPr>
        </p:nvSpPr>
        <p:spPr/>
        <p:txBody>
          <a:bodyPr/>
          <a:lstStyle/>
          <a:p>
            <a:fld id="{BA9B540C-44DA-4F69-89C9-7C84606640D3}" type="slidenum">
              <a:rPr lang="en-US" smtClean="0"/>
              <a:pPr/>
              <a:t>49</a:t>
            </a:fld>
            <a:endParaRPr lang="en-US" dirty="0"/>
          </a:p>
        </p:txBody>
      </p:sp>
      <p:sp>
        <p:nvSpPr>
          <p:cNvPr id="8" name="TextBox 7">
            <a:extLst>
              <a:ext uri="{FF2B5EF4-FFF2-40B4-BE49-F238E27FC236}">
                <a16:creationId xmlns:a16="http://schemas.microsoft.com/office/drawing/2014/main" id="{120C30D9-264D-4F48-80DF-7B09956CC0AD}"/>
              </a:ext>
            </a:extLst>
          </p:cNvPr>
          <p:cNvSpPr txBox="1"/>
          <p:nvPr/>
        </p:nvSpPr>
        <p:spPr>
          <a:xfrm>
            <a:off x="5904638" y="1062229"/>
            <a:ext cx="5467316" cy="5416868"/>
          </a:xfrm>
          <a:prstGeom prst="rect">
            <a:avLst/>
          </a:prstGeom>
          <a:noFill/>
        </p:spPr>
        <p:txBody>
          <a:bodyPr wrap="square" rtlCol="0">
            <a:spAutoFit/>
          </a:bodyPr>
          <a:lstStyle/>
          <a:p>
            <a:r>
              <a:rPr lang="en-US" sz="2200" b="1" dirty="0"/>
              <a:t>What are my rights after I am found eligible and select a plan? </a:t>
            </a:r>
          </a:p>
          <a:p>
            <a:endParaRPr lang="en-US" sz="2200" dirty="0"/>
          </a:p>
          <a:p>
            <a:pPr marL="800100" lvl="1" indent="-342900">
              <a:buFont typeface="Arial" panose="020B0604020202020204" pitchFamily="34" charset="0"/>
              <a:buChar char="•"/>
            </a:pPr>
            <a:r>
              <a:rPr lang="en-US" sz="2000" dirty="0"/>
              <a:t> You have the right to have a written “care plan” prepared at the first meeting that states the type and amount of services and supports that will be provided. </a:t>
            </a:r>
          </a:p>
          <a:p>
            <a:pPr lvl="1"/>
            <a:endParaRPr lang="en-US" sz="2000" dirty="0"/>
          </a:p>
          <a:p>
            <a:pPr marL="800100" lvl="1" indent="-342900">
              <a:buFont typeface="Arial" panose="020B0604020202020204" pitchFamily="34" charset="0"/>
              <a:buChar char="•"/>
            </a:pPr>
            <a:r>
              <a:rPr lang="en-US" sz="2000" dirty="0"/>
              <a:t>If you live in your own home or the home of a family member, you have the right to “self-direct” who will provide your care. </a:t>
            </a:r>
          </a:p>
          <a:p>
            <a:pPr lvl="1"/>
            <a:endParaRPr lang="en-US" sz="2000" dirty="0"/>
          </a:p>
          <a:p>
            <a:pPr marL="800100" lvl="1" indent="-342900">
              <a:buFont typeface="Arial" panose="020B0604020202020204" pitchFamily="34" charset="0"/>
              <a:buChar char="•"/>
            </a:pPr>
            <a:r>
              <a:rPr lang="en-US" sz="2000" dirty="0"/>
              <a:t>You have the right to appeal your care plan if not all of your needed services are included. </a:t>
            </a:r>
          </a:p>
        </p:txBody>
      </p:sp>
      <p:sp>
        <p:nvSpPr>
          <p:cNvPr id="6" name="Content Placeholder 2">
            <a:extLst>
              <a:ext uri="{FF2B5EF4-FFF2-40B4-BE49-F238E27FC236}">
                <a16:creationId xmlns:a16="http://schemas.microsoft.com/office/drawing/2014/main" id="{CF39FCF3-553F-1247-AD59-8BBF19A8A033}"/>
              </a:ext>
            </a:extLst>
          </p:cNvPr>
          <p:cNvSpPr txBox="1">
            <a:spLocks/>
          </p:cNvSpPr>
          <p:nvPr/>
        </p:nvSpPr>
        <p:spPr>
          <a:xfrm>
            <a:off x="322557" y="1062229"/>
            <a:ext cx="11164162" cy="5416867"/>
          </a:xfrm>
          <a:prstGeom prst="rect">
            <a:avLst/>
          </a:prstGeom>
          <a:ln w="57150" cmpd="sng">
            <a:solidFill>
              <a:srgbClr val="E86B4B"/>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457200" lvl="1" indent="0">
              <a:lnSpc>
                <a:spcPct val="150000"/>
              </a:lnSpc>
              <a:buNone/>
            </a:pPr>
            <a:endParaRPr lang="en-US" dirty="0">
              <a:solidFill>
                <a:schemeClr val="tx1"/>
              </a:solidFill>
              <a:latin typeface="+mn-lt"/>
            </a:endParaRPr>
          </a:p>
        </p:txBody>
      </p:sp>
    </p:spTree>
    <p:extLst>
      <p:ext uri="{BB962C8B-B14F-4D97-AF65-F5344CB8AC3E}">
        <p14:creationId xmlns:p14="http://schemas.microsoft.com/office/powerpoint/2010/main" val="124698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55765-F799-3343-B300-D53093224B89}"/>
              </a:ext>
            </a:extLst>
          </p:cNvPr>
          <p:cNvSpPr>
            <a:spLocks noGrp="1"/>
          </p:cNvSpPr>
          <p:nvPr>
            <p:ph type="title"/>
          </p:nvPr>
        </p:nvSpPr>
        <p:spPr/>
        <p:txBody>
          <a:bodyPr/>
          <a:lstStyle/>
          <a:p>
            <a:r>
              <a:rPr lang="en-US" dirty="0"/>
              <a:t>Nursing Home Deaths Florida </a:t>
            </a:r>
          </a:p>
        </p:txBody>
      </p:sp>
      <p:sp>
        <p:nvSpPr>
          <p:cNvPr id="3" name="Content Placeholder 2">
            <a:extLst>
              <a:ext uri="{FF2B5EF4-FFF2-40B4-BE49-F238E27FC236}">
                <a16:creationId xmlns:a16="http://schemas.microsoft.com/office/drawing/2014/main" id="{D61C5263-D997-1545-83B4-F8A18CD0CEB8}"/>
              </a:ext>
            </a:extLst>
          </p:cNvPr>
          <p:cNvSpPr>
            <a:spLocks noGrp="1"/>
          </p:cNvSpPr>
          <p:nvPr>
            <p:ph idx="1"/>
          </p:nvPr>
        </p:nvSpPr>
        <p:spPr/>
        <p:txBody>
          <a:bodyPr/>
          <a:lstStyle/>
          <a:p>
            <a:r>
              <a:rPr lang="en-US" dirty="0">
                <a:solidFill>
                  <a:schemeClr val="tx1"/>
                </a:solidFill>
                <a:latin typeface="+mn-lt"/>
              </a:rPr>
              <a:t>2,071 Deaths at Long-Term Care Facilities in Florida (July 13, 2020)</a:t>
            </a:r>
          </a:p>
          <a:p>
            <a:r>
              <a:rPr lang="en-US" dirty="0">
                <a:solidFill>
                  <a:schemeClr val="tx1"/>
                </a:solidFill>
                <a:latin typeface="+mn-lt"/>
              </a:rPr>
              <a:t>Deaths in Long-Term Care Facilities in Florida account for ~50% of total COVID-19 deaths </a:t>
            </a:r>
          </a:p>
          <a:p>
            <a:endParaRPr lang="en-US" dirty="0">
              <a:solidFill>
                <a:schemeClr val="tx1"/>
              </a:solidFill>
              <a:latin typeface="+mn-lt"/>
            </a:endParaRPr>
          </a:p>
        </p:txBody>
      </p:sp>
      <p:sp>
        <p:nvSpPr>
          <p:cNvPr id="4" name="Slide Number Placeholder 3">
            <a:extLst>
              <a:ext uri="{FF2B5EF4-FFF2-40B4-BE49-F238E27FC236}">
                <a16:creationId xmlns:a16="http://schemas.microsoft.com/office/drawing/2014/main" id="{013B5EAE-4022-F74C-A4CE-EE577B820BB6}"/>
              </a:ext>
            </a:extLst>
          </p:cNvPr>
          <p:cNvSpPr>
            <a:spLocks noGrp="1"/>
          </p:cNvSpPr>
          <p:nvPr>
            <p:ph type="sldNum" sz="quarter" idx="12"/>
          </p:nvPr>
        </p:nvSpPr>
        <p:spPr/>
        <p:txBody>
          <a:bodyPr/>
          <a:lstStyle/>
          <a:p>
            <a:fld id="{BA9B540C-44DA-4F69-89C9-7C84606640D3}" type="slidenum">
              <a:rPr lang="en-US" smtClean="0"/>
              <a:pPr/>
              <a:t>5</a:t>
            </a:fld>
            <a:endParaRPr lang="en-US" dirty="0"/>
          </a:p>
        </p:txBody>
      </p:sp>
      <p:pic>
        <p:nvPicPr>
          <p:cNvPr id="6" name="Picture 5" descr="A close up of a map&#10;&#10;Description automatically generated">
            <a:extLst>
              <a:ext uri="{FF2B5EF4-FFF2-40B4-BE49-F238E27FC236}">
                <a16:creationId xmlns:a16="http://schemas.microsoft.com/office/drawing/2014/main" id="{02908F32-0E84-DB4B-9766-7C9F7CF32716}"/>
              </a:ext>
            </a:extLst>
          </p:cNvPr>
          <p:cNvPicPr>
            <a:picLocks noChangeAspect="1"/>
          </p:cNvPicPr>
          <p:nvPr/>
        </p:nvPicPr>
        <p:blipFill>
          <a:blip r:embed="rId3"/>
          <a:stretch>
            <a:fillRect/>
          </a:stretch>
        </p:blipFill>
        <p:spPr>
          <a:xfrm>
            <a:off x="609600" y="3109913"/>
            <a:ext cx="4553800" cy="3429000"/>
          </a:xfrm>
          <a:prstGeom prst="rect">
            <a:avLst/>
          </a:prstGeom>
        </p:spPr>
      </p:pic>
      <p:pic>
        <p:nvPicPr>
          <p:cNvPr id="8" name="Picture 7" descr="A picture containing knife&#10;&#10;Description automatically generated">
            <a:extLst>
              <a:ext uri="{FF2B5EF4-FFF2-40B4-BE49-F238E27FC236}">
                <a16:creationId xmlns:a16="http://schemas.microsoft.com/office/drawing/2014/main" id="{D981D9BF-F42B-E548-B8F7-60FB0B786208}"/>
              </a:ext>
            </a:extLst>
          </p:cNvPr>
          <p:cNvPicPr>
            <a:picLocks noChangeAspect="1"/>
          </p:cNvPicPr>
          <p:nvPr/>
        </p:nvPicPr>
        <p:blipFill>
          <a:blip r:embed="rId4"/>
          <a:stretch>
            <a:fillRect/>
          </a:stretch>
        </p:blipFill>
        <p:spPr>
          <a:xfrm>
            <a:off x="5334713" y="3054644"/>
            <a:ext cx="4814148" cy="867079"/>
          </a:xfrm>
          <a:prstGeom prst="rect">
            <a:avLst/>
          </a:prstGeom>
        </p:spPr>
      </p:pic>
      <p:pic>
        <p:nvPicPr>
          <p:cNvPr id="7" name="Picture 6">
            <a:extLst>
              <a:ext uri="{FF2B5EF4-FFF2-40B4-BE49-F238E27FC236}">
                <a16:creationId xmlns:a16="http://schemas.microsoft.com/office/drawing/2014/main" id="{094478B4-056B-F148-A83D-5C9C5D8173E3}"/>
              </a:ext>
            </a:extLst>
          </p:cNvPr>
          <p:cNvPicPr>
            <a:picLocks noChangeAspect="1"/>
          </p:cNvPicPr>
          <p:nvPr/>
        </p:nvPicPr>
        <p:blipFill>
          <a:blip r:embed="rId5"/>
          <a:stretch>
            <a:fillRect/>
          </a:stretch>
        </p:blipFill>
        <p:spPr>
          <a:xfrm>
            <a:off x="5334713" y="6108700"/>
            <a:ext cx="2692400" cy="749300"/>
          </a:xfrm>
          <a:prstGeom prst="rect">
            <a:avLst/>
          </a:prstGeom>
        </p:spPr>
      </p:pic>
      <p:pic>
        <p:nvPicPr>
          <p:cNvPr id="9" name="Picture 8" descr="A picture containing knife&#10;&#10;Description automatically generated">
            <a:extLst>
              <a:ext uri="{FF2B5EF4-FFF2-40B4-BE49-F238E27FC236}">
                <a16:creationId xmlns:a16="http://schemas.microsoft.com/office/drawing/2014/main" id="{04607556-38C2-EA4D-9B1F-314994D7E1B5}"/>
              </a:ext>
            </a:extLst>
          </p:cNvPr>
          <p:cNvPicPr>
            <a:picLocks noChangeAspect="1"/>
          </p:cNvPicPr>
          <p:nvPr/>
        </p:nvPicPr>
        <p:blipFill>
          <a:blip r:embed="rId6"/>
          <a:stretch>
            <a:fillRect/>
          </a:stretch>
        </p:blipFill>
        <p:spPr>
          <a:xfrm rot="10800000" flipH="1" flipV="1">
            <a:off x="5403463" y="4075113"/>
            <a:ext cx="4181956" cy="749300"/>
          </a:xfrm>
          <a:prstGeom prst="rect">
            <a:avLst/>
          </a:prstGeom>
        </p:spPr>
      </p:pic>
      <p:pic>
        <p:nvPicPr>
          <p:cNvPr id="11" name="Picture 10" descr="A picture containing knife&#10;&#10;Description automatically generated">
            <a:extLst>
              <a:ext uri="{FF2B5EF4-FFF2-40B4-BE49-F238E27FC236}">
                <a16:creationId xmlns:a16="http://schemas.microsoft.com/office/drawing/2014/main" id="{C35F891D-A92C-0F47-8131-DFAB901436BB}"/>
              </a:ext>
            </a:extLst>
          </p:cNvPr>
          <p:cNvPicPr>
            <a:picLocks noChangeAspect="1"/>
          </p:cNvPicPr>
          <p:nvPr/>
        </p:nvPicPr>
        <p:blipFill>
          <a:blip r:embed="rId7"/>
          <a:stretch>
            <a:fillRect/>
          </a:stretch>
        </p:blipFill>
        <p:spPr>
          <a:xfrm>
            <a:off x="5334713" y="4977804"/>
            <a:ext cx="3928557" cy="762309"/>
          </a:xfrm>
          <a:prstGeom prst="rect">
            <a:avLst/>
          </a:prstGeom>
        </p:spPr>
      </p:pic>
    </p:spTree>
    <p:extLst>
      <p:ext uri="{BB962C8B-B14F-4D97-AF65-F5344CB8AC3E}">
        <p14:creationId xmlns:p14="http://schemas.microsoft.com/office/powerpoint/2010/main" val="16360425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84434"/>
            <a:ext cx="10972800" cy="1600200"/>
          </a:xfrm>
        </p:spPr>
        <p:txBody>
          <a:bodyPr/>
          <a:lstStyle/>
          <a:p>
            <a:r>
              <a:rPr lang="en-US" sz="4400" dirty="0"/>
              <a:t>What Authority Governs the LTC Waiver?</a:t>
            </a:r>
          </a:p>
        </p:txBody>
      </p:sp>
      <p:sp>
        <p:nvSpPr>
          <p:cNvPr id="3" name="Content Placeholder 2"/>
          <p:cNvSpPr>
            <a:spLocks noGrp="1"/>
          </p:cNvSpPr>
          <p:nvPr>
            <p:ph idx="1"/>
          </p:nvPr>
        </p:nvSpPr>
        <p:spPr>
          <a:xfrm>
            <a:off x="2445026" y="1351723"/>
            <a:ext cx="7613374" cy="5004628"/>
          </a:xfrm>
          <a:ln w="57150" cmpd="sng">
            <a:solidFill>
              <a:srgbClr val="E86B4B"/>
            </a:solidFill>
          </a:ln>
        </p:spPr>
        <p:txBody>
          <a:bodyPr>
            <a:normAutofit/>
          </a:bodyPr>
          <a:lstStyle/>
          <a:p>
            <a:pPr lvl="1">
              <a:lnSpc>
                <a:spcPct val="160000"/>
              </a:lnSpc>
            </a:pPr>
            <a:r>
              <a:rPr lang="en-US" sz="1100" i="1" dirty="0">
                <a:solidFill>
                  <a:schemeClr val="tx1"/>
                </a:solidFill>
                <a:latin typeface="+mn-lt"/>
              </a:rPr>
              <a:t>See, Advocates Guide, section 15</a:t>
            </a:r>
            <a:endParaRPr lang="en-US" sz="1100" i="1" dirty="0">
              <a:solidFill>
                <a:schemeClr val="tx1"/>
              </a:solidFill>
              <a:latin typeface="+mn-lt"/>
              <a:hlinkClick r:id="rId3">
                <a:extLst>
                  <a:ext uri="{A12FA001-AC4F-418D-AE19-62706E023703}">
                    <ahyp:hlinkClr xmlns:ahyp="http://schemas.microsoft.com/office/drawing/2018/hyperlinkcolor" val="tx"/>
                  </a:ext>
                </a:extLst>
              </a:hlinkClick>
            </a:endParaRPr>
          </a:p>
          <a:p>
            <a:pPr>
              <a:lnSpc>
                <a:spcPct val="160000"/>
              </a:lnSpc>
            </a:pPr>
            <a:r>
              <a:rPr lang="en-US" dirty="0">
                <a:solidFill>
                  <a:schemeClr val="tx1"/>
                </a:solidFill>
                <a:latin typeface="+mn-lt"/>
              </a:rPr>
              <a:t>Federal statute</a:t>
            </a:r>
          </a:p>
          <a:p>
            <a:pPr lvl="1">
              <a:lnSpc>
                <a:spcPct val="160000"/>
              </a:lnSpc>
            </a:pPr>
            <a:r>
              <a:rPr lang="en-US" dirty="0">
                <a:solidFill>
                  <a:schemeClr val="tx1"/>
                </a:solidFill>
                <a:latin typeface="+mn-lt"/>
              </a:rPr>
              <a:t>Federal regulations (C.F.R.)</a:t>
            </a:r>
          </a:p>
          <a:p>
            <a:pPr>
              <a:lnSpc>
                <a:spcPct val="160000"/>
              </a:lnSpc>
            </a:pPr>
            <a:r>
              <a:rPr lang="en-US" dirty="0">
                <a:solidFill>
                  <a:schemeClr val="tx1"/>
                </a:solidFill>
                <a:latin typeface="+mn-lt"/>
              </a:rPr>
              <a:t>State statute</a:t>
            </a:r>
          </a:p>
          <a:p>
            <a:pPr lvl="1">
              <a:lnSpc>
                <a:spcPct val="160000"/>
              </a:lnSpc>
            </a:pPr>
            <a:r>
              <a:rPr lang="en-US" dirty="0">
                <a:solidFill>
                  <a:schemeClr val="tx1"/>
                </a:solidFill>
                <a:latin typeface="+mn-lt"/>
              </a:rPr>
              <a:t>State rule (F.A.C.)</a:t>
            </a:r>
          </a:p>
          <a:p>
            <a:pPr>
              <a:lnSpc>
                <a:spcPct val="160000"/>
              </a:lnSpc>
            </a:pPr>
            <a:r>
              <a:rPr lang="en-US" dirty="0">
                <a:solidFill>
                  <a:schemeClr val="tx1"/>
                </a:solidFill>
                <a:latin typeface="+mn-lt"/>
              </a:rPr>
              <a:t>Waiver application and approval</a:t>
            </a:r>
          </a:p>
          <a:p>
            <a:pPr>
              <a:lnSpc>
                <a:spcPct val="160000"/>
              </a:lnSpc>
            </a:pPr>
            <a:r>
              <a:rPr lang="en-US" dirty="0">
                <a:solidFill>
                  <a:schemeClr val="tx1"/>
                </a:solidFill>
                <a:highlight>
                  <a:srgbClr val="FFFF00"/>
                </a:highlight>
                <a:latin typeface="+mn-lt"/>
              </a:rPr>
              <a:t>Agency for Health Care (AHCA) Model Contract</a:t>
            </a:r>
          </a:p>
          <a:p>
            <a:pPr lvl="1">
              <a:lnSpc>
                <a:spcPct val="160000"/>
              </a:lnSpc>
            </a:pPr>
            <a:r>
              <a:rPr lang="en-US" dirty="0">
                <a:solidFill>
                  <a:schemeClr val="tx1"/>
                </a:solidFill>
                <a:highlight>
                  <a:srgbClr val="FFFF00"/>
                </a:highlight>
                <a:latin typeface="+mn-lt"/>
              </a:rPr>
              <a:t>Contract LTC attachment</a:t>
            </a:r>
          </a:p>
          <a:p>
            <a:pPr>
              <a:lnSpc>
                <a:spcPct val="160000"/>
              </a:lnSpc>
            </a:pPr>
            <a:r>
              <a:rPr lang="en-US" dirty="0">
                <a:solidFill>
                  <a:schemeClr val="tx1"/>
                </a:solidFill>
                <a:latin typeface="+mn-lt"/>
              </a:rPr>
              <a:t>DOEA Program Manual</a:t>
            </a:r>
          </a:p>
          <a:p>
            <a:pPr marL="0" indent="0">
              <a:lnSpc>
                <a:spcPct val="160000"/>
              </a:lnSpc>
              <a:buNone/>
            </a:pPr>
            <a:endParaRPr lang="en-US" dirty="0"/>
          </a:p>
        </p:txBody>
      </p:sp>
      <p:sp>
        <p:nvSpPr>
          <p:cNvPr id="4" name="Slide Number Placeholder 3"/>
          <p:cNvSpPr>
            <a:spLocks noGrp="1"/>
          </p:cNvSpPr>
          <p:nvPr>
            <p:ph type="sldNum" sz="quarter" idx="12"/>
          </p:nvPr>
        </p:nvSpPr>
        <p:spPr/>
        <p:txBody>
          <a:bodyPr/>
          <a:lstStyle/>
          <a:p>
            <a:fld id="{BA9B540C-44DA-4F69-89C9-7C84606640D3}" type="slidenum">
              <a:rPr lang="en-US" smtClean="0"/>
              <a:pPr/>
              <a:t>50</a:t>
            </a:fld>
            <a:endParaRPr lang="en-US" dirty="0"/>
          </a:p>
        </p:txBody>
      </p:sp>
    </p:spTree>
    <p:extLst>
      <p:ext uri="{BB962C8B-B14F-4D97-AF65-F5344CB8AC3E}">
        <p14:creationId xmlns:p14="http://schemas.microsoft.com/office/powerpoint/2010/main" val="20011019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2380" y="-527992"/>
            <a:ext cx="6908800" cy="1397000"/>
          </a:xfrm>
        </p:spPr>
        <p:txBody>
          <a:bodyPr/>
          <a:lstStyle/>
          <a:p>
            <a:r>
              <a:rPr lang="en-US" sz="4400" dirty="0"/>
              <a:t>Program Overview</a:t>
            </a:r>
          </a:p>
        </p:txBody>
      </p:sp>
      <p:sp>
        <p:nvSpPr>
          <p:cNvPr id="3" name="Content Placeholder 2"/>
          <p:cNvSpPr>
            <a:spLocks noGrp="1"/>
          </p:cNvSpPr>
          <p:nvPr>
            <p:ph idx="1"/>
          </p:nvPr>
        </p:nvSpPr>
        <p:spPr>
          <a:xfrm>
            <a:off x="2144192" y="1306329"/>
            <a:ext cx="7885177" cy="5236000"/>
          </a:xfrm>
          <a:ln w="57150" cmpd="sng">
            <a:solidFill>
              <a:srgbClr val="E86B4B"/>
            </a:solidFill>
          </a:ln>
        </p:spPr>
        <p:txBody>
          <a:bodyPr/>
          <a:lstStyle/>
          <a:p>
            <a:pPr>
              <a:lnSpc>
                <a:spcPct val="150000"/>
              </a:lnSpc>
            </a:pPr>
            <a:r>
              <a:rPr lang="en-US" sz="3600" dirty="0">
                <a:solidFill>
                  <a:schemeClr val="tx1"/>
                </a:solidFill>
                <a:latin typeface="+mn-lt"/>
              </a:rPr>
              <a:t>Agencies involved</a:t>
            </a:r>
          </a:p>
          <a:p>
            <a:pPr lvl="1">
              <a:lnSpc>
                <a:spcPct val="150000"/>
              </a:lnSpc>
            </a:pPr>
            <a:r>
              <a:rPr lang="en-US" sz="2400" dirty="0">
                <a:solidFill>
                  <a:schemeClr val="tx1"/>
                </a:solidFill>
                <a:latin typeface="+mn-lt"/>
              </a:rPr>
              <a:t>Agency for Health Care Administration (AHCA)</a:t>
            </a:r>
          </a:p>
          <a:p>
            <a:pPr lvl="1">
              <a:lnSpc>
                <a:spcPct val="150000"/>
              </a:lnSpc>
            </a:pPr>
            <a:r>
              <a:rPr lang="en-US" sz="2400" dirty="0">
                <a:solidFill>
                  <a:schemeClr val="tx1"/>
                </a:solidFill>
                <a:latin typeface="+mn-lt"/>
              </a:rPr>
              <a:t>Department of Elder Affairs (DOEA)</a:t>
            </a:r>
          </a:p>
          <a:p>
            <a:pPr lvl="1">
              <a:lnSpc>
                <a:spcPct val="150000"/>
              </a:lnSpc>
            </a:pPr>
            <a:r>
              <a:rPr lang="en-US" sz="2400" dirty="0">
                <a:solidFill>
                  <a:schemeClr val="tx1"/>
                </a:solidFill>
                <a:latin typeface="+mn-lt"/>
              </a:rPr>
              <a:t>Department of Children and Families (DCF)</a:t>
            </a:r>
          </a:p>
          <a:p>
            <a:pPr>
              <a:lnSpc>
                <a:spcPct val="150000"/>
              </a:lnSpc>
            </a:pPr>
            <a:r>
              <a:rPr lang="en-US" sz="3600" dirty="0">
                <a:solidFill>
                  <a:schemeClr val="tx1"/>
                </a:solidFill>
                <a:latin typeface="+mn-lt"/>
              </a:rPr>
              <a:t>Role of managed care plans</a:t>
            </a:r>
          </a:p>
          <a:p>
            <a:pPr>
              <a:lnSpc>
                <a:spcPct val="150000"/>
              </a:lnSpc>
            </a:pPr>
            <a:endParaRPr lang="en-US" dirty="0"/>
          </a:p>
          <a:p>
            <a:pPr>
              <a:lnSpc>
                <a:spcPct val="150000"/>
              </a:lnSpc>
            </a:pPr>
            <a:endParaRPr lang="en-US" dirty="0"/>
          </a:p>
        </p:txBody>
      </p:sp>
      <p:sp>
        <p:nvSpPr>
          <p:cNvPr id="4" name="Slide Number Placeholder 3"/>
          <p:cNvSpPr>
            <a:spLocks noGrp="1"/>
          </p:cNvSpPr>
          <p:nvPr>
            <p:ph type="sldNum" sz="quarter" idx="12"/>
          </p:nvPr>
        </p:nvSpPr>
        <p:spPr/>
        <p:txBody>
          <a:bodyPr/>
          <a:lstStyle/>
          <a:p>
            <a:fld id="{BA9B540C-44DA-4F69-89C9-7C84606640D3}" type="slidenum">
              <a:rPr lang="en-US" smtClean="0"/>
              <a:pPr/>
              <a:t>51</a:t>
            </a:fld>
            <a:endParaRPr lang="en-US" dirty="0"/>
          </a:p>
        </p:txBody>
      </p:sp>
    </p:spTree>
    <p:extLst>
      <p:ext uri="{BB962C8B-B14F-4D97-AF65-F5344CB8AC3E}">
        <p14:creationId xmlns:p14="http://schemas.microsoft.com/office/powerpoint/2010/main" val="28757939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D7401-93B8-CB40-8E97-C907E1AD41FC}"/>
              </a:ext>
            </a:extLst>
          </p:cNvPr>
          <p:cNvSpPr>
            <a:spLocks noGrp="1"/>
          </p:cNvSpPr>
          <p:nvPr>
            <p:ph type="title"/>
          </p:nvPr>
        </p:nvSpPr>
        <p:spPr/>
        <p:txBody>
          <a:bodyPr/>
          <a:lstStyle/>
          <a:p>
            <a:r>
              <a:rPr lang="en-US" sz="4400" dirty="0"/>
              <a:t>Major Changes in Most Recent LTC Contract</a:t>
            </a:r>
          </a:p>
        </p:txBody>
      </p:sp>
      <p:sp>
        <p:nvSpPr>
          <p:cNvPr id="4" name="Content Placeholder 2">
            <a:extLst>
              <a:ext uri="{FF2B5EF4-FFF2-40B4-BE49-F238E27FC236}">
                <a16:creationId xmlns:a16="http://schemas.microsoft.com/office/drawing/2014/main" id="{1E5B878E-50C0-CE48-AB56-2683F58424D9}"/>
              </a:ext>
            </a:extLst>
          </p:cNvPr>
          <p:cNvSpPr>
            <a:spLocks noGrp="1"/>
          </p:cNvSpPr>
          <p:nvPr>
            <p:ph idx="1"/>
          </p:nvPr>
        </p:nvSpPr>
        <p:spPr>
          <a:ln w="57150" cmpd="sng">
            <a:solidFill>
              <a:srgbClr val="E86B4B"/>
            </a:solidFill>
          </a:ln>
        </p:spPr>
        <p:txBody>
          <a:bodyPr numCol="2">
            <a:normAutofit/>
          </a:bodyPr>
          <a:lstStyle/>
          <a:p>
            <a:pPr>
              <a:lnSpc>
                <a:spcPct val="160000"/>
              </a:lnSpc>
            </a:pPr>
            <a:endParaRPr lang="en-US" dirty="0">
              <a:solidFill>
                <a:schemeClr val="tx1"/>
              </a:solidFill>
              <a:latin typeface="+mn-lt"/>
            </a:endParaRPr>
          </a:p>
          <a:p>
            <a:pPr>
              <a:lnSpc>
                <a:spcPct val="160000"/>
              </a:lnSpc>
            </a:pPr>
            <a:r>
              <a:rPr lang="en-US" dirty="0">
                <a:solidFill>
                  <a:schemeClr val="tx1"/>
                </a:solidFill>
                <a:latin typeface="+mn-lt"/>
              </a:rPr>
              <a:t>New Plans</a:t>
            </a:r>
          </a:p>
          <a:p>
            <a:pPr>
              <a:lnSpc>
                <a:spcPct val="160000"/>
              </a:lnSpc>
            </a:pPr>
            <a:r>
              <a:rPr lang="en-US" dirty="0">
                <a:solidFill>
                  <a:schemeClr val="tx1"/>
                </a:solidFill>
                <a:latin typeface="+mn-lt"/>
              </a:rPr>
              <a:t>Enhanced Benefits</a:t>
            </a:r>
          </a:p>
          <a:p>
            <a:pPr>
              <a:lnSpc>
                <a:spcPct val="160000"/>
              </a:lnSpc>
            </a:pPr>
            <a:r>
              <a:rPr lang="en-US" dirty="0">
                <a:solidFill>
                  <a:schemeClr val="tx1"/>
                </a:solidFill>
                <a:latin typeface="+mn-lt"/>
              </a:rPr>
              <a:t>Increased LTC Transition</a:t>
            </a:r>
          </a:p>
          <a:p>
            <a:pPr>
              <a:lnSpc>
                <a:spcPct val="160000"/>
              </a:lnSpc>
            </a:pPr>
            <a:r>
              <a:rPr lang="en-US" dirty="0">
                <a:solidFill>
                  <a:schemeClr val="tx1"/>
                </a:solidFill>
                <a:latin typeface="+mn-lt"/>
              </a:rPr>
              <a:t>Medicaid Pending </a:t>
            </a:r>
          </a:p>
          <a:p>
            <a:pPr>
              <a:lnSpc>
                <a:spcPct val="160000"/>
              </a:lnSpc>
            </a:pPr>
            <a:r>
              <a:rPr lang="en-US" dirty="0">
                <a:solidFill>
                  <a:schemeClr val="tx1"/>
                </a:solidFill>
                <a:latin typeface="+mn-lt"/>
              </a:rPr>
              <a:t>SIXT Period Eliminated</a:t>
            </a:r>
          </a:p>
          <a:p>
            <a:pPr marL="0" indent="0">
              <a:lnSpc>
                <a:spcPct val="160000"/>
              </a:lnSpc>
              <a:buNone/>
            </a:pPr>
            <a:endParaRPr lang="en-US" dirty="0">
              <a:solidFill>
                <a:schemeClr val="tx1"/>
              </a:solidFill>
              <a:latin typeface="+mn-lt"/>
            </a:endParaRPr>
          </a:p>
          <a:p>
            <a:pPr>
              <a:lnSpc>
                <a:spcPct val="160000"/>
              </a:lnSpc>
            </a:pPr>
            <a:r>
              <a:rPr lang="en-US" dirty="0">
                <a:solidFill>
                  <a:schemeClr val="tx1"/>
                </a:solidFill>
                <a:latin typeface="+mn-lt"/>
              </a:rPr>
              <a:t>Member Handbook</a:t>
            </a:r>
          </a:p>
          <a:p>
            <a:pPr>
              <a:lnSpc>
                <a:spcPct val="160000"/>
              </a:lnSpc>
            </a:pPr>
            <a:r>
              <a:rPr lang="en-US" dirty="0">
                <a:solidFill>
                  <a:schemeClr val="tx1"/>
                </a:solidFill>
                <a:latin typeface="+mn-lt"/>
              </a:rPr>
              <a:t>Good Cause Disenrollment</a:t>
            </a:r>
          </a:p>
          <a:p>
            <a:pPr>
              <a:lnSpc>
                <a:spcPct val="160000"/>
              </a:lnSpc>
            </a:pPr>
            <a:r>
              <a:rPr lang="en-US" dirty="0">
                <a:solidFill>
                  <a:schemeClr val="tx1"/>
                </a:solidFill>
                <a:latin typeface="+mn-lt"/>
              </a:rPr>
              <a:t>Time Standards</a:t>
            </a:r>
          </a:p>
          <a:p>
            <a:pPr marL="0" indent="0">
              <a:lnSpc>
                <a:spcPct val="160000"/>
              </a:lnSpc>
              <a:buNone/>
            </a:pPr>
            <a:endParaRPr lang="en-US" dirty="0"/>
          </a:p>
        </p:txBody>
      </p:sp>
      <p:sp>
        <p:nvSpPr>
          <p:cNvPr id="3" name="Slide Number Placeholder 2"/>
          <p:cNvSpPr>
            <a:spLocks noGrp="1"/>
          </p:cNvSpPr>
          <p:nvPr>
            <p:ph type="sldNum" sz="quarter" idx="12"/>
          </p:nvPr>
        </p:nvSpPr>
        <p:spPr/>
        <p:txBody>
          <a:bodyPr/>
          <a:lstStyle/>
          <a:p>
            <a:fld id="{BA9B540C-44DA-4F69-89C9-7C84606640D3}" type="slidenum">
              <a:rPr lang="en-US" smtClean="0"/>
              <a:pPr/>
              <a:t>52</a:t>
            </a:fld>
            <a:endParaRPr lang="en-US" dirty="0"/>
          </a:p>
        </p:txBody>
      </p:sp>
    </p:spTree>
    <p:extLst>
      <p:ext uri="{BB962C8B-B14F-4D97-AF65-F5344CB8AC3E}">
        <p14:creationId xmlns:p14="http://schemas.microsoft.com/office/powerpoint/2010/main" val="8777585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2364F-4D08-D741-BA71-7D1867225591}"/>
              </a:ext>
            </a:extLst>
          </p:cNvPr>
          <p:cNvSpPr>
            <a:spLocks noGrp="1"/>
          </p:cNvSpPr>
          <p:nvPr>
            <p:ph type="title"/>
          </p:nvPr>
        </p:nvSpPr>
        <p:spPr>
          <a:xfrm>
            <a:off x="418238" y="-663576"/>
            <a:ext cx="10972800" cy="1600200"/>
          </a:xfrm>
        </p:spPr>
        <p:txBody>
          <a:bodyPr/>
          <a:lstStyle/>
          <a:p>
            <a:r>
              <a:rPr lang="en-US" dirty="0"/>
              <a:t>SIXT Period Eliminated</a:t>
            </a:r>
          </a:p>
        </p:txBody>
      </p:sp>
      <p:sp>
        <p:nvSpPr>
          <p:cNvPr id="3" name="Content Placeholder 2">
            <a:extLst>
              <a:ext uri="{FF2B5EF4-FFF2-40B4-BE49-F238E27FC236}">
                <a16:creationId xmlns:a16="http://schemas.microsoft.com/office/drawing/2014/main" id="{86B09B85-CF17-7D43-A09B-7C7B7394371C}"/>
              </a:ext>
            </a:extLst>
          </p:cNvPr>
          <p:cNvSpPr>
            <a:spLocks noGrp="1"/>
          </p:cNvSpPr>
          <p:nvPr>
            <p:ph idx="1"/>
          </p:nvPr>
        </p:nvSpPr>
        <p:spPr/>
        <p:txBody>
          <a:bodyPr>
            <a:noAutofit/>
          </a:bodyPr>
          <a:lstStyle/>
          <a:p>
            <a:pPr lvl="0" fontAlgn="base"/>
            <a:r>
              <a:rPr lang="en-US" sz="2000" dirty="0">
                <a:solidFill>
                  <a:schemeClr val="tx1"/>
                </a:solidFill>
                <a:latin typeface="+mn-lt"/>
              </a:rPr>
              <a:t>LTC plans were required to continue providing covered HCBS services to enrollees for 60 days following the loss of eligibility. </a:t>
            </a:r>
          </a:p>
          <a:p>
            <a:pPr marL="0" indent="0">
              <a:buNone/>
            </a:pPr>
            <a:endParaRPr lang="en-US" sz="2000" dirty="0">
              <a:solidFill>
                <a:schemeClr val="tx1"/>
              </a:solidFill>
              <a:latin typeface="+mn-lt"/>
            </a:endParaRPr>
          </a:p>
          <a:p>
            <a:pPr lvl="0" fontAlgn="base"/>
            <a:r>
              <a:rPr lang="en-US" sz="2000" dirty="0">
                <a:solidFill>
                  <a:schemeClr val="tx1"/>
                </a:solidFill>
                <a:latin typeface="+mn-lt"/>
              </a:rPr>
              <a:t>AHCA rationale for long standing policy/AHCA  rationale for recommending change</a:t>
            </a:r>
          </a:p>
          <a:p>
            <a:endParaRPr lang="en-US" sz="2000" dirty="0">
              <a:solidFill>
                <a:schemeClr val="tx1"/>
              </a:solidFill>
              <a:latin typeface="+mn-lt"/>
            </a:endParaRPr>
          </a:p>
          <a:p>
            <a:pPr lvl="0" fontAlgn="base"/>
            <a:r>
              <a:rPr lang="en-US" sz="2000" dirty="0">
                <a:solidFill>
                  <a:schemeClr val="tx1"/>
                </a:solidFill>
                <a:latin typeface="+mn-lt"/>
              </a:rPr>
              <a:t>Tremendous risk to enrollees </a:t>
            </a:r>
          </a:p>
          <a:p>
            <a:endParaRPr lang="en-US" sz="2000" dirty="0">
              <a:solidFill>
                <a:schemeClr val="tx1"/>
              </a:solidFill>
              <a:latin typeface="+mn-lt"/>
            </a:endParaRPr>
          </a:p>
          <a:p>
            <a:pPr lvl="0" fontAlgn="base"/>
            <a:r>
              <a:rPr lang="en-US" sz="2000" dirty="0">
                <a:solidFill>
                  <a:schemeClr val="tx1"/>
                </a:solidFill>
                <a:latin typeface="+mn-lt"/>
              </a:rPr>
              <a:t>Temporary suspension of risk with COVID crisis moratorium on terminations</a:t>
            </a:r>
          </a:p>
          <a:p>
            <a:endParaRPr lang="en-US" sz="2000" dirty="0">
              <a:solidFill>
                <a:schemeClr val="tx1"/>
              </a:solidFill>
              <a:latin typeface="+mn-lt"/>
            </a:endParaRPr>
          </a:p>
          <a:p>
            <a:pPr lvl="0" fontAlgn="base"/>
            <a:r>
              <a:rPr lang="en-US" sz="2000" dirty="0">
                <a:solidFill>
                  <a:schemeClr val="tx1"/>
                </a:solidFill>
                <a:latin typeface="+mn-lt"/>
              </a:rPr>
              <a:t>Need to monitor post  COVID crisis</a:t>
            </a:r>
          </a:p>
          <a:p>
            <a:pPr lvl="1" fontAlgn="base"/>
            <a:r>
              <a:rPr lang="en-US" sz="2000" dirty="0">
                <a:solidFill>
                  <a:schemeClr val="tx1"/>
                </a:solidFill>
                <a:latin typeface="+mn-lt"/>
              </a:rPr>
              <a:t>Risk mitigated (eliminated? by EVS)</a:t>
            </a:r>
          </a:p>
          <a:p>
            <a:pPr lvl="1" fontAlgn="base"/>
            <a:r>
              <a:rPr lang="en-US" sz="2000" dirty="0">
                <a:solidFill>
                  <a:schemeClr val="tx1"/>
                </a:solidFill>
                <a:latin typeface="+mn-lt"/>
              </a:rPr>
              <a:t>Therese William’s </a:t>
            </a:r>
            <a:r>
              <a:rPr lang="en-US" sz="2000" dirty="0">
                <a:solidFill>
                  <a:schemeClr val="tx1"/>
                </a:solidFill>
                <a:latin typeface="+mn-lt"/>
                <a:hlinkClick r:id="rId3">
                  <a:extLst>
                    <a:ext uri="{A12FA001-AC4F-418D-AE19-62706E023703}">
                      <ahyp:hlinkClr xmlns:ahyp="http://schemas.microsoft.com/office/drawing/2018/hyperlinkcolor" val="tx"/>
                    </a:ext>
                  </a:extLst>
                </a:hlinkClick>
              </a:rPr>
              <a:t>story</a:t>
            </a:r>
            <a:r>
              <a:rPr lang="en-US" sz="2000" dirty="0">
                <a:solidFill>
                  <a:schemeClr val="tx1"/>
                </a:solidFill>
                <a:latin typeface="+mn-lt"/>
              </a:rPr>
              <a:t> illustrates why the SIXT is essential consumer protection</a:t>
            </a:r>
          </a:p>
          <a:p>
            <a:r>
              <a:rPr lang="en-US" sz="2000" dirty="0">
                <a:latin typeface="+mn-lt"/>
              </a:rPr>
              <a:t> </a:t>
            </a:r>
          </a:p>
          <a:p>
            <a:r>
              <a:rPr lang="en-US" sz="2000" dirty="0">
                <a:latin typeface="+mn-lt"/>
              </a:rPr>
              <a:t> </a:t>
            </a:r>
          </a:p>
          <a:p>
            <a:endParaRPr lang="en-US" sz="2000" dirty="0"/>
          </a:p>
          <a:p>
            <a:endParaRPr lang="en-US" sz="2000" dirty="0"/>
          </a:p>
        </p:txBody>
      </p:sp>
      <p:sp>
        <p:nvSpPr>
          <p:cNvPr id="4" name="Slide Number Placeholder 3">
            <a:extLst>
              <a:ext uri="{FF2B5EF4-FFF2-40B4-BE49-F238E27FC236}">
                <a16:creationId xmlns:a16="http://schemas.microsoft.com/office/drawing/2014/main" id="{DFE377A2-8F98-FD4D-8B38-E8C58D1B20C5}"/>
              </a:ext>
            </a:extLst>
          </p:cNvPr>
          <p:cNvSpPr>
            <a:spLocks noGrp="1"/>
          </p:cNvSpPr>
          <p:nvPr>
            <p:ph type="sldNum" sz="quarter" idx="12"/>
          </p:nvPr>
        </p:nvSpPr>
        <p:spPr/>
        <p:txBody>
          <a:bodyPr/>
          <a:lstStyle/>
          <a:p>
            <a:fld id="{BA9B540C-44DA-4F69-89C9-7C84606640D3}" type="slidenum">
              <a:rPr lang="en-US" smtClean="0"/>
              <a:pPr/>
              <a:t>53</a:t>
            </a:fld>
            <a:endParaRPr lang="en-US" dirty="0"/>
          </a:p>
        </p:txBody>
      </p:sp>
      <p:sp>
        <p:nvSpPr>
          <p:cNvPr id="5" name="Content Placeholder 2">
            <a:extLst>
              <a:ext uri="{FF2B5EF4-FFF2-40B4-BE49-F238E27FC236}">
                <a16:creationId xmlns:a16="http://schemas.microsoft.com/office/drawing/2014/main" id="{C6DEFBBE-298B-5848-88BB-0E0C3DBEDA33}"/>
              </a:ext>
            </a:extLst>
          </p:cNvPr>
          <p:cNvSpPr txBox="1">
            <a:spLocks/>
          </p:cNvSpPr>
          <p:nvPr/>
        </p:nvSpPr>
        <p:spPr>
          <a:xfrm>
            <a:off x="418238" y="1391479"/>
            <a:ext cx="11316562" cy="4887086"/>
          </a:xfrm>
          <a:prstGeom prst="rect">
            <a:avLst/>
          </a:prstGeom>
          <a:ln w="57150" cmpd="sng">
            <a:solidFill>
              <a:srgbClr val="E86B4B"/>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nSpc>
                <a:spcPct val="150000"/>
              </a:lnSpc>
            </a:pPr>
            <a:endParaRPr lang="en-US" sz="5100">
              <a:solidFill>
                <a:schemeClr val="tx1"/>
              </a:solidFill>
              <a:latin typeface="+mn-lt"/>
            </a:endParaRPr>
          </a:p>
          <a:p>
            <a:pPr lvl="1">
              <a:lnSpc>
                <a:spcPct val="150000"/>
              </a:lnSpc>
            </a:pPr>
            <a:endParaRPr lang="en-US" dirty="0">
              <a:solidFill>
                <a:schemeClr val="tx1"/>
              </a:solidFill>
              <a:latin typeface="+mn-lt"/>
            </a:endParaRPr>
          </a:p>
        </p:txBody>
      </p:sp>
    </p:spTree>
    <p:extLst>
      <p:ext uri="{BB962C8B-B14F-4D97-AF65-F5344CB8AC3E}">
        <p14:creationId xmlns:p14="http://schemas.microsoft.com/office/powerpoint/2010/main" val="16710344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B688F-03DA-A340-AD2E-9D2343F49BFC}"/>
              </a:ext>
            </a:extLst>
          </p:cNvPr>
          <p:cNvSpPr>
            <a:spLocks noGrp="1"/>
          </p:cNvSpPr>
          <p:nvPr>
            <p:ph type="title"/>
          </p:nvPr>
        </p:nvSpPr>
        <p:spPr>
          <a:xfrm>
            <a:off x="1689652" y="-9939"/>
            <a:ext cx="8229600" cy="1600200"/>
          </a:xfrm>
        </p:spPr>
        <p:txBody>
          <a:bodyPr/>
          <a:lstStyle/>
          <a:p>
            <a:r>
              <a:rPr lang="en-US" sz="4000" dirty="0">
                <a:hlinkClick r:id="rId3"/>
              </a:rPr>
              <a:t>Therese I</a:t>
            </a:r>
            <a:br>
              <a:rPr lang="en-US" dirty="0"/>
            </a:br>
            <a:endParaRPr lang="en-US" dirty="0"/>
          </a:p>
        </p:txBody>
      </p:sp>
      <p:pic>
        <p:nvPicPr>
          <p:cNvPr id="5" name="Content Placeholder 4">
            <a:extLst>
              <a:ext uri="{FF2B5EF4-FFF2-40B4-BE49-F238E27FC236}">
                <a16:creationId xmlns:a16="http://schemas.microsoft.com/office/drawing/2014/main" id="{D4435C5C-4659-3C49-B2E2-AF56D260DB3D}"/>
              </a:ext>
            </a:extLst>
          </p:cNvPr>
          <p:cNvPicPr>
            <a:picLocks noGrp="1" noChangeAspect="1"/>
          </p:cNvPicPr>
          <p:nvPr>
            <p:ph idx="1"/>
          </p:nvPr>
        </p:nvPicPr>
        <p:blipFill>
          <a:blip r:embed="rId4"/>
          <a:stretch>
            <a:fillRect/>
          </a:stretch>
        </p:blipFill>
        <p:spPr>
          <a:xfrm>
            <a:off x="756157" y="1590261"/>
            <a:ext cx="4339304" cy="4339304"/>
          </a:xfrm>
        </p:spPr>
      </p:pic>
      <p:sp>
        <p:nvSpPr>
          <p:cNvPr id="4" name="Slide Number Placeholder 3">
            <a:extLst>
              <a:ext uri="{FF2B5EF4-FFF2-40B4-BE49-F238E27FC236}">
                <a16:creationId xmlns:a16="http://schemas.microsoft.com/office/drawing/2014/main" id="{3BA12C97-9516-9A44-A1F0-6170C5BE16E1}"/>
              </a:ext>
            </a:extLst>
          </p:cNvPr>
          <p:cNvSpPr>
            <a:spLocks noGrp="1"/>
          </p:cNvSpPr>
          <p:nvPr>
            <p:ph type="sldNum" sz="quarter" idx="12"/>
          </p:nvPr>
        </p:nvSpPr>
        <p:spPr/>
        <p:txBody>
          <a:bodyPr/>
          <a:lstStyle/>
          <a:p>
            <a:fld id="{BA9B540C-44DA-4F69-89C9-7C84606640D3}" type="slidenum">
              <a:rPr lang="en-US">
                <a:solidFill>
                  <a:prstClr val="black">
                    <a:lumMod val="65000"/>
                    <a:lumOff val="35000"/>
                  </a:prstClr>
                </a:solidFill>
              </a:rPr>
              <a:pPr/>
              <a:t>54</a:t>
            </a:fld>
            <a:endParaRPr lang="en-US" dirty="0">
              <a:solidFill>
                <a:prstClr val="black">
                  <a:lumMod val="65000"/>
                  <a:lumOff val="35000"/>
                </a:prstClr>
              </a:solidFill>
            </a:endParaRPr>
          </a:p>
        </p:txBody>
      </p:sp>
      <p:sp>
        <p:nvSpPr>
          <p:cNvPr id="7" name="TextBox 6">
            <a:extLst>
              <a:ext uri="{FF2B5EF4-FFF2-40B4-BE49-F238E27FC236}">
                <a16:creationId xmlns:a16="http://schemas.microsoft.com/office/drawing/2014/main" id="{7427D548-5577-BC40-80AA-6A85D49C8CAD}"/>
              </a:ext>
            </a:extLst>
          </p:cNvPr>
          <p:cNvSpPr txBox="1"/>
          <p:nvPr/>
        </p:nvSpPr>
        <p:spPr>
          <a:xfrm>
            <a:off x="5804452" y="1590261"/>
            <a:ext cx="5824331" cy="3170099"/>
          </a:xfrm>
          <a:prstGeom prst="rect">
            <a:avLst/>
          </a:prstGeom>
          <a:noFill/>
        </p:spPr>
        <p:txBody>
          <a:bodyPr wrap="square" rtlCol="0">
            <a:spAutoFit/>
          </a:bodyPr>
          <a:lstStyle/>
          <a:p>
            <a:r>
              <a:rPr lang="en-US" sz="2000" b="1" dirty="0">
                <a:solidFill>
                  <a:prstClr val="black"/>
                </a:solidFill>
                <a:latin typeface="Palatino Linotype"/>
              </a:rPr>
              <a:t>Erroneous Termination:  SIXT Period Import</a:t>
            </a:r>
          </a:p>
          <a:p>
            <a:endParaRPr lang="en-US" dirty="0"/>
          </a:p>
          <a:p>
            <a:r>
              <a:rPr lang="en-US" dirty="0"/>
              <a:t>Therese has twice been erroneously terminated from her Medicaid Long-Term Care benefits, most recently in July 2019. After significant advocacy by Therese, her sisters and Cathy Lucrezi, an attorney with Broward Legal Aid, the agency’s error was finally corrected. </a:t>
            </a:r>
          </a:p>
          <a:p>
            <a:endParaRPr lang="en-US" dirty="0"/>
          </a:p>
          <a:p>
            <a:r>
              <a:rPr lang="en-US" dirty="0"/>
              <a:t>But this bureaucratic nightmare left Therese without an aide for over six weeks, a perilous situation for someone who requires 24-hour care.</a:t>
            </a:r>
            <a:r>
              <a:rPr lang="en-US" dirty="0">
                <a:solidFill>
                  <a:prstClr val="black"/>
                </a:solidFill>
                <a:latin typeface="Palatino Linotype"/>
              </a:rPr>
              <a:t> </a:t>
            </a:r>
          </a:p>
        </p:txBody>
      </p:sp>
      <p:sp>
        <p:nvSpPr>
          <p:cNvPr id="6" name="Content Placeholder 2">
            <a:extLst>
              <a:ext uri="{FF2B5EF4-FFF2-40B4-BE49-F238E27FC236}">
                <a16:creationId xmlns:a16="http://schemas.microsoft.com/office/drawing/2014/main" id="{E06EDA7B-7A88-7F49-8505-4AF0E71484EF}"/>
              </a:ext>
            </a:extLst>
          </p:cNvPr>
          <p:cNvSpPr txBox="1">
            <a:spLocks/>
          </p:cNvSpPr>
          <p:nvPr/>
        </p:nvSpPr>
        <p:spPr>
          <a:xfrm>
            <a:off x="563217" y="1212575"/>
            <a:ext cx="11019183" cy="4913590"/>
          </a:xfrm>
          <a:prstGeom prst="rect">
            <a:avLst/>
          </a:prstGeom>
          <a:ln w="57150" cmpd="sng">
            <a:solidFill>
              <a:srgbClr val="E86B4B"/>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nSpc>
                <a:spcPct val="150000"/>
              </a:lnSpc>
            </a:pPr>
            <a:endParaRPr lang="en-US" sz="5100">
              <a:solidFill>
                <a:schemeClr val="tx1"/>
              </a:solidFill>
              <a:latin typeface="+mn-lt"/>
            </a:endParaRPr>
          </a:p>
          <a:p>
            <a:pPr lvl="1">
              <a:lnSpc>
                <a:spcPct val="150000"/>
              </a:lnSpc>
            </a:pPr>
            <a:endParaRPr lang="en-US" dirty="0">
              <a:solidFill>
                <a:schemeClr val="tx1"/>
              </a:solidFill>
              <a:latin typeface="+mn-lt"/>
            </a:endParaRPr>
          </a:p>
        </p:txBody>
      </p:sp>
    </p:spTree>
    <p:extLst>
      <p:ext uri="{BB962C8B-B14F-4D97-AF65-F5344CB8AC3E}">
        <p14:creationId xmlns:p14="http://schemas.microsoft.com/office/powerpoint/2010/main" val="16190511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4C584-335E-804C-BBE5-1AA2321D6699}"/>
              </a:ext>
            </a:extLst>
          </p:cNvPr>
          <p:cNvSpPr>
            <a:spLocks noGrp="1"/>
          </p:cNvSpPr>
          <p:nvPr>
            <p:ph type="title"/>
          </p:nvPr>
        </p:nvSpPr>
        <p:spPr>
          <a:xfrm>
            <a:off x="609600" y="-663576"/>
            <a:ext cx="10972800" cy="1600200"/>
          </a:xfrm>
        </p:spPr>
        <p:txBody>
          <a:bodyPr/>
          <a:lstStyle/>
          <a:p>
            <a:r>
              <a:rPr lang="en-US" dirty="0"/>
              <a:t>What Plans are Now Available?</a:t>
            </a:r>
          </a:p>
        </p:txBody>
      </p:sp>
      <p:sp>
        <p:nvSpPr>
          <p:cNvPr id="5" name="Content Placeholder 2">
            <a:extLst>
              <a:ext uri="{FF2B5EF4-FFF2-40B4-BE49-F238E27FC236}">
                <a16:creationId xmlns:a16="http://schemas.microsoft.com/office/drawing/2014/main" id="{A0D8511B-9775-B141-99F2-4DF96CF4187E}"/>
              </a:ext>
            </a:extLst>
          </p:cNvPr>
          <p:cNvSpPr>
            <a:spLocks noGrp="1"/>
          </p:cNvSpPr>
          <p:nvPr>
            <p:ph idx="1"/>
          </p:nvPr>
        </p:nvSpPr>
        <p:spPr>
          <a:xfrm>
            <a:off x="609600" y="1212575"/>
            <a:ext cx="10972800" cy="4913590"/>
          </a:xfrm>
          <a:ln w="57150" cmpd="sng">
            <a:solidFill>
              <a:srgbClr val="E86B4B"/>
            </a:solidFill>
          </a:ln>
        </p:spPr>
        <p:txBody>
          <a:bodyPr>
            <a:normAutofit/>
          </a:bodyPr>
          <a:lstStyle/>
          <a:p>
            <a:pPr>
              <a:lnSpc>
                <a:spcPct val="150000"/>
              </a:lnSpc>
            </a:pPr>
            <a:r>
              <a:rPr lang="en-US" dirty="0">
                <a:solidFill>
                  <a:schemeClr val="tx1"/>
                </a:solidFill>
                <a:latin typeface="+mn-lt"/>
              </a:rPr>
              <a:t>Managed Medical Assistance (MMA)</a:t>
            </a:r>
          </a:p>
          <a:p>
            <a:pPr lvl="1">
              <a:lnSpc>
                <a:spcPct val="150000"/>
              </a:lnSpc>
            </a:pPr>
            <a:r>
              <a:rPr lang="en-US" dirty="0">
                <a:solidFill>
                  <a:schemeClr val="tx1"/>
                </a:solidFill>
                <a:latin typeface="+mn-lt"/>
              </a:rPr>
              <a:t>Not available for those eligible for LTC services</a:t>
            </a:r>
          </a:p>
          <a:p>
            <a:pPr>
              <a:lnSpc>
                <a:spcPct val="150000"/>
              </a:lnSpc>
            </a:pPr>
            <a:r>
              <a:rPr lang="en-US" dirty="0">
                <a:solidFill>
                  <a:schemeClr val="tx1"/>
                </a:solidFill>
                <a:latin typeface="+mn-lt"/>
              </a:rPr>
              <a:t>Long Term Care Plus (LTC+)</a:t>
            </a:r>
          </a:p>
          <a:p>
            <a:pPr lvl="1">
              <a:lnSpc>
                <a:spcPct val="150000"/>
              </a:lnSpc>
            </a:pPr>
            <a:r>
              <a:rPr lang="en-US" dirty="0">
                <a:solidFill>
                  <a:schemeClr val="tx1"/>
                </a:solidFill>
                <a:latin typeface="+mn-lt"/>
              </a:rPr>
              <a:t>MMA services + LTC services</a:t>
            </a:r>
          </a:p>
          <a:p>
            <a:pPr lvl="1">
              <a:lnSpc>
                <a:spcPct val="150000"/>
              </a:lnSpc>
            </a:pPr>
            <a:r>
              <a:rPr lang="en-US" dirty="0">
                <a:solidFill>
                  <a:schemeClr val="tx1"/>
                </a:solidFill>
                <a:latin typeface="+mn-lt"/>
              </a:rPr>
              <a:t>Not available to those only eligible for MMA</a:t>
            </a:r>
          </a:p>
          <a:p>
            <a:pPr>
              <a:lnSpc>
                <a:spcPct val="150000"/>
              </a:lnSpc>
            </a:pPr>
            <a:r>
              <a:rPr lang="en-US" dirty="0">
                <a:solidFill>
                  <a:schemeClr val="tx1"/>
                </a:solidFill>
                <a:latin typeface="+mn-lt"/>
              </a:rPr>
              <a:t>Comprehensive</a:t>
            </a:r>
          </a:p>
          <a:p>
            <a:pPr lvl="1">
              <a:lnSpc>
                <a:spcPct val="150000"/>
              </a:lnSpc>
            </a:pPr>
            <a:r>
              <a:rPr lang="en-US" dirty="0">
                <a:solidFill>
                  <a:schemeClr val="tx1"/>
                </a:solidFill>
                <a:latin typeface="+mn-lt"/>
              </a:rPr>
              <a:t>MMA Services + LTC services</a:t>
            </a:r>
          </a:p>
          <a:p>
            <a:pPr>
              <a:lnSpc>
                <a:spcPct val="150000"/>
              </a:lnSpc>
            </a:pPr>
            <a:r>
              <a:rPr lang="en-US" dirty="0">
                <a:solidFill>
                  <a:schemeClr val="tx1"/>
                </a:solidFill>
                <a:latin typeface="+mn-lt"/>
              </a:rPr>
              <a:t>Specialty</a:t>
            </a:r>
          </a:p>
          <a:p>
            <a:pPr>
              <a:lnSpc>
                <a:spcPct val="150000"/>
              </a:lnSpc>
            </a:pPr>
            <a:r>
              <a:rPr lang="en-US" dirty="0">
                <a:solidFill>
                  <a:schemeClr val="tx1"/>
                </a:solidFill>
                <a:latin typeface="+mn-lt"/>
              </a:rPr>
              <a:t>Dental</a:t>
            </a:r>
          </a:p>
        </p:txBody>
      </p:sp>
      <p:sp>
        <p:nvSpPr>
          <p:cNvPr id="3" name="Slide Number Placeholder 2"/>
          <p:cNvSpPr>
            <a:spLocks noGrp="1"/>
          </p:cNvSpPr>
          <p:nvPr>
            <p:ph type="sldNum" sz="quarter" idx="12"/>
          </p:nvPr>
        </p:nvSpPr>
        <p:spPr/>
        <p:txBody>
          <a:bodyPr/>
          <a:lstStyle/>
          <a:p>
            <a:fld id="{BA9B540C-44DA-4F69-89C9-7C84606640D3}" type="slidenum">
              <a:rPr lang="en-US" smtClean="0"/>
              <a:pPr/>
              <a:t>55</a:t>
            </a:fld>
            <a:endParaRPr lang="en-US" dirty="0"/>
          </a:p>
        </p:txBody>
      </p:sp>
    </p:spTree>
    <p:extLst>
      <p:ext uri="{BB962C8B-B14F-4D97-AF65-F5344CB8AC3E}">
        <p14:creationId xmlns:p14="http://schemas.microsoft.com/office/powerpoint/2010/main" val="3744062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B01CA-B2C5-8E42-AAF5-A25D78764B27}"/>
              </a:ext>
            </a:extLst>
          </p:cNvPr>
          <p:cNvSpPr>
            <a:spLocks noGrp="1"/>
          </p:cNvSpPr>
          <p:nvPr>
            <p:ph type="title"/>
          </p:nvPr>
        </p:nvSpPr>
        <p:spPr>
          <a:xfrm>
            <a:off x="609600" y="-663576"/>
            <a:ext cx="10972800" cy="1600200"/>
          </a:xfrm>
        </p:spPr>
        <p:txBody>
          <a:bodyPr/>
          <a:lstStyle/>
          <a:p>
            <a:r>
              <a:rPr lang="en-US" sz="4800" dirty="0">
                <a:hlinkClick r:id="rId3"/>
              </a:rPr>
              <a:t>LTC Plans Florida</a:t>
            </a:r>
            <a:endParaRPr lang="en-US" sz="4800" dirty="0"/>
          </a:p>
        </p:txBody>
      </p:sp>
      <p:sp>
        <p:nvSpPr>
          <p:cNvPr id="4" name="Slide Number Placeholder 3">
            <a:extLst>
              <a:ext uri="{FF2B5EF4-FFF2-40B4-BE49-F238E27FC236}">
                <a16:creationId xmlns:a16="http://schemas.microsoft.com/office/drawing/2014/main" id="{34A22236-C258-F941-BC09-D52841AD1793}"/>
              </a:ext>
            </a:extLst>
          </p:cNvPr>
          <p:cNvSpPr>
            <a:spLocks noGrp="1"/>
          </p:cNvSpPr>
          <p:nvPr>
            <p:ph type="sldNum" sz="quarter" idx="12"/>
          </p:nvPr>
        </p:nvSpPr>
        <p:spPr/>
        <p:txBody>
          <a:bodyPr/>
          <a:lstStyle/>
          <a:p>
            <a:fld id="{BA9B540C-44DA-4F69-89C9-7C84606640D3}" type="slidenum">
              <a:rPr lang="en-US" smtClean="0"/>
              <a:pPr/>
              <a:t>56</a:t>
            </a:fld>
            <a:endParaRPr lang="en-US" dirty="0"/>
          </a:p>
        </p:txBody>
      </p:sp>
      <p:pic>
        <p:nvPicPr>
          <p:cNvPr id="7" name="Picture 6" descr="A picture containing cabinet&#10;&#10;Description automatically generated">
            <a:extLst>
              <a:ext uri="{FF2B5EF4-FFF2-40B4-BE49-F238E27FC236}">
                <a16:creationId xmlns:a16="http://schemas.microsoft.com/office/drawing/2014/main" id="{1012B9F4-B73E-F449-BC2C-514BD3F0E96C}"/>
              </a:ext>
            </a:extLst>
          </p:cNvPr>
          <p:cNvPicPr>
            <a:picLocks noChangeAspect="1"/>
          </p:cNvPicPr>
          <p:nvPr/>
        </p:nvPicPr>
        <p:blipFill>
          <a:blip r:embed="rId4"/>
          <a:stretch>
            <a:fillRect/>
          </a:stretch>
        </p:blipFill>
        <p:spPr>
          <a:xfrm>
            <a:off x="2057568" y="826924"/>
            <a:ext cx="8076869" cy="6031083"/>
          </a:xfrm>
          <a:prstGeom prst="rect">
            <a:avLst/>
          </a:prstGeom>
        </p:spPr>
      </p:pic>
    </p:spTree>
    <p:extLst>
      <p:ext uri="{BB962C8B-B14F-4D97-AF65-F5344CB8AC3E}">
        <p14:creationId xmlns:p14="http://schemas.microsoft.com/office/powerpoint/2010/main" val="18339474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58588"/>
            <a:ext cx="8229600" cy="1600200"/>
          </a:xfrm>
        </p:spPr>
        <p:txBody>
          <a:bodyPr/>
          <a:lstStyle/>
          <a:p>
            <a:r>
              <a:rPr lang="en-US" sz="4400" dirty="0"/>
              <a:t>Plan Enrollment/Disenrollment</a:t>
            </a:r>
          </a:p>
        </p:txBody>
      </p:sp>
      <p:sp>
        <p:nvSpPr>
          <p:cNvPr id="3" name="Content Placeholder 2"/>
          <p:cNvSpPr>
            <a:spLocks noGrp="1"/>
          </p:cNvSpPr>
          <p:nvPr>
            <p:ph idx="1"/>
          </p:nvPr>
        </p:nvSpPr>
        <p:spPr>
          <a:xfrm>
            <a:off x="2144189" y="1600202"/>
            <a:ext cx="7914711" cy="4956897"/>
          </a:xfrm>
          <a:ln w="57150" cmpd="sng">
            <a:solidFill>
              <a:srgbClr val="E86B4B"/>
            </a:solidFill>
          </a:ln>
        </p:spPr>
        <p:txBody>
          <a:bodyPr>
            <a:normAutofit lnSpcReduction="10000"/>
          </a:bodyPr>
          <a:lstStyle/>
          <a:p>
            <a:pPr>
              <a:lnSpc>
                <a:spcPct val="150000"/>
              </a:lnSpc>
            </a:pPr>
            <a:r>
              <a:rPr lang="en-US" sz="3200" dirty="0">
                <a:solidFill>
                  <a:schemeClr val="tx1"/>
                </a:solidFill>
                <a:latin typeface="+mn-lt"/>
              </a:rPr>
              <a:t>Finding Plans? </a:t>
            </a:r>
          </a:p>
          <a:p>
            <a:pPr>
              <a:lnSpc>
                <a:spcPct val="150000"/>
              </a:lnSpc>
            </a:pPr>
            <a:r>
              <a:rPr lang="en-US" sz="3200" i="1" dirty="0">
                <a:solidFill>
                  <a:schemeClr val="tx1"/>
                </a:solidFill>
                <a:latin typeface="+mn-lt"/>
                <a:hlinkClick r:id="rId3">
                  <a:extLst>
                    <a:ext uri="{A12FA001-AC4F-418D-AE19-62706E023703}">
                      <ahyp:hlinkClr xmlns:ahyp="http://schemas.microsoft.com/office/drawing/2018/hyperlinkcolor" val="tx"/>
                    </a:ext>
                  </a:extLst>
                </a:hlinkClick>
              </a:rPr>
              <a:t>See</a:t>
            </a:r>
            <a:r>
              <a:rPr lang="en-US" sz="3200" dirty="0">
                <a:solidFill>
                  <a:schemeClr val="tx1"/>
                </a:solidFill>
                <a:latin typeface="+mn-lt"/>
                <a:hlinkClick r:id="rId3">
                  <a:extLst>
                    <a:ext uri="{A12FA001-AC4F-418D-AE19-62706E023703}">
                      <ahyp:hlinkClr xmlns:ahyp="http://schemas.microsoft.com/office/drawing/2018/hyperlinkcolor" val="tx"/>
                    </a:ext>
                  </a:extLst>
                </a:hlinkClick>
              </a:rPr>
              <a:t> Snapshot link, listing regions and plans </a:t>
            </a:r>
            <a:endParaRPr lang="en-US" sz="3200" dirty="0">
              <a:solidFill>
                <a:schemeClr val="tx1"/>
              </a:solidFill>
              <a:latin typeface="+mn-lt"/>
            </a:endParaRPr>
          </a:p>
          <a:p>
            <a:pPr>
              <a:lnSpc>
                <a:spcPct val="150000"/>
              </a:lnSpc>
            </a:pPr>
            <a:r>
              <a:rPr lang="en-US" sz="3200" dirty="0">
                <a:solidFill>
                  <a:schemeClr val="tx1"/>
                </a:solidFill>
                <a:latin typeface="Palatino"/>
                <a:cs typeface="Palatino"/>
              </a:rPr>
              <a:t>What happens if no choice?</a:t>
            </a:r>
          </a:p>
          <a:p>
            <a:pPr marL="742950" lvl="2" indent="-342900">
              <a:lnSpc>
                <a:spcPct val="150000"/>
              </a:lnSpc>
            </a:pPr>
            <a:r>
              <a:rPr lang="en-US" sz="2400" dirty="0">
                <a:solidFill>
                  <a:schemeClr val="tx1"/>
                </a:solidFill>
                <a:latin typeface="Palatino"/>
                <a:cs typeface="Palatino"/>
              </a:rPr>
              <a:t>Auto-enrollment </a:t>
            </a:r>
          </a:p>
          <a:p>
            <a:pPr>
              <a:lnSpc>
                <a:spcPct val="150000"/>
              </a:lnSpc>
            </a:pPr>
            <a:r>
              <a:rPr lang="en-US" sz="3200" dirty="0">
                <a:solidFill>
                  <a:schemeClr val="tx1"/>
                </a:solidFill>
                <a:latin typeface="+mn-lt"/>
              </a:rPr>
              <a:t>Disenrollment</a:t>
            </a:r>
          </a:p>
          <a:p>
            <a:pPr lvl="1"/>
            <a:r>
              <a:rPr lang="en-US" sz="2400" dirty="0">
                <a:solidFill>
                  <a:schemeClr val="tx1"/>
                </a:solidFill>
                <a:latin typeface="+mn-lt"/>
              </a:rPr>
              <a:t>Time Frame &amp; Good Cause, FPI  </a:t>
            </a:r>
            <a:r>
              <a:rPr lang="en-US" sz="2400" dirty="0">
                <a:solidFill>
                  <a:schemeClr val="tx1"/>
                </a:solidFill>
                <a:latin typeface="+mn-lt"/>
                <a:hlinkClick r:id="rId4"/>
              </a:rPr>
              <a:t>blog</a:t>
            </a:r>
            <a:r>
              <a:rPr lang="en-US" sz="2400" dirty="0">
                <a:solidFill>
                  <a:schemeClr val="tx1"/>
                </a:solidFill>
                <a:latin typeface="+mn-lt"/>
              </a:rPr>
              <a:t> </a:t>
            </a:r>
            <a:r>
              <a:rPr lang="en-US" sz="2400" dirty="0"/>
              <a:t> </a:t>
            </a:r>
          </a:p>
          <a:p>
            <a:pPr lvl="1">
              <a:lnSpc>
                <a:spcPct val="150000"/>
              </a:lnSpc>
              <a:buFont typeface="Arial" panose="020B0604020202020204" pitchFamily="34" charset="0"/>
              <a:buChar char="•"/>
            </a:pPr>
            <a:endParaRPr lang="en-US" sz="2400" dirty="0">
              <a:solidFill>
                <a:schemeClr val="tx1"/>
              </a:solidFill>
              <a:latin typeface="+mn-lt"/>
            </a:endParaRPr>
          </a:p>
          <a:p>
            <a:pPr>
              <a:lnSpc>
                <a:spcPct val="150000"/>
              </a:lnSpc>
            </a:pPr>
            <a:endParaRPr lang="en-US" sz="3200" dirty="0">
              <a:solidFill>
                <a:schemeClr val="tx1"/>
              </a:solidFill>
              <a:latin typeface="+mn-lt"/>
            </a:endParaRPr>
          </a:p>
          <a:p>
            <a:pPr>
              <a:lnSpc>
                <a:spcPct val="150000"/>
              </a:lnSpc>
            </a:pPr>
            <a:endParaRPr lang="en-US" sz="3200" dirty="0">
              <a:solidFill>
                <a:schemeClr val="tx1"/>
              </a:solidFill>
              <a:latin typeface="+mn-lt"/>
            </a:endParaRPr>
          </a:p>
          <a:p>
            <a:pPr marL="457200" lvl="1" indent="0">
              <a:lnSpc>
                <a:spcPct val="150000"/>
              </a:lnSpc>
              <a:buNone/>
            </a:pPr>
            <a:endParaRPr lang="en-US" sz="3200" dirty="0">
              <a:solidFill>
                <a:schemeClr val="tx1"/>
              </a:solidFill>
              <a:latin typeface="+mn-lt"/>
            </a:endParaRPr>
          </a:p>
        </p:txBody>
      </p:sp>
      <p:sp>
        <p:nvSpPr>
          <p:cNvPr id="4" name="Slide Number Placeholder 3"/>
          <p:cNvSpPr>
            <a:spLocks noGrp="1"/>
          </p:cNvSpPr>
          <p:nvPr>
            <p:ph type="sldNum" sz="quarter" idx="12"/>
          </p:nvPr>
        </p:nvSpPr>
        <p:spPr/>
        <p:txBody>
          <a:bodyPr/>
          <a:lstStyle/>
          <a:p>
            <a:fld id="{BA9B540C-44DA-4F69-89C9-7C84606640D3}" type="slidenum">
              <a:rPr lang="en-US" smtClean="0"/>
              <a:pPr/>
              <a:t>57</a:t>
            </a:fld>
            <a:endParaRPr lang="en-US" dirty="0"/>
          </a:p>
        </p:txBody>
      </p:sp>
    </p:spTree>
    <p:extLst>
      <p:ext uri="{BB962C8B-B14F-4D97-AF65-F5344CB8AC3E}">
        <p14:creationId xmlns:p14="http://schemas.microsoft.com/office/powerpoint/2010/main" val="18545457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238" y="-579017"/>
            <a:ext cx="10972800" cy="1600200"/>
          </a:xfrm>
        </p:spPr>
        <p:txBody>
          <a:bodyPr/>
          <a:lstStyle/>
          <a:p>
            <a:r>
              <a:rPr lang="en-US" sz="4400" dirty="0"/>
              <a:t>What Specific Services Are Covered? </a:t>
            </a:r>
          </a:p>
        </p:txBody>
      </p:sp>
      <p:sp>
        <p:nvSpPr>
          <p:cNvPr id="3" name="Content Placeholder 2"/>
          <p:cNvSpPr>
            <a:spLocks noGrp="1"/>
          </p:cNvSpPr>
          <p:nvPr>
            <p:ph idx="1"/>
          </p:nvPr>
        </p:nvSpPr>
        <p:spPr>
          <a:xfrm>
            <a:off x="609600" y="1824318"/>
            <a:ext cx="10972800" cy="4525963"/>
          </a:xfrm>
          <a:ln w="57150" cmpd="sng">
            <a:solidFill>
              <a:srgbClr val="E86B4B"/>
            </a:solidFill>
          </a:ln>
        </p:spPr>
        <p:txBody>
          <a:bodyPr>
            <a:normAutofit/>
          </a:bodyPr>
          <a:lstStyle/>
          <a:p>
            <a:pPr>
              <a:lnSpc>
                <a:spcPct val="150000"/>
              </a:lnSpc>
            </a:pPr>
            <a:r>
              <a:rPr lang="en-US" sz="3200" dirty="0">
                <a:solidFill>
                  <a:schemeClr val="tx1"/>
                </a:solidFill>
                <a:latin typeface="+mn-lt"/>
              </a:rPr>
              <a:t>State statute</a:t>
            </a:r>
          </a:p>
          <a:p>
            <a:r>
              <a:rPr lang="en-US" sz="3200" dirty="0">
                <a:solidFill>
                  <a:schemeClr val="tx1"/>
                </a:solidFill>
                <a:latin typeface="+mn-lt"/>
              </a:rPr>
              <a:t>Contract </a:t>
            </a:r>
          </a:p>
          <a:p>
            <a:pPr lvl="1"/>
            <a:r>
              <a:rPr lang="en-US" sz="2400" dirty="0">
                <a:solidFill>
                  <a:schemeClr val="tx1"/>
                </a:solidFill>
                <a:latin typeface="+mn-lt"/>
              </a:rPr>
              <a:t>adult companion </a:t>
            </a:r>
          </a:p>
          <a:p>
            <a:pPr lvl="1"/>
            <a:r>
              <a:rPr lang="en-US" sz="2400" dirty="0">
                <a:solidFill>
                  <a:schemeClr val="tx1"/>
                </a:solidFill>
                <a:latin typeface="+mn-lt"/>
              </a:rPr>
              <a:t>attendant nursing care </a:t>
            </a:r>
          </a:p>
          <a:p>
            <a:pPr lvl="1"/>
            <a:r>
              <a:rPr lang="en-US" sz="2400" dirty="0">
                <a:solidFill>
                  <a:schemeClr val="tx1"/>
                </a:solidFill>
                <a:latin typeface="+mn-lt"/>
              </a:rPr>
              <a:t>assistive care </a:t>
            </a:r>
          </a:p>
          <a:p>
            <a:pPr lvl="1"/>
            <a:r>
              <a:rPr lang="en-US" sz="2400" dirty="0">
                <a:solidFill>
                  <a:schemeClr val="tx1"/>
                </a:solidFill>
                <a:latin typeface="+mn-lt"/>
              </a:rPr>
              <a:t>homemaking</a:t>
            </a:r>
          </a:p>
          <a:p>
            <a:pPr>
              <a:lnSpc>
                <a:spcPct val="150000"/>
              </a:lnSpc>
            </a:pPr>
            <a:r>
              <a:rPr lang="en-US" sz="3200" dirty="0">
                <a:solidFill>
                  <a:schemeClr val="tx1"/>
                </a:solidFill>
                <a:latin typeface="+mn-lt"/>
              </a:rPr>
              <a:t>HCBS services &amp; “mixed” services</a:t>
            </a:r>
          </a:p>
          <a:p>
            <a:pPr lvl="1">
              <a:lnSpc>
                <a:spcPct val="150000"/>
              </a:lnSpc>
            </a:pPr>
            <a:endParaRPr lang="en-US" sz="2400" dirty="0"/>
          </a:p>
        </p:txBody>
      </p:sp>
      <p:sp>
        <p:nvSpPr>
          <p:cNvPr id="4" name="Slide Number Placeholder 3"/>
          <p:cNvSpPr>
            <a:spLocks noGrp="1"/>
          </p:cNvSpPr>
          <p:nvPr>
            <p:ph type="sldNum" sz="quarter" idx="12"/>
          </p:nvPr>
        </p:nvSpPr>
        <p:spPr/>
        <p:txBody>
          <a:bodyPr/>
          <a:lstStyle/>
          <a:p>
            <a:fld id="{BA9B540C-44DA-4F69-89C9-7C84606640D3}" type="slidenum">
              <a:rPr lang="en-US" smtClean="0"/>
              <a:pPr/>
              <a:t>58</a:t>
            </a:fld>
            <a:endParaRPr lang="en-US" dirty="0"/>
          </a:p>
        </p:txBody>
      </p:sp>
    </p:spTree>
    <p:extLst>
      <p:ext uri="{BB962C8B-B14F-4D97-AF65-F5344CB8AC3E}">
        <p14:creationId xmlns:p14="http://schemas.microsoft.com/office/powerpoint/2010/main" val="30847514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COVID-19 Service Changes </a:t>
            </a:r>
            <a:br>
              <a:rPr lang="en-US" dirty="0"/>
            </a:br>
            <a:endParaRPr lang="en-US" dirty="0"/>
          </a:p>
        </p:txBody>
      </p:sp>
      <p:sp>
        <p:nvSpPr>
          <p:cNvPr id="3" name="Content Placeholder 2"/>
          <p:cNvSpPr>
            <a:spLocks noGrp="1"/>
          </p:cNvSpPr>
          <p:nvPr>
            <p:ph idx="1"/>
          </p:nvPr>
        </p:nvSpPr>
        <p:spPr>
          <a:xfrm>
            <a:off x="792888" y="1676401"/>
            <a:ext cx="10972800" cy="4525963"/>
          </a:xfrm>
        </p:spPr>
        <p:txBody>
          <a:bodyPr>
            <a:normAutofit/>
          </a:bodyPr>
          <a:lstStyle/>
          <a:p>
            <a:r>
              <a:rPr lang="en-US" sz="2800" dirty="0">
                <a:solidFill>
                  <a:schemeClr val="tx1"/>
                </a:solidFill>
                <a:latin typeface="+mn-lt"/>
              </a:rPr>
              <a:t>Participant Direction Option: </a:t>
            </a:r>
          </a:p>
          <a:p>
            <a:pPr lvl="1"/>
            <a:r>
              <a:rPr lang="en-US" sz="2800" dirty="0">
                <a:solidFill>
                  <a:schemeClr val="tx1"/>
                </a:solidFill>
                <a:latin typeface="+mn-lt"/>
              </a:rPr>
              <a:t>COVID change—Appendix K: Added respite services</a:t>
            </a:r>
          </a:p>
          <a:p>
            <a:pPr lvl="1"/>
            <a:endParaRPr lang="en-US" sz="2800" dirty="0">
              <a:solidFill>
                <a:schemeClr val="tx1"/>
              </a:solidFill>
              <a:latin typeface="+mn-lt"/>
            </a:endParaRPr>
          </a:p>
          <a:p>
            <a:r>
              <a:rPr lang="en-US" sz="2800" dirty="0">
                <a:solidFill>
                  <a:schemeClr val="tx1"/>
                </a:solidFill>
                <a:latin typeface="+mn-lt"/>
              </a:rPr>
              <a:t>Live-in Care Services: </a:t>
            </a:r>
          </a:p>
          <a:p>
            <a:pPr lvl="1"/>
            <a:r>
              <a:rPr lang="en-US" sz="2800" dirty="0">
                <a:solidFill>
                  <a:schemeClr val="tx1"/>
                </a:solidFill>
                <a:latin typeface="+mn-lt"/>
                <a:hlinkClick r:id="rId3"/>
              </a:rPr>
              <a:t>Appendix K </a:t>
            </a:r>
            <a:r>
              <a:rPr lang="en-US" sz="2800" dirty="0">
                <a:solidFill>
                  <a:schemeClr val="tx1"/>
                </a:solidFill>
                <a:latin typeface="+mn-lt"/>
              </a:rPr>
              <a:t>added </a:t>
            </a:r>
          </a:p>
          <a:p>
            <a:pPr lvl="1"/>
            <a:r>
              <a:rPr lang="en-US" sz="2800" dirty="0">
                <a:solidFill>
                  <a:schemeClr val="tx1"/>
                </a:solidFill>
                <a:latin typeface="+mn-lt"/>
              </a:rPr>
              <a:t>Assists with all activities of daily life</a:t>
            </a:r>
          </a:p>
          <a:p>
            <a:pPr lvl="1"/>
            <a:r>
              <a:rPr lang="en-US" sz="2800" dirty="0">
                <a:solidFill>
                  <a:schemeClr val="tx1"/>
                </a:solidFill>
                <a:latin typeface="+mn-lt"/>
              </a:rPr>
              <a:t>Plan recruits, trains and provides respite care</a:t>
            </a:r>
          </a:p>
          <a:p>
            <a:endParaRPr lang="en-US" sz="2800" dirty="0">
              <a:solidFill>
                <a:schemeClr val="tx1"/>
              </a:solidFill>
              <a:latin typeface="+mn-lt"/>
            </a:endParaRPr>
          </a:p>
        </p:txBody>
      </p:sp>
      <p:sp>
        <p:nvSpPr>
          <p:cNvPr id="4" name="Slide Number Placeholder 3"/>
          <p:cNvSpPr>
            <a:spLocks noGrp="1"/>
          </p:cNvSpPr>
          <p:nvPr>
            <p:ph type="sldNum" sz="quarter" idx="12"/>
          </p:nvPr>
        </p:nvSpPr>
        <p:spPr/>
        <p:txBody>
          <a:bodyPr/>
          <a:lstStyle/>
          <a:p>
            <a:fld id="{BA9B540C-44DA-4F69-89C9-7C84606640D3}" type="slidenum">
              <a:rPr lang="en-US" smtClean="0"/>
              <a:pPr/>
              <a:t>59</a:t>
            </a:fld>
            <a:endParaRPr lang="en-US" dirty="0"/>
          </a:p>
        </p:txBody>
      </p:sp>
      <p:sp>
        <p:nvSpPr>
          <p:cNvPr id="5" name="Content Placeholder 2">
            <a:extLst>
              <a:ext uri="{FF2B5EF4-FFF2-40B4-BE49-F238E27FC236}">
                <a16:creationId xmlns:a16="http://schemas.microsoft.com/office/drawing/2014/main" id="{E54ACD16-3E43-2044-AE76-3D704BED1F98}"/>
              </a:ext>
            </a:extLst>
          </p:cNvPr>
          <p:cNvSpPr txBox="1">
            <a:spLocks/>
          </p:cNvSpPr>
          <p:nvPr/>
        </p:nvSpPr>
        <p:spPr>
          <a:xfrm>
            <a:off x="762000" y="1600201"/>
            <a:ext cx="10972800" cy="4678364"/>
          </a:xfrm>
          <a:prstGeom prst="rect">
            <a:avLst/>
          </a:prstGeom>
          <a:ln w="57150" cmpd="sng">
            <a:solidFill>
              <a:srgbClr val="E86B4B"/>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nSpc>
                <a:spcPct val="150000"/>
              </a:lnSpc>
            </a:pPr>
            <a:endParaRPr lang="en-US" sz="5100">
              <a:solidFill>
                <a:schemeClr val="tx1"/>
              </a:solidFill>
              <a:latin typeface="+mn-lt"/>
            </a:endParaRPr>
          </a:p>
          <a:p>
            <a:pPr lvl="1">
              <a:lnSpc>
                <a:spcPct val="150000"/>
              </a:lnSpc>
            </a:pPr>
            <a:endParaRPr lang="en-US" dirty="0">
              <a:solidFill>
                <a:schemeClr val="tx1"/>
              </a:solidFill>
              <a:latin typeface="+mn-lt"/>
            </a:endParaRPr>
          </a:p>
        </p:txBody>
      </p:sp>
    </p:spTree>
    <p:extLst>
      <p:ext uri="{BB962C8B-B14F-4D97-AF65-F5344CB8AC3E}">
        <p14:creationId xmlns:p14="http://schemas.microsoft.com/office/powerpoint/2010/main" val="3418390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6414CFA4-8673-4251-AA94-B88DDAD2304E}" type="slidenum">
              <a:rPr lang="en-US" smtClean="0"/>
              <a:pPr>
                <a:defRPr/>
              </a:pPr>
              <a:t>6</a:t>
            </a:fld>
            <a:endParaRPr lang="en-US" dirty="0"/>
          </a:p>
        </p:txBody>
      </p:sp>
      <p:sp>
        <p:nvSpPr>
          <p:cNvPr id="5" name="Title 4"/>
          <p:cNvSpPr>
            <a:spLocks noGrp="1"/>
          </p:cNvSpPr>
          <p:nvPr>
            <p:ph type="title"/>
          </p:nvPr>
        </p:nvSpPr>
        <p:spPr>
          <a:xfrm>
            <a:off x="371061" y="-511261"/>
            <a:ext cx="10972800" cy="1600200"/>
          </a:xfrm>
        </p:spPr>
        <p:txBody>
          <a:bodyPr/>
          <a:lstStyle/>
          <a:p>
            <a:r>
              <a:rPr lang="en-US" dirty="0"/>
              <a:t>COVID-19 Pandemic</a:t>
            </a:r>
          </a:p>
        </p:txBody>
      </p:sp>
      <p:sp>
        <p:nvSpPr>
          <p:cNvPr id="6" name="Content Placeholder 5"/>
          <p:cNvSpPr>
            <a:spLocks noGrp="1"/>
          </p:cNvSpPr>
          <p:nvPr>
            <p:ph idx="1"/>
          </p:nvPr>
        </p:nvSpPr>
        <p:spPr>
          <a:xfrm>
            <a:off x="609600" y="1582785"/>
            <a:ext cx="10972800" cy="4525963"/>
          </a:xfrm>
        </p:spPr>
        <p:txBody>
          <a:bodyPr/>
          <a:lstStyle/>
          <a:p>
            <a:r>
              <a:rPr lang="en-US" sz="2800" dirty="0">
                <a:solidFill>
                  <a:schemeClr val="tx1"/>
                </a:solidFill>
                <a:latin typeface="+mn-lt"/>
              </a:rPr>
              <a:t>Pandemic brought to public attention long-standing problems in nursing homes, including</a:t>
            </a:r>
          </a:p>
          <a:p>
            <a:pPr lvl="1"/>
            <a:r>
              <a:rPr lang="en-US" sz="2000" dirty="0">
                <a:solidFill>
                  <a:schemeClr val="tx1"/>
                </a:solidFill>
                <a:latin typeface="+mn-lt"/>
              </a:rPr>
              <a:t>Poor staffing levels</a:t>
            </a:r>
          </a:p>
          <a:p>
            <a:pPr lvl="1"/>
            <a:r>
              <a:rPr lang="en-US" sz="2000" dirty="0">
                <a:solidFill>
                  <a:schemeClr val="tx1"/>
                </a:solidFill>
                <a:latin typeface="+mn-lt"/>
              </a:rPr>
              <a:t>Poor infection prevention and control practices</a:t>
            </a:r>
          </a:p>
          <a:p>
            <a:pPr lvl="1"/>
            <a:r>
              <a:rPr lang="en-US" sz="2000" dirty="0">
                <a:solidFill>
                  <a:schemeClr val="tx1"/>
                </a:solidFill>
                <a:latin typeface="+mn-lt"/>
              </a:rPr>
              <a:t>Lax enforcement (of infection prevention and control rules and other federal standards of care).</a:t>
            </a:r>
          </a:p>
          <a:p>
            <a:pPr lvl="1"/>
            <a:endParaRPr lang="en-US" dirty="0"/>
          </a:p>
        </p:txBody>
      </p:sp>
      <p:pic>
        <p:nvPicPr>
          <p:cNvPr id="7" name="Picture 6">
            <a:extLst>
              <a:ext uri="{FF2B5EF4-FFF2-40B4-BE49-F238E27FC236}">
                <a16:creationId xmlns:a16="http://schemas.microsoft.com/office/drawing/2014/main" id="{BF371339-2775-734E-8803-C2A755693031}"/>
              </a:ext>
            </a:extLst>
          </p:cNvPr>
          <p:cNvPicPr>
            <a:picLocks noChangeAspect="1"/>
          </p:cNvPicPr>
          <p:nvPr/>
        </p:nvPicPr>
        <p:blipFill>
          <a:blip r:embed="rId2"/>
          <a:stretch>
            <a:fillRect/>
          </a:stretch>
        </p:blipFill>
        <p:spPr>
          <a:xfrm>
            <a:off x="4823415" y="6047525"/>
            <a:ext cx="2692400" cy="749300"/>
          </a:xfrm>
          <a:prstGeom prst="rect">
            <a:avLst/>
          </a:prstGeom>
        </p:spPr>
      </p:pic>
      <p:sp>
        <p:nvSpPr>
          <p:cNvPr id="8" name="Content Placeholder 2">
            <a:extLst>
              <a:ext uri="{FF2B5EF4-FFF2-40B4-BE49-F238E27FC236}">
                <a16:creationId xmlns:a16="http://schemas.microsoft.com/office/drawing/2014/main" id="{77030490-188E-F043-A626-EE1A78AE9B71}"/>
              </a:ext>
            </a:extLst>
          </p:cNvPr>
          <p:cNvSpPr txBox="1">
            <a:spLocks/>
          </p:cNvSpPr>
          <p:nvPr/>
        </p:nvSpPr>
        <p:spPr>
          <a:xfrm>
            <a:off x="609600" y="1521562"/>
            <a:ext cx="10972800" cy="4525963"/>
          </a:xfrm>
          <a:prstGeom prst="rect">
            <a:avLst/>
          </a:prstGeom>
          <a:ln w="57150" cmpd="sng">
            <a:solidFill>
              <a:srgbClr val="E86B4B"/>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nSpc>
                <a:spcPct val="150000"/>
              </a:lnSpc>
            </a:pPr>
            <a:endParaRPr lang="en-US" sz="5100">
              <a:solidFill>
                <a:schemeClr val="tx1"/>
              </a:solidFill>
              <a:latin typeface="+mn-lt"/>
            </a:endParaRPr>
          </a:p>
          <a:p>
            <a:pPr lvl="1">
              <a:lnSpc>
                <a:spcPct val="150000"/>
              </a:lnSpc>
            </a:pPr>
            <a:endParaRPr lang="en-US" dirty="0">
              <a:solidFill>
                <a:schemeClr val="tx1"/>
              </a:solidFill>
              <a:latin typeface="+mn-lt"/>
            </a:endParaRPr>
          </a:p>
        </p:txBody>
      </p:sp>
    </p:spTree>
    <p:extLst>
      <p:ext uri="{BB962C8B-B14F-4D97-AF65-F5344CB8AC3E}">
        <p14:creationId xmlns:p14="http://schemas.microsoft.com/office/powerpoint/2010/main" val="26129618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1471" y="0"/>
            <a:ext cx="9212540" cy="1344706"/>
          </a:xfrm>
        </p:spPr>
        <p:txBody>
          <a:bodyPr/>
          <a:lstStyle/>
          <a:p>
            <a:pPr>
              <a:lnSpc>
                <a:spcPct val="100000"/>
              </a:lnSpc>
            </a:pPr>
            <a:r>
              <a:rPr lang="en-US" sz="4000" dirty="0"/>
              <a:t>What Standard Applies in Getting Covered Services?</a:t>
            </a:r>
          </a:p>
        </p:txBody>
      </p:sp>
      <p:sp>
        <p:nvSpPr>
          <p:cNvPr id="3" name="Content Placeholder 2"/>
          <p:cNvSpPr>
            <a:spLocks noGrp="1"/>
          </p:cNvSpPr>
          <p:nvPr>
            <p:ph idx="1"/>
          </p:nvPr>
        </p:nvSpPr>
        <p:spPr>
          <a:xfrm>
            <a:off x="850605" y="1658679"/>
            <a:ext cx="10540433" cy="4601955"/>
          </a:xfrm>
          <a:ln w="57150" cmpd="sng">
            <a:solidFill>
              <a:srgbClr val="E86B4B"/>
            </a:solidFill>
          </a:ln>
        </p:spPr>
        <p:txBody>
          <a:bodyPr>
            <a:normAutofit/>
          </a:bodyPr>
          <a:lstStyle/>
          <a:p>
            <a:pPr>
              <a:lnSpc>
                <a:spcPct val="150000"/>
              </a:lnSpc>
            </a:pPr>
            <a:r>
              <a:rPr lang="en-US" sz="3200" dirty="0">
                <a:solidFill>
                  <a:schemeClr val="tx1"/>
                </a:solidFill>
                <a:latin typeface="+mn-lt"/>
              </a:rPr>
              <a:t>Medical necessity </a:t>
            </a:r>
          </a:p>
          <a:p>
            <a:pPr lvl="1">
              <a:lnSpc>
                <a:spcPct val="150000"/>
              </a:lnSpc>
            </a:pPr>
            <a:r>
              <a:rPr lang="en-US" sz="2800" dirty="0">
                <a:solidFill>
                  <a:schemeClr val="tx1"/>
                </a:solidFill>
                <a:latin typeface="+mn-lt"/>
              </a:rPr>
              <a:t>General standard for Medicaid</a:t>
            </a:r>
          </a:p>
          <a:p>
            <a:pPr lvl="1">
              <a:lnSpc>
                <a:spcPct val="150000"/>
              </a:lnSpc>
            </a:pPr>
            <a:r>
              <a:rPr lang="en-US" sz="2800" dirty="0">
                <a:solidFill>
                  <a:schemeClr val="tx1"/>
                </a:solidFill>
                <a:latin typeface="+mn-lt"/>
              </a:rPr>
              <a:t>Less restrictive standard for HCBS</a:t>
            </a:r>
          </a:p>
          <a:p>
            <a:pPr>
              <a:lnSpc>
                <a:spcPct val="150000"/>
              </a:lnSpc>
            </a:pPr>
            <a:r>
              <a:rPr lang="en-US" sz="3200" dirty="0">
                <a:solidFill>
                  <a:schemeClr val="tx1"/>
                </a:solidFill>
                <a:latin typeface="+mn-lt"/>
              </a:rPr>
              <a:t>Other coverage criteria</a:t>
            </a:r>
          </a:p>
          <a:p>
            <a:pPr lvl="1">
              <a:lnSpc>
                <a:spcPct val="150000"/>
              </a:lnSpc>
            </a:pPr>
            <a:r>
              <a:rPr lang="en-US" sz="2800" dirty="0">
                <a:solidFill>
                  <a:schemeClr val="tx1"/>
                </a:solidFill>
                <a:latin typeface="+mn-lt"/>
              </a:rPr>
              <a:t>What is supplemental assessment? </a:t>
            </a:r>
          </a:p>
        </p:txBody>
      </p:sp>
      <p:sp>
        <p:nvSpPr>
          <p:cNvPr id="4" name="Slide Number Placeholder 3"/>
          <p:cNvSpPr>
            <a:spLocks noGrp="1"/>
          </p:cNvSpPr>
          <p:nvPr>
            <p:ph type="sldNum" sz="quarter" idx="12"/>
          </p:nvPr>
        </p:nvSpPr>
        <p:spPr/>
        <p:txBody>
          <a:bodyPr/>
          <a:lstStyle/>
          <a:p>
            <a:fld id="{BA9B540C-44DA-4F69-89C9-7C84606640D3}" type="slidenum">
              <a:rPr lang="en-US" smtClean="0"/>
              <a:pPr/>
              <a:t>60</a:t>
            </a:fld>
            <a:endParaRPr lang="en-US" dirty="0"/>
          </a:p>
        </p:txBody>
      </p:sp>
    </p:spTree>
    <p:extLst>
      <p:ext uri="{BB962C8B-B14F-4D97-AF65-F5344CB8AC3E}">
        <p14:creationId xmlns:p14="http://schemas.microsoft.com/office/powerpoint/2010/main" val="2670246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599" y="0"/>
            <a:ext cx="8686801" cy="896471"/>
          </a:xfrm>
        </p:spPr>
        <p:txBody>
          <a:bodyPr/>
          <a:lstStyle/>
          <a:p>
            <a:r>
              <a:rPr lang="en-US" sz="4000" dirty="0"/>
              <a:t>Initial Visit/Care Planning</a:t>
            </a:r>
          </a:p>
        </p:txBody>
      </p:sp>
      <p:sp>
        <p:nvSpPr>
          <p:cNvPr id="3" name="Content Placeholder 2"/>
          <p:cNvSpPr>
            <a:spLocks noGrp="1"/>
          </p:cNvSpPr>
          <p:nvPr>
            <p:ph idx="1"/>
          </p:nvPr>
        </p:nvSpPr>
        <p:spPr>
          <a:ln w="57150" cmpd="sng">
            <a:solidFill>
              <a:srgbClr val="E86B4B"/>
            </a:solidFill>
          </a:ln>
        </p:spPr>
        <p:txBody>
          <a:bodyPr>
            <a:normAutofit fontScale="47500" lnSpcReduction="20000"/>
          </a:bodyPr>
          <a:lstStyle/>
          <a:p>
            <a:pPr>
              <a:lnSpc>
                <a:spcPct val="150000"/>
              </a:lnSpc>
            </a:pPr>
            <a:r>
              <a:rPr lang="en-US" sz="5100" dirty="0">
                <a:solidFill>
                  <a:schemeClr val="tx1"/>
                </a:solidFill>
                <a:latin typeface="+mn-lt"/>
              </a:rPr>
              <a:t>Initial visit within 5 business days</a:t>
            </a:r>
          </a:p>
          <a:p>
            <a:pPr>
              <a:lnSpc>
                <a:spcPct val="150000"/>
              </a:lnSpc>
            </a:pPr>
            <a:r>
              <a:rPr lang="en-US" sz="5100" dirty="0">
                <a:solidFill>
                  <a:schemeClr val="tx1"/>
                </a:solidFill>
                <a:latin typeface="+mn-lt"/>
              </a:rPr>
              <a:t>Develop care plan</a:t>
            </a:r>
          </a:p>
          <a:p>
            <a:pPr lvl="1">
              <a:lnSpc>
                <a:spcPct val="150000"/>
              </a:lnSpc>
            </a:pPr>
            <a:r>
              <a:rPr lang="en-US" sz="5100" dirty="0">
                <a:solidFill>
                  <a:schemeClr val="tx1"/>
                </a:solidFill>
                <a:latin typeface="+mn-lt"/>
              </a:rPr>
              <a:t>Person Centered</a:t>
            </a:r>
          </a:p>
          <a:p>
            <a:pPr lvl="1">
              <a:lnSpc>
                <a:spcPct val="150000"/>
              </a:lnSpc>
            </a:pPr>
            <a:r>
              <a:rPr lang="en-US" sz="5100" dirty="0">
                <a:solidFill>
                  <a:schemeClr val="tx1"/>
                </a:solidFill>
                <a:latin typeface="+mn-lt"/>
              </a:rPr>
              <a:t>Supplemental assessment </a:t>
            </a:r>
          </a:p>
          <a:p>
            <a:pPr>
              <a:lnSpc>
                <a:spcPct val="150000"/>
              </a:lnSpc>
            </a:pPr>
            <a:r>
              <a:rPr lang="en-US" sz="5100" dirty="0">
                <a:solidFill>
                  <a:schemeClr val="tx1"/>
                </a:solidFill>
                <a:latin typeface="+mn-lt"/>
              </a:rPr>
              <a:t>Review grievance and appeal rights</a:t>
            </a:r>
          </a:p>
          <a:p>
            <a:pPr>
              <a:lnSpc>
                <a:spcPct val="150000"/>
              </a:lnSpc>
            </a:pPr>
            <a:r>
              <a:rPr lang="en-US" sz="5100" dirty="0">
                <a:solidFill>
                  <a:schemeClr val="tx1"/>
                </a:solidFill>
                <a:latin typeface="+mn-lt"/>
              </a:rPr>
              <a:t>Right to participant direction option (PDO):   Member chooses who, how, when of service provision</a:t>
            </a:r>
          </a:p>
          <a:p>
            <a:pPr lvl="1"/>
            <a:r>
              <a:rPr lang="en-US" sz="4400" dirty="0">
                <a:solidFill>
                  <a:schemeClr val="tx1"/>
                </a:solidFill>
                <a:latin typeface="+mn-lt"/>
              </a:rPr>
              <a:t>Pre COVID : adult companion, homemaker, attendant care, , intermittent and skilled nursing care, and personal care</a:t>
            </a:r>
          </a:p>
          <a:p>
            <a:pPr>
              <a:lnSpc>
                <a:spcPct val="150000"/>
              </a:lnSpc>
            </a:pPr>
            <a:endParaRPr lang="en-US" sz="5100" dirty="0">
              <a:solidFill>
                <a:schemeClr val="tx1"/>
              </a:solidFill>
              <a:latin typeface="+mn-lt"/>
            </a:endParaRPr>
          </a:p>
          <a:p>
            <a:pPr lvl="1">
              <a:lnSpc>
                <a:spcPct val="150000"/>
              </a:lnSpc>
            </a:pPr>
            <a:endParaRPr lang="en-US" dirty="0">
              <a:solidFill>
                <a:schemeClr val="tx1"/>
              </a:solidFill>
              <a:latin typeface="+mn-lt"/>
            </a:endParaRPr>
          </a:p>
        </p:txBody>
      </p:sp>
      <p:sp>
        <p:nvSpPr>
          <p:cNvPr id="4" name="Slide Number Placeholder 3"/>
          <p:cNvSpPr>
            <a:spLocks noGrp="1"/>
          </p:cNvSpPr>
          <p:nvPr>
            <p:ph type="sldNum" sz="quarter" idx="12"/>
          </p:nvPr>
        </p:nvSpPr>
        <p:spPr/>
        <p:txBody>
          <a:bodyPr/>
          <a:lstStyle/>
          <a:p>
            <a:fld id="{BA9B540C-44DA-4F69-89C9-7C84606640D3}" type="slidenum">
              <a:rPr lang="en-US" smtClean="0"/>
              <a:pPr/>
              <a:t>61</a:t>
            </a:fld>
            <a:endParaRPr lang="en-US" dirty="0"/>
          </a:p>
        </p:txBody>
      </p:sp>
    </p:spTree>
    <p:extLst>
      <p:ext uri="{BB962C8B-B14F-4D97-AF65-F5344CB8AC3E}">
        <p14:creationId xmlns:p14="http://schemas.microsoft.com/office/powerpoint/2010/main" val="364303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89" y="-469661"/>
            <a:ext cx="15027965" cy="1600200"/>
          </a:xfrm>
        </p:spPr>
        <p:txBody>
          <a:bodyPr/>
          <a:lstStyle/>
          <a:p>
            <a:pPr>
              <a:lnSpc>
                <a:spcPct val="100000"/>
              </a:lnSpc>
            </a:pPr>
            <a:r>
              <a:rPr lang="en-US" sz="3200" dirty="0"/>
              <a:t>Are There Time Standards for Receiving Covered Services/</a:t>
            </a:r>
            <a:br>
              <a:rPr lang="en-US" sz="3200" dirty="0"/>
            </a:br>
            <a:r>
              <a:rPr lang="en-US" sz="3200" dirty="0"/>
              <a:t>Network Adequacy </a:t>
            </a:r>
          </a:p>
        </p:txBody>
      </p:sp>
      <p:sp>
        <p:nvSpPr>
          <p:cNvPr id="3" name="Content Placeholder 2"/>
          <p:cNvSpPr>
            <a:spLocks noGrp="1"/>
          </p:cNvSpPr>
          <p:nvPr>
            <p:ph idx="1"/>
          </p:nvPr>
        </p:nvSpPr>
        <p:spPr>
          <a:xfrm>
            <a:off x="616688" y="1424763"/>
            <a:ext cx="11310269" cy="5102798"/>
          </a:xfrm>
          <a:ln w="57150" cmpd="sng">
            <a:solidFill>
              <a:srgbClr val="E86B4B"/>
            </a:solidFill>
          </a:ln>
        </p:spPr>
        <p:txBody>
          <a:bodyPr>
            <a:normAutofit/>
          </a:bodyPr>
          <a:lstStyle/>
          <a:p>
            <a:pPr>
              <a:lnSpc>
                <a:spcPct val="150000"/>
              </a:lnSpc>
            </a:pPr>
            <a:r>
              <a:rPr lang="en-US" dirty="0">
                <a:solidFill>
                  <a:schemeClr val="tx1"/>
                </a:solidFill>
                <a:latin typeface="+mn-lt"/>
              </a:rPr>
              <a:t>What are network adequacy requirements?</a:t>
            </a:r>
          </a:p>
          <a:p>
            <a:pPr lvl="1">
              <a:lnSpc>
                <a:spcPct val="120000"/>
              </a:lnSpc>
            </a:pPr>
            <a:r>
              <a:rPr lang="en-US" sz="1800" dirty="0">
                <a:solidFill>
                  <a:schemeClr val="tx1"/>
                </a:solidFill>
                <a:latin typeface="+mn-lt"/>
              </a:rPr>
              <a:t>Number of providers/Travel time </a:t>
            </a:r>
          </a:p>
          <a:p>
            <a:pPr lvl="2">
              <a:lnSpc>
                <a:spcPct val="150000"/>
              </a:lnSpc>
            </a:pPr>
            <a:r>
              <a:rPr lang="en-US" sz="1800" dirty="0">
                <a:solidFill>
                  <a:schemeClr val="tx1"/>
                </a:solidFill>
                <a:latin typeface="+mn-lt"/>
              </a:rPr>
              <a:t>2 providers for each county; 30 minutes urban; 60 minutes rural</a:t>
            </a:r>
          </a:p>
          <a:p>
            <a:pPr>
              <a:lnSpc>
                <a:spcPct val="150000"/>
              </a:lnSpc>
            </a:pPr>
            <a:r>
              <a:rPr lang="en-US" dirty="0">
                <a:solidFill>
                  <a:schemeClr val="tx1"/>
                </a:solidFill>
                <a:latin typeface="+mn-lt"/>
              </a:rPr>
              <a:t>What are time standards?</a:t>
            </a:r>
          </a:p>
          <a:p>
            <a:pPr lvl="1">
              <a:lnSpc>
                <a:spcPct val="150000"/>
              </a:lnSpc>
            </a:pPr>
            <a:r>
              <a:rPr lang="en-US" sz="2000" dirty="0">
                <a:solidFill>
                  <a:schemeClr val="tx1"/>
                </a:solidFill>
                <a:latin typeface="+mn-lt"/>
              </a:rPr>
              <a:t>“Reasonable promptness”:  </a:t>
            </a:r>
            <a:r>
              <a:rPr lang="en-US" sz="1900" dirty="0">
                <a:solidFill>
                  <a:schemeClr val="tx1"/>
                </a:solidFill>
                <a:latin typeface="+mn-lt"/>
              </a:rPr>
              <a:t>statute/ case law</a:t>
            </a:r>
          </a:p>
          <a:p>
            <a:pPr lvl="1">
              <a:lnSpc>
                <a:spcPct val="150000"/>
              </a:lnSpc>
            </a:pPr>
            <a:r>
              <a:rPr lang="en-US" sz="1900" dirty="0">
                <a:solidFill>
                  <a:schemeClr val="tx1"/>
                </a:solidFill>
                <a:latin typeface="+mn-lt"/>
              </a:rPr>
              <a:t>Contract (Plan Duties Section)</a:t>
            </a:r>
          </a:p>
          <a:p>
            <a:pPr lvl="2">
              <a:lnSpc>
                <a:spcPct val="150000"/>
              </a:lnSpc>
            </a:pPr>
            <a:r>
              <a:rPr lang="en-US" sz="1900" dirty="0">
                <a:solidFill>
                  <a:schemeClr val="tx1"/>
                </a:solidFill>
                <a:latin typeface="+mn-lt"/>
              </a:rPr>
              <a:t>Prior contract: required services begin within 14 days following initial visit</a:t>
            </a:r>
          </a:p>
          <a:p>
            <a:pPr lvl="2">
              <a:lnSpc>
                <a:spcPct val="150000"/>
              </a:lnSpc>
            </a:pPr>
            <a:r>
              <a:rPr lang="en-US" sz="1900" dirty="0">
                <a:solidFill>
                  <a:schemeClr val="tx1"/>
                </a:solidFill>
                <a:latin typeface="+mn-lt"/>
              </a:rPr>
              <a:t>Current contract: no requirement in Plan Duties</a:t>
            </a:r>
          </a:p>
          <a:p>
            <a:pPr lvl="3">
              <a:lnSpc>
                <a:spcPct val="150000"/>
              </a:lnSpc>
            </a:pPr>
            <a:r>
              <a:rPr lang="en-US" sz="1900" dirty="0">
                <a:solidFill>
                  <a:schemeClr val="tx1"/>
                </a:solidFill>
                <a:latin typeface="+mn-lt"/>
              </a:rPr>
              <a:t>Liquidated Damages Section: if failure to ensure within set time after visit for less than 85%</a:t>
            </a:r>
          </a:p>
          <a:p>
            <a:pPr lvl="2">
              <a:lnSpc>
                <a:spcPct val="150000"/>
              </a:lnSpc>
            </a:pPr>
            <a:endParaRPr lang="en-US" sz="1400" dirty="0"/>
          </a:p>
        </p:txBody>
      </p:sp>
      <p:sp>
        <p:nvSpPr>
          <p:cNvPr id="4" name="Slide Number Placeholder 3"/>
          <p:cNvSpPr>
            <a:spLocks noGrp="1"/>
          </p:cNvSpPr>
          <p:nvPr>
            <p:ph type="sldNum" sz="quarter" idx="12"/>
          </p:nvPr>
        </p:nvSpPr>
        <p:spPr/>
        <p:txBody>
          <a:bodyPr/>
          <a:lstStyle/>
          <a:p>
            <a:fld id="{BA9B540C-44DA-4F69-89C9-7C84606640D3}" type="slidenum">
              <a:rPr lang="en-US" smtClean="0"/>
              <a:pPr/>
              <a:t>62</a:t>
            </a:fld>
            <a:endParaRPr lang="en-US" dirty="0"/>
          </a:p>
        </p:txBody>
      </p:sp>
    </p:spTree>
    <p:extLst>
      <p:ext uri="{BB962C8B-B14F-4D97-AF65-F5344CB8AC3E}">
        <p14:creationId xmlns:p14="http://schemas.microsoft.com/office/powerpoint/2010/main" val="35159862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238" y="-663576"/>
            <a:ext cx="10972800" cy="1600200"/>
          </a:xfrm>
        </p:spPr>
        <p:txBody>
          <a:bodyPr/>
          <a:lstStyle/>
          <a:p>
            <a:r>
              <a:rPr lang="en-US" sz="4000" dirty="0">
                <a:hlinkClick r:id="rId3"/>
              </a:rPr>
              <a:t>Right to “Gap” Plan</a:t>
            </a:r>
            <a:endParaRPr lang="en-US" sz="4000" dirty="0"/>
          </a:p>
        </p:txBody>
      </p:sp>
      <p:sp>
        <p:nvSpPr>
          <p:cNvPr id="3" name="Content Placeholder 2"/>
          <p:cNvSpPr>
            <a:spLocks noGrp="1"/>
          </p:cNvSpPr>
          <p:nvPr>
            <p:ph idx="1"/>
          </p:nvPr>
        </p:nvSpPr>
        <p:spPr>
          <a:xfrm>
            <a:off x="219739" y="936624"/>
            <a:ext cx="11752521" cy="8521994"/>
          </a:xfrm>
        </p:spPr>
        <p:txBody>
          <a:bodyPr>
            <a:normAutofit/>
          </a:bodyPr>
          <a:lstStyle/>
          <a:p>
            <a:endParaRPr lang="en-US" dirty="0">
              <a:solidFill>
                <a:schemeClr val="tx1"/>
              </a:solidFill>
            </a:endParaRPr>
          </a:p>
          <a:p>
            <a:r>
              <a:rPr lang="en-US" sz="3200" dirty="0">
                <a:solidFill>
                  <a:schemeClr val="tx1"/>
                </a:solidFill>
                <a:latin typeface="+mn-lt"/>
              </a:rPr>
              <a:t>Contract protections against gap in services</a:t>
            </a:r>
          </a:p>
          <a:p>
            <a:endParaRPr lang="en-US" sz="2000" dirty="0">
              <a:solidFill>
                <a:schemeClr val="tx1"/>
              </a:solidFill>
              <a:latin typeface="+mn-lt"/>
            </a:endParaRPr>
          </a:p>
          <a:p>
            <a:r>
              <a:rPr lang="en-US" sz="2000" dirty="0">
                <a:solidFill>
                  <a:schemeClr val="tx1"/>
                </a:solidFill>
                <a:latin typeface="+mn-lt"/>
              </a:rPr>
              <a:t>Plan must prepare a “</a:t>
            </a:r>
            <a:r>
              <a:rPr lang="en-US" sz="2000" i="1" dirty="0">
                <a:solidFill>
                  <a:schemeClr val="tx1"/>
                </a:solidFill>
                <a:latin typeface="+mn-lt"/>
              </a:rPr>
              <a:t>Service Gap Contingency and Back-Up Plan</a:t>
            </a:r>
            <a:r>
              <a:rPr lang="en-US" sz="2000" dirty="0">
                <a:solidFill>
                  <a:schemeClr val="tx1"/>
                </a:solidFill>
                <a:latin typeface="+mn-lt"/>
              </a:rPr>
              <a:t>” for each enrollee </a:t>
            </a:r>
          </a:p>
          <a:p>
            <a:endParaRPr lang="en-US" sz="2000" dirty="0">
              <a:solidFill>
                <a:schemeClr val="tx1"/>
              </a:solidFill>
              <a:latin typeface="+mn-lt"/>
            </a:endParaRPr>
          </a:p>
          <a:p>
            <a:r>
              <a:rPr lang="en-US" sz="2000" dirty="0">
                <a:solidFill>
                  <a:schemeClr val="tx1"/>
                </a:solidFill>
                <a:latin typeface="+mn-lt"/>
              </a:rPr>
              <a:t>Plan must ensure that gap services are provided within a three- hour time frame.</a:t>
            </a:r>
          </a:p>
          <a:p>
            <a:endParaRPr lang="en-US" sz="2000" dirty="0">
              <a:solidFill>
                <a:schemeClr val="tx1"/>
              </a:solidFill>
              <a:latin typeface="+mn-lt"/>
            </a:endParaRPr>
          </a:p>
          <a:p>
            <a:r>
              <a:rPr lang="en-US" sz="2000" dirty="0">
                <a:solidFill>
                  <a:schemeClr val="tx1"/>
                </a:solidFill>
                <a:latin typeface="+mn-lt"/>
              </a:rPr>
              <a:t>Plan must discuss the plan with the enrollee, provide a copy to her/him, and ensure that the plan is updated quarterly </a:t>
            </a:r>
          </a:p>
          <a:p>
            <a:pPr marL="0" indent="0">
              <a:buNone/>
            </a:pPr>
            <a:r>
              <a:rPr lang="en-US" sz="2800" dirty="0">
                <a:solidFill>
                  <a:schemeClr val="tx1"/>
                </a:solidFill>
                <a:latin typeface="+mn-lt"/>
              </a:rPr>
              <a:t>	</a:t>
            </a:r>
          </a:p>
          <a:p>
            <a:pPr marL="0" indent="0">
              <a:buNone/>
            </a:pPr>
            <a:r>
              <a:rPr lang="en-US" sz="2800" dirty="0">
                <a:solidFill>
                  <a:schemeClr val="tx1"/>
                </a:solidFill>
                <a:latin typeface="+mn-lt"/>
              </a:rPr>
              <a:t>-Note:  Workforce issues pre COVID; worse w/COVID</a:t>
            </a:r>
          </a:p>
          <a:p>
            <a:pPr marL="0" indent="0">
              <a:buNone/>
            </a:pPr>
            <a:r>
              <a:rPr lang="en-US" sz="2800" dirty="0">
                <a:solidFill>
                  <a:schemeClr val="tx1"/>
                </a:solidFill>
                <a:latin typeface="+mn-lt"/>
              </a:rPr>
              <a:t>	</a:t>
            </a:r>
            <a:endParaRPr lang="en-US" dirty="0"/>
          </a:p>
        </p:txBody>
      </p:sp>
      <p:sp>
        <p:nvSpPr>
          <p:cNvPr id="4" name="Slide Number Placeholder 3"/>
          <p:cNvSpPr>
            <a:spLocks noGrp="1"/>
          </p:cNvSpPr>
          <p:nvPr>
            <p:ph type="sldNum" sz="quarter" idx="12"/>
          </p:nvPr>
        </p:nvSpPr>
        <p:spPr/>
        <p:txBody>
          <a:bodyPr/>
          <a:lstStyle/>
          <a:p>
            <a:fld id="{BA9B540C-44DA-4F69-89C9-7C84606640D3}" type="slidenum">
              <a:rPr lang="en-US" smtClean="0"/>
              <a:pPr/>
              <a:t>63</a:t>
            </a:fld>
            <a:endParaRPr lang="en-US" dirty="0"/>
          </a:p>
        </p:txBody>
      </p:sp>
      <p:sp>
        <p:nvSpPr>
          <p:cNvPr id="5" name="Content Placeholder 2">
            <a:extLst>
              <a:ext uri="{FF2B5EF4-FFF2-40B4-BE49-F238E27FC236}">
                <a16:creationId xmlns:a16="http://schemas.microsoft.com/office/drawing/2014/main" id="{D1858E00-7491-F744-8211-E5AE5F3F5E02}"/>
              </a:ext>
            </a:extLst>
          </p:cNvPr>
          <p:cNvSpPr txBox="1">
            <a:spLocks/>
          </p:cNvSpPr>
          <p:nvPr/>
        </p:nvSpPr>
        <p:spPr>
          <a:xfrm>
            <a:off x="219739" y="1252331"/>
            <a:ext cx="11362661" cy="4873834"/>
          </a:xfrm>
          <a:prstGeom prst="rect">
            <a:avLst/>
          </a:prstGeom>
          <a:ln w="57150" cmpd="sng">
            <a:solidFill>
              <a:srgbClr val="E86B4B"/>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nSpc>
                <a:spcPct val="150000"/>
              </a:lnSpc>
            </a:pPr>
            <a:endParaRPr lang="en-US" sz="5100">
              <a:solidFill>
                <a:schemeClr val="tx1"/>
              </a:solidFill>
              <a:latin typeface="+mn-lt"/>
            </a:endParaRPr>
          </a:p>
          <a:p>
            <a:pPr lvl="1">
              <a:lnSpc>
                <a:spcPct val="150000"/>
              </a:lnSpc>
            </a:pPr>
            <a:endParaRPr lang="en-US" dirty="0">
              <a:solidFill>
                <a:schemeClr val="tx1"/>
              </a:solidFill>
              <a:latin typeface="+mn-lt"/>
            </a:endParaRPr>
          </a:p>
        </p:txBody>
      </p:sp>
    </p:spTree>
    <p:extLst>
      <p:ext uri="{BB962C8B-B14F-4D97-AF65-F5344CB8AC3E}">
        <p14:creationId xmlns:p14="http://schemas.microsoft.com/office/powerpoint/2010/main" val="33791613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EDC51-65F2-C748-9A23-CDAD0360670A}"/>
              </a:ext>
            </a:extLst>
          </p:cNvPr>
          <p:cNvSpPr>
            <a:spLocks noGrp="1"/>
          </p:cNvSpPr>
          <p:nvPr>
            <p:ph type="title"/>
          </p:nvPr>
        </p:nvSpPr>
        <p:spPr>
          <a:xfrm>
            <a:off x="1981200" y="136525"/>
            <a:ext cx="8229600" cy="1600200"/>
          </a:xfrm>
        </p:spPr>
        <p:txBody>
          <a:bodyPr/>
          <a:lstStyle/>
          <a:p>
            <a:r>
              <a:rPr lang="en-US" sz="4000" dirty="0">
                <a:hlinkClick r:id="rId3"/>
              </a:rPr>
              <a:t>Alene</a:t>
            </a:r>
            <a:r>
              <a:rPr lang="en-US" sz="4000" dirty="0"/>
              <a:t> </a:t>
            </a:r>
            <a:br>
              <a:rPr lang="en-US" dirty="0"/>
            </a:br>
            <a:endParaRPr lang="en-US" dirty="0"/>
          </a:p>
        </p:txBody>
      </p:sp>
      <p:pic>
        <p:nvPicPr>
          <p:cNvPr id="6" name="Content Placeholder 5" descr="A person standing in a room&#10;&#10;Description automatically generated">
            <a:extLst>
              <a:ext uri="{FF2B5EF4-FFF2-40B4-BE49-F238E27FC236}">
                <a16:creationId xmlns:a16="http://schemas.microsoft.com/office/drawing/2014/main" id="{F891B8CA-7623-B54A-9A1D-67F476102F93}"/>
              </a:ext>
            </a:extLst>
          </p:cNvPr>
          <p:cNvPicPr>
            <a:picLocks noGrp="1" noChangeAspect="1"/>
          </p:cNvPicPr>
          <p:nvPr>
            <p:ph idx="1"/>
          </p:nvPr>
        </p:nvPicPr>
        <p:blipFill>
          <a:blip r:embed="rId4" cstate="email">
            <a:extLst>
              <a:ext uri="{28A0092B-C50C-407E-A947-70E740481C1C}">
                <a14:useLocalDpi xmlns:a14="http://schemas.microsoft.com/office/drawing/2010/main" val="0"/>
              </a:ext>
            </a:extLst>
          </a:blip>
          <a:stretch>
            <a:fillRect/>
          </a:stretch>
        </p:blipFill>
        <p:spPr>
          <a:xfrm>
            <a:off x="708272" y="1600200"/>
            <a:ext cx="2545855" cy="4525963"/>
          </a:xfrm>
        </p:spPr>
      </p:pic>
      <p:sp>
        <p:nvSpPr>
          <p:cNvPr id="4" name="Slide Number Placeholder 3">
            <a:extLst>
              <a:ext uri="{FF2B5EF4-FFF2-40B4-BE49-F238E27FC236}">
                <a16:creationId xmlns:a16="http://schemas.microsoft.com/office/drawing/2014/main" id="{94246CC0-417D-4E48-ACC4-67C4EFA12BBD}"/>
              </a:ext>
            </a:extLst>
          </p:cNvPr>
          <p:cNvSpPr>
            <a:spLocks noGrp="1"/>
          </p:cNvSpPr>
          <p:nvPr>
            <p:ph type="sldNum" sz="quarter" idx="12"/>
          </p:nvPr>
        </p:nvSpPr>
        <p:spPr/>
        <p:txBody>
          <a:bodyPr/>
          <a:lstStyle/>
          <a:p>
            <a:fld id="{BA9B540C-44DA-4F69-89C9-7C84606640D3}" type="slidenum">
              <a:rPr lang="en-US">
                <a:solidFill>
                  <a:prstClr val="black">
                    <a:lumMod val="65000"/>
                    <a:lumOff val="35000"/>
                  </a:prstClr>
                </a:solidFill>
              </a:rPr>
              <a:pPr/>
              <a:t>64</a:t>
            </a:fld>
            <a:endParaRPr lang="en-US" dirty="0">
              <a:solidFill>
                <a:prstClr val="black">
                  <a:lumMod val="65000"/>
                  <a:lumOff val="35000"/>
                </a:prstClr>
              </a:solidFill>
            </a:endParaRPr>
          </a:p>
        </p:txBody>
      </p:sp>
      <p:sp>
        <p:nvSpPr>
          <p:cNvPr id="7" name="TextBox 6">
            <a:extLst>
              <a:ext uri="{FF2B5EF4-FFF2-40B4-BE49-F238E27FC236}">
                <a16:creationId xmlns:a16="http://schemas.microsoft.com/office/drawing/2014/main" id="{B017DA65-04CE-4245-B3DE-EA665A554695}"/>
              </a:ext>
            </a:extLst>
          </p:cNvPr>
          <p:cNvSpPr txBox="1"/>
          <p:nvPr/>
        </p:nvSpPr>
        <p:spPr>
          <a:xfrm>
            <a:off x="5744817" y="1311965"/>
            <a:ext cx="5646221" cy="4339650"/>
          </a:xfrm>
          <a:prstGeom prst="rect">
            <a:avLst/>
          </a:prstGeom>
          <a:noFill/>
        </p:spPr>
        <p:txBody>
          <a:bodyPr wrap="square" rtlCol="0">
            <a:spAutoFit/>
          </a:bodyPr>
          <a:lstStyle/>
          <a:p>
            <a:r>
              <a:rPr lang="en-US" sz="2000" b="1" dirty="0">
                <a:solidFill>
                  <a:prstClr val="black"/>
                </a:solidFill>
                <a:latin typeface="Palatino Linotype"/>
              </a:rPr>
              <a:t>Reductions in Services &amp; Gaps in Coverage</a:t>
            </a:r>
          </a:p>
          <a:p>
            <a:endParaRPr lang="en-US" dirty="0"/>
          </a:p>
          <a:p>
            <a:r>
              <a:rPr lang="en-US" sz="2000" dirty="0"/>
              <a:t>. . . despite getting her hours restored, she still has gaps in services. And COVID-19 has made it worse. For example, during one period in May, Alene went without any home health care for 3 days. One can only imagine what those 3 days were like: only being able to wash half her body and not being able to change clothes . .. .</a:t>
            </a:r>
          </a:p>
          <a:p>
            <a:endParaRPr lang="en-US" sz="2000" dirty="0"/>
          </a:p>
          <a:p>
            <a:r>
              <a:rPr lang="en-US" sz="2000" dirty="0"/>
              <a:t>After learning about the right to a Gap Plan, and asking her case manager for her copy, </a:t>
            </a:r>
            <a:r>
              <a:rPr lang="en-US" sz="2000" dirty="0" err="1"/>
              <a:t>Alene</a:t>
            </a:r>
            <a:r>
              <a:rPr lang="en-US" sz="2000" dirty="0"/>
              <a:t> told FHJP she has not had a problem. </a:t>
            </a:r>
          </a:p>
          <a:p>
            <a:endParaRPr lang="en-US" dirty="0"/>
          </a:p>
        </p:txBody>
      </p:sp>
      <p:sp>
        <p:nvSpPr>
          <p:cNvPr id="8" name="Content Placeholder 2">
            <a:extLst>
              <a:ext uri="{FF2B5EF4-FFF2-40B4-BE49-F238E27FC236}">
                <a16:creationId xmlns:a16="http://schemas.microsoft.com/office/drawing/2014/main" id="{6F40DEC3-7827-0143-9EF7-B124710EE6D2}"/>
              </a:ext>
            </a:extLst>
          </p:cNvPr>
          <p:cNvSpPr txBox="1">
            <a:spLocks/>
          </p:cNvSpPr>
          <p:nvPr/>
        </p:nvSpPr>
        <p:spPr>
          <a:xfrm>
            <a:off x="523461" y="1206385"/>
            <a:ext cx="11145078" cy="5149966"/>
          </a:xfrm>
          <a:prstGeom prst="rect">
            <a:avLst/>
          </a:prstGeom>
          <a:ln w="57150" cmpd="sng">
            <a:solidFill>
              <a:srgbClr val="E86B4B"/>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nSpc>
                <a:spcPct val="150000"/>
              </a:lnSpc>
            </a:pPr>
            <a:endParaRPr lang="en-US" sz="5100" dirty="0">
              <a:solidFill>
                <a:schemeClr val="tx1"/>
              </a:solidFill>
              <a:latin typeface="+mn-lt"/>
            </a:endParaRPr>
          </a:p>
          <a:p>
            <a:pPr lvl="1">
              <a:lnSpc>
                <a:spcPct val="150000"/>
              </a:lnSpc>
            </a:pPr>
            <a:endParaRPr lang="en-US" dirty="0">
              <a:solidFill>
                <a:schemeClr val="tx1"/>
              </a:solidFill>
              <a:latin typeface="+mn-lt"/>
            </a:endParaRPr>
          </a:p>
        </p:txBody>
      </p:sp>
    </p:spTree>
    <p:extLst>
      <p:ext uri="{BB962C8B-B14F-4D97-AF65-F5344CB8AC3E}">
        <p14:creationId xmlns:p14="http://schemas.microsoft.com/office/powerpoint/2010/main" val="37810572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9592"/>
            <a:ext cx="10972800" cy="1600200"/>
          </a:xfrm>
        </p:spPr>
        <p:txBody>
          <a:bodyPr/>
          <a:lstStyle/>
          <a:p>
            <a:r>
              <a:rPr lang="en-US" sz="4000" dirty="0"/>
              <a:t>Resolving Medicaid Managed Care Issues:</a:t>
            </a:r>
            <a:br>
              <a:rPr lang="en-US" sz="4000" dirty="0"/>
            </a:br>
            <a:r>
              <a:rPr lang="en-US" sz="4000" dirty="0"/>
              <a:t>Adverse Benefit Determinations/Other Issues</a:t>
            </a:r>
          </a:p>
        </p:txBody>
      </p:sp>
      <p:sp>
        <p:nvSpPr>
          <p:cNvPr id="3" name="Content Placeholder 2"/>
          <p:cNvSpPr>
            <a:spLocks noGrp="1"/>
          </p:cNvSpPr>
          <p:nvPr>
            <p:ph idx="1"/>
          </p:nvPr>
        </p:nvSpPr>
        <p:spPr>
          <a:xfrm>
            <a:off x="808074" y="1752959"/>
            <a:ext cx="10972800" cy="4525963"/>
          </a:xfrm>
        </p:spPr>
        <p:txBody>
          <a:bodyPr>
            <a:normAutofit lnSpcReduction="10000"/>
          </a:bodyPr>
          <a:lstStyle/>
          <a:p>
            <a:r>
              <a:rPr lang="en-US" dirty="0">
                <a:solidFill>
                  <a:schemeClr val="tx1"/>
                </a:solidFill>
                <a:latin typeface="+mn-lt"/>
              </a:rPr>
              <a:t>AHCA online portal or call</a:t>
            </a:r>
          </a:p>
          <a:p>
            <a:endParaRPr lang="en-US" dirty="0">
              <a:solidFill>
                <a:schemeClr val="tx1"/>
              </a:solidFill>
              <a:latin typeface="+mn-lt"/>
            </a:endParaRPr>
          </a:p>
          <a:p>
            <a:r>
              <a:rPr lang="en-US" dirty="0">
                <a:solidFill>
                  <a:schemeClr val="tx1"/>
                </a:solidFill>
                <a:latin typeface="+mn-lt"/>
              </a:rPr>
              <a:t>Grievance and appeal</a:t>
            </a:r>
          </a:p>
          <a:p>
            <a:r>
              <a:rPr lang="en-US" dirty="0">
                <a:solidFill>
                  <a:schemeClr val="tx1"/>
                </a:solidFill>
                <a:latin typeface="+mn-lt"/>
              </a:rPr>
              <a:t>Adverse Benefit Determination</a:t>
            </a:r>
          </a:p>
          <a:p>
            <a:r>
              <a:rPr lang="en-US" dirty="0">
                <a:solidFill>
                  <a:schemeClr val="tx1"/>
                </a:solidFill>
                <a:latin typeface="+mn-lt"/>
              </a:rPr>
              <a:t>Plan exhaustion </a:t>
            </a:r>
          </a:p>
          <a:p>
            <a:pPr marL="0" indent="0">
              <a:buNone/>
            </a:pPr>
            <a:endParaRPr lang="en-US" dirty="0">
              <a:solidFill>
                <a:schemeClr val="tx1"/>
              </a:solidFill>
              <a:latin typeface="+mn-lt"/>
            </a:endParaRPr>
          </a:p>
          <a:p>
            <a:r>
              <a:rPr lang="en-US" dirty="0">
                <a:solidFill>
                  <a:schemeClr val="tx1"/>
                </a:solidFill>
                <a:latin typeface="+mn-lt"/>
              </a:rPr>
              <a:t>Expedited appeal standard</a:t>
            </a:r>
          </a:p>
          <a:p>
            <a:endParaRPr lang="en-US" dirty="0">
              <a:solidFill>
                <a:schemeClr val="tx1"/>
              </a:solidFill>
              <a:latin typeface="+mn-lt"/>
            </a:endParaRPr>
          </a:p>
          <a:p>
            <a:r>
              <a:rPr lang="en-US" dirty="0">
                <a:solidFill>
                  <a:schemeClr val="tx1"/>
                </a:solidFill>
                <a:latin typeface="+mn-lt"/>
              </a:rPr>
              <a:t>Time standard for resolution</a:t>
            </a:r>
          </a:p>
          <a:p>
            <a:endParaRPr lang="en-US" dirty="0">
              <a:solidFill>
                <a:schemeClr val="tx1"/>
              </a:solidFill>
              <a:latin typeface="+mn-lt"/>
            </a:endParaRPr>
          </a:p>
          <a:p>
            <a:r>
              <a:rPr lang="en-US" b="1" dirty="0">
                <a:solidFill>
                  <a:schemeClr val="tx1"/>
                </a:solidFill>
                <a:latin typeface="+mn-lt"/>
              </a:rPr>
              <a:t>COVID policy change:  no need to exhaust at plan</a:t>
            </a:r>
          </a:p>
        </p:txBody>
      </p:sp>
      <p:sp>
        <p:nvSpPr>
          <p:cNvPr id="4" name="Slide Number Placeholder 3"/>
          <p:cNvSpPr>
            <a:spLocks noGrp="1"/>
          </p:cNvSpPr>
          <p:nvPr>
            <p:ph type="sldNum" sz="quarter" idx="12"/>
          </p:nvPr>
        </p:nvSpPr>
        <p:spPr/>
        <p:txBody>
          <a:bodyPr/>
          <a:lstStyle/>
          <a:p>
            <a:fld id="{BA9B540C-44DA-4F69-89C9-7C84606640D3}" type="slidenum">
              <a:rPr lang="en-US" smtClean="0"/>
              <a:pPr/>
              <a:t>65</a:t>
            </a:fld>
            <a:endParaRPr lang="en-US" dirty="0"/>
          </a:p>
        </p:txBody>
      </p:sp>
      <p:sp>
        <p:nvSpPr>
          <p:cNvPr id="5" name="Content Placeholder 2">
            <a:extLst>
              <a:ext uri="{FF2B5EF4-FFF2-40B4-BE49-F238E27FC236}">
                <a16:creationId xmlns:a16="http://schemas.microsoft.com/office/drawing/2014/main" id="{5752383C-2910-C043-B79D-9231BF0267F0}"/>
              </a:ext>
            </a:extLst>
          </p:cNvPr>
          <p:cNvSpPr txBox="1">
            <a:spLocks/>
          </p:cNvSpPr>
          <p:nvPr/>
        </p:nvSpPr>
        <p:spPr>
          <a:xfrm>
            <a:off x="808074" y="1652670"/>
            <a:ext cx="10774326" cy="4548823"/>
          </a:xfrm>
          <a:prstGeom prst="rect">
            <a:avLst/>
          </a:prstGeom>
          <a:ln w="57150" cmpd="sng">
            <a:solidFill>
              <a:srgbClr val="E86B4B"/>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lvl="1">
              <a:lnSpc>
                <a:spcPct val="150000"/>
              </a:lnSpc>
            </a:pPr>
            <a:endParaRPr lang="en-US" sz="2400" b="1" dirty="0"/>
          </a:p>
          <a:p>
            <a:pPr lvl="1">
              <a:lnSpc>
                <a:spcPct val="150000"/>
              </a:lnSpc>
            </a:pPr>
            <a:endParaRPr lang="en-US" sz="2400" b="1" dirty="0"/>
          </a:p>
        </p:txBody>
      </p:sp>
    </p:spTree>
    <p:extLst>
      <p:ext uri="{BB962C8B-B14F-4D97-AF65-F5344CB8AC3E}">
        <p14:creationId xmlns:p14="http://schemas.microsoft.com/office/powerpoint/2010/main" val="25891188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238" y="-354106"/>
            <a:ext cx="10972800" cy="1600200"/>
          </a:xfrm>
        </p:spPr>
        <p:txBody>
          <a:bodyPr/>
          <a:lstStyle/>
          <a:p>
            <a:pPr>
              <a:lnSpc>
                <a:spcPct val="100000"/>
              </a:lnSpc>
            </a:pPr>
            <a:r>
              <a:rPr lang="en-US" sz="4000" dirty="0"/>
              <a:t>Additional COVID Crisis Options: Increase LTC Waiver Slots (</a:t>
            </a:r>
            <a:r>
              <a:rPr lang="en-US" sz="4000" dirty="0">
                <a:hlinkClick r:id="rId3"/>
              </a:rPr>
              <a:t>Appendix K</a:t>
            </a:r>
            <a:r>
              <a:rPr lang="en-US" sz="4000" dirty="0"/>
              <a:t>)</a:t>
            </a:r>
          </a:p>
        </p:txBody>
      </p:sp>
      <p:sp>
        <p:nvSpPr>
          <p:cNvPr id="3" name="Content Placeholder 2"/>
          <p:cNvSpPr>
            <a:spLocks noGrp="1"/>
          </p:cNvSpPr>
          <p:nvPr>
            <p:ph idx="1"/>
          </p:nvPr>
        </p:nvSpPr>
        <p:spPr/>
        <p:txBody>
          <a:bodyPr>
            <a:normAutofit lnSpcReduction="10000"/>
          </a:bodyPr>
          <a:lstStyle/>
          <a:p>
            <a:r>
              <a:rPr lang="en-US" sz="2800" dirty="0">
                <a:solidFill>
                  <a:schemeClr val="tx1"/>
                </a:solidFill>
                <a:latin typeface="+mn-lt"/>
              </a:rPr>
              <a:t>Individuals on waitlist are at increased COVID  risk due to age, poverty and medical conditions</a:t>
            </a:r>
          </a:p>
          <a:p>
            <a:pPr lvl="2"/>
            <a:r>
              <a:rPr lang="en-US" sz="2400" dirty="0">
                <a:solidFill>
                  <a:schemeClr val="tx1"/>
                </a:solidFill>
                <a:latin typeface="+mn-lt"/>
              </a:rPr>
              <a:t>Approximately 60,000 on the waitlist </a:t>
            </a:r>
          </a:p>
          <a:p>
            <a:endParaRPr lang="en-US" dirty="0">
              <a:solidFill>
                <a:schemeClr val="tx1"/>
              </a:solidFill>
              <a:latin typeface="+mn-lt"/>
            </a:endParaRPr>
          </a:p>
          <a:p>
            <a:r>
              <a:rPr lang="en-US" sz="2800" dirty="0">
                <a:solidFill>
                  <a:schemeClr val="tx1"/>
                </a:solidFill>
                <a:latin typeface="+mn-lt"/>
              </a:rPr>
              <a:t>Cost of nursing home 4X cost of LTC waiver </a:t>
            </a:r>
          </a:p>
          <a:p>
            <a:endParaRPr lang="en-US" dirty="0">
              <a:latin typeface="+mn-lt"/>
            </a:endParaRPr>
          </a:p>
          <a:p>
            <a:r>
              <a:rPr lang="en-US" sz="2800" dirty="0">
                <a:solidFill>
                  <a:schemeClr val="tx1"/>
                </a:solidFill>
                <a:latin typeface="+mn-lt"/>
              </a:rPr>
              <a:t>Dual benefit: </a:t>
            </a:r>
          </a:p>
          <a:p>
            <a:pPr lvl="2"/>
            <a:r>
              <a:rPr lang="en-US" sz="2400" dirty="0">
                <a:solidFill>
                  <a:schemeClr val="tx1"/>
                </a:solidFill>
                <a:latin typeface="+mn-lt"/>
              </a:rPr>
              <a:t>Supporting older adults at home (less risk of hospitalization or nursing home)</a:t>
            </a:r>
          </a:p>
          <a:p>
            <a:pPr lvl="2"/>
            <a:r>
              <a:rPr lang="en-US" sz="2400" dirty="0">
                <a:solidFill>
                  <a:schemeClr val="tx1"/>
                </a:solidFill>
                <a:latin typeface="+mn-lt"/>
              </a:rPr>
              <a:t>Supporting older adults in nursing home so that they can return to community with assistance and lessen risk of COVID</a:t>
            </a:r>
          </a:p>
          <a:p>
            <a:endParaRPr lang="en-US" dirty="0"/>
          </a:p>
        </p:txBody>
      </p:sp>
      <p:sp>
        <p:nvSpPr>
          <p:cNvPr id="4" name="Slide Number Placeholder 3"/>
          <p:cNvSpPr>
            <a:spLocks noGrp="1"/>
          </p:cNvSpPr>
          <p:nvPr>
            <p:ph type="sldNum" sz="quarter" idx="12"/>
          </p:nvPr>
        </p:nvSpPr>
        <p:spPr/>
        <p:txBody>
          <a:bodyPr/>
          <a:lstStyle/>
          <a:p>
            <a:fld id="{BA9B540C-44DA-4F69-89C9-7C84606640D3}" type="slidenum">
              <a:rPr lang="en-US" smtClean="0"/>
              <a:pPr/>
              <a:t>66</a:t>
            </a:fld>
            <a:endParaRPr lang="en-US" dirty="0"/>
          </a:p>
        </p:txBody>
      </p:sp>
      <p:sp>
        <p:nvSpPr>
          <p:cNvPr id="5" name="Content Placeholder 2">
            <a:extLst>
              <a:ext uri="{FF2B5EF4-FFF2-40B4-BE49-F238E27FC236}">
                <a16:creationId xmlns:a16="http://schemas.microsoft.com/office/drawing/2014/main" id="{003CF1D3-771A-A149-94C9-E321BB45848F}"/>
              </a:ext>
            </a:extLst>
          </p:cNvPr>
          <p:cNvSpPr txBox="1">
            <a:spLocks/>
          </p:cNvSpPr>
          <p:nvPr/>
        </p:nvSpPr>
        <p:spPr>
          <a:xfrm>
            <a:off x="609600" y="1600201"/>
            <a:ext cx="11125200" cy="4678364"/>
          </a:xfrm>
          <a:prstGeom prst="rect">
            <a:avLst/>
          </a:prstGeom>
          <a:ln w="57150" cmpd="sng">
            <a:solidFill>
              <a:srgbClr val="E86B4B"/>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nSpc>
                <a:spcPct val="150000"/>
              </a:lnSpc>
            </a:pPr>
            <a:endParaRPr lang="en-US" sz="5100">
              <a:solidFill>
                <a:schemeClr val="tx1"/>
              </a:solidFill>
              <a:latin typeface="+mn-lt"/>
            </a:endParaRPr>
          </a:p>
          <a:p>
            <a:pPr lvl="1">
              <a:lnSpc>
                <a:spcPct val="150000"/>
              </a:lnSpc>
            </a:pPr>
            <a:endParaRPr lang="en-US" dirty="0">
              <a:solidFill>
                <a:schemeClr val="tx1"/>
              </a:solidFill>
              <a:latin typeface="+mn-lt"/>
            </a:endParaRPr>
          </a:p>
        </p:txBody>
      </p:sp>
    </p:spTree>
    <p:extLst>
      <p:ext uri="{BB962C8B-B14F-4D97-AF65-F5344CB8AC3E}">
        <p14:creationId xmlns:p14="http://schemas.microsoft.com/office/powerpoint/2010/main" val="12986421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211EC-2EA5-4040-B9B5-793608BD7943}"/>
              </a:ext>
            </a:extLst>
          </p:cNvPr>
          <p:cNvSpPr>
            <a:spLocks noGrp="1"/>
          </p:cNvSpPr>
          <p:nvPr>
            <p:ph type="title"/>
          </p:nvPr>
        </p:nvSpPr>
        <p:spPr>
          <a:xfrm>
            <a:off x="533400" y="-800100"/>
            <a:ext cx="10972800" cy="1600200"/>
          </a:xfrm>
        </p:spPr>
        <p:txBody>
          <a:bodyPr anchor="b">
            <a:normAutofit/>
          </a:bodyPr>
          <a:lstStyle/>
          <a:p>
            <a:r>
              <a:rPr lang="en-US" sz="4000" dirty="0"/>
              <a:t>What Can Be Done </a:t>
            </a:r>
          </a:p>
        </p:txBody>
      </p:sp>
      <p:sp>
        <p:nvSpPr>
          <p:cNvPr id="3" name="Content Placeholder 2">
            <a:extLst>
              <a:ext uri="{FF2B5EF4-FFF2-40B4-BE49-F238E27FC236}">
                <a16:creationId xmlns:a16="http://schemas.microsoft.com/office/drawing/2014/main" id="{4C74082D-E3E9-384D-8FEF-B2B2853F47AC}"/>
              </a:ext>
            </a:extLst>
          </p:cNvPr>
          <p:cNvSpPr>
            <a:spLocks noGrp="1"/>
          </p:cNvSpPr>
          <p:nvPr>
            <p:ph sz="half" idx="1"/>
          </p:nvPr>
        </p:nvSpPr>
        <p:spPr>
          <a:xfrm>
            <a:off x="657726" y="1612969"/>
            <a:ext cx="6042012" cy="4351338"/>
          </a:xfrm>
        </p:spPr>
        <p:txBody>
          <a:bodyPr>
            <a:normAutofit/>
          </a:bodyPr>
          <a:lstStyle/>
          <a:p>
            <a:pPr>
              <a:lnSpc>
                <a:spcPct val="90000"/>
              </a:lnSpc>
            </a:pPr>
            <a:r>
              <a:rPr lang="en-US" dirty="0">
                <a:solidFill>
                  <a:schemeClr val="tx1"/>
                </a:solidFill>
                <a:latin typeface="+mn-lt"/>
              </a:rPr>
              <a:t>Share feedback supporting need for increasing slots and pay</a:t>
            </a:r>
          </a:p>
          <a:p>
            <a:pPr>
              <a:lnSpc>
                <a:spcPct val="90000"/>
              </a:lnSpc>
            </a:pPr>
            <a:endParaRPr lang="en-US" dirty="0">
              <a:solidFill>
                <a:schemeClr val="tx1"/>
              </a:solidFill>
              <a:latin typeface="+mn-lt"/>
            </a:endParaRPr>
          </a:p>
          <a:p>
            <a:pPr>
              <a:lnSpc>
                <a:spcPct val="90000"/>
              </a:lnSpc>
            </a:pPr>
            <a:r>
              <a:rPr lang="en-US" dirty="0">
                <a:solidFill>
                  <a:schemeClr val="tx1"/>
                </a:solidFill>
                <a:latin typeface="+mn-lt"/>
              </a:rPr>
              <a:t>Miami-DadeUnited Way led Older Adult Task Force, FHJP and multiple stakeholders created </a:t>
            </a:r>
            <a:r>
              <a:rPr lang="en-US" dirty="0">
                <a:solidFill>
                  <a:schemeClr val="tx1"/>
                </a:solidFill>
                <a:latin typeface="+mn-lt"/>
                <a:hlinkClick r:id="rId2"/>
              </a:rPr>
              <a:t>questionnaire</a:t>
            </a:r>
            <a:endParaRPr lang="en-US" dirty="0">
              <a:solidFill>
                <a:schemeClr val="tx1"/>
              </a:solidFill>
              <a:latin typeface="+mn-lt"/>
            </a:endParaRPr>
          </a:p>
          <a:p>
            <a:pPr lvl="2">
              <a:lnSpc>
                <a:spcPct val="90000"/>
              </a:lnSpc>
            </a:pPr>
            <a:r>
              <a:rPr lang="en-US" sz="2400" b="1" dirty="0">
                <a:solidFill>
                  <a:schemeClr val="tx1"/>
                </a:solidFill>
                <a:latin typeface="+mn-lt"/>
              </a:rPr>
              <a:t>Forward Cover Email (feel free to edit) and Links for each stakeholder group </a:t>
            </a:r>
          </a:p>
          <a:p>
            <a:pPr marL="914400" lvl="2" indent="0">
              <a:lnSpc>
                <a:spcPct val="90000"/>
              </a:lnSpc>
              <a:buNone/>
            </a:pPr>
            <a:endParaRPr lang="en-US" sz="2000" dirty="0">
              <a:latin typeface="+mn-lt"/>
            </a:endParaRPr>
          </a:p>
          <a:p>
            <a:pPr lvl="2">
              <a:lnSpc>
                <a:spcPct val="90000"/>
              </a:lnSpc>
            </a:pPr>
            <a:endParaRPr lang="en-US" sz="1500" dirty="0"/>
          </a:p>
          <a:p>
            <a:pPr lvl="2">
              <a:lnSpc>
                <a:spcPct val="90000"/>
              </a:lnSpc>
            </a:pPr>
            <a:endParaRPr lang="en-US" sz="1500" dirty="0"/>
          </a:p>
          <a:p>
            <a:pPr lvl="2">
              <a:lnSpc>
                <a:spcPct val="90000"/>
              </a:lnSpc>
            </a:pPr>
            <a:endParaRPr lang="en-US" sz="1500" dirty="0"/>
          </a:p>
        </p:txBody>
      </p:sp>
      <p:pic>
        <p:nvPicPr>
          <p:cNvPr id="6" name="Picture 5" descr="A screenshot of a cell phone&#10;&#10;Description automatically generated">
            <a:extLst>
              <a:ext uri="{FF2B5EF4-FFF2-40B4-BE49-F238E27FC236}">
                <a16:creationId xmlns:a16="http://schemas.microsoft.com/office/drawing/2014/main" id="{099612DD-4039-134E-B2E5-7A083320F8F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204212" y="1612969"/>
            <a:ext cx="3013301" cy="4351338"/>
          </a:xfrm>
          <a:prstGeom prst="rect">
            <a:avLst/>
          </a:prstGeom>
          <a:noFill/>
        </p:spPr>
      </p:pic>
      <p:sp>
        <p:nvSpPr>
          <p:cNvPr id="4" name="Slide Number Placeholder 3">
            <a:extLst>
              <a:ext uri="{FF2B5EF4-FFF2-40B4-BE49-F238E27FC236}">
                <a16:creationId xmlns:a16="http://schemas.microsoft.com/office/drawing/2014/main" id="{D2FB6D52-2630-2845-BE99-D9DA8E1E54D9}"/>
              </a:ext>
            </a:extLst>
          </p:cNvPr>
          <p:cNvSpPr>
            <a:spLocks noGrp="1"/>
          </p:cNvSpPr>
          <p:nvPr>
            <p:ph type="sldNum" sz="quarter" idx="12"/>
          </p:nvPr>
        </p:nvSpPr>
        <p:spPr>
          <a:xfrm>
            <a:off x="11391038" y="6356351"/>
            <a:ext cx="749300" cy="365125"/>
          </a:xfrm>
        </p:spPr>
        <p:txBody>
          <a:bodyPr anchor="ctr">
            <a:normAutofit/>
          </a:bodyPr>
          <a:lstStyle/>
          <a:p>
            <a:pPr>
              <a:spcAft>
                <a:spcPts val="600"/>
              </a:spcAft>
            </a:pPr>
            <a:fld id="{BA9B540C-44DA-4F69-89C9-7C84606640D3}" type="slidenum">
              <a:rPr lang="en-US" smtClean="0"/>
              <a:pPr>
                <a:spcAft>
                  <a:spcPts val="600"/>
                </a:spcAft>
              </a:pPr>
              <a:t>67</a:t>
            </a:fld>
            <a:endParaRPr lang="en-US" dirty="0"/>
          </a:p>
        </p:txBody>
      </p:sp>
      <p:sp>
        <p:nvSpPr>
          <p:cNvPr id="7" name="Content Placeholder 2">
            <a:extLst>
              <a:ext uri="{FF2B5EF4-FFF2-40B4-BE49-F238E27FC236}">
                <a16:creationId xmlns:a16="http://schemas.microsoft.com/office/drawing/2014/main" id="{6E37C620-343F-AC4D-A663-BB04BD18ED28}"/>
              </a:ext>
            </a:extLst>
          </p:cNvPr>
          <p:cNvSpPr txBox="1">
            <a:spLocks/>
          </p:cNvSpPr>
          <p:nvPr/>
        </p:nvSpPr>
        <p:spPr>
          <a:xfrm>
            <a:off x="533400" y="1451113"/>
            <a:ext cx="11049000" cy="4675051"/>
          </a:xfrm>
          <a:prstGeom prst="rect">
            <a:avLst/>
          </a:prstGeom>
          <a:ln w="57150" cmpd="sng">
            <a:solidFill>
              <a:srgbClr val="E86B4B"/>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nSpc>
                <a:spcPct val="150000"/>
              </a:lnSpc>
            </a:pPr>
            <a:endParaRPr lang="en-US" sz="5100">
              <a:solidFill>
                <a:schemeClr val="tx1"/>
              </a:solidFill>
              <a:latin typeface="+mn-lt"/>
            </a:endParaRPr>
          </a:p>
          <a:p>
            <a:pPr lvl="1">
              <a:lnSpc>
                <a:spcPct val="150000"/>
              </a:lnSpc>
            </a:pPr>
            <a:endParaRPr lang="en-US" dirty="0">
              <a:solidFill>
                <a:schemeClr val="tx1"/>
              </a:solidFill>
              <a:latin typeface="+mn-lt"/>
            </a:endParaRPr>
          </a:p>
        </p:txBody>
      </p:sp>
    </p:spTree>
    <p:extLst>
      <p:ext uri="{BB962C8B-B14F-4D97-AF65-F5344CB8AC3E}">
        <p14:creationId xmlns:p14="http://schemas.microsoft.com/office/powerpoint/2010/main" val="27434821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042BE-7E52-444B-B734-D39DF68FEF4E}"/>
              </a:ext>
            </a:extLst>
          </p:cNvPr>
          <p:cNvSpPr>
            <a:spLocks noGrp="1"/>
          </p:cNvSpPr>
          <p:nvPr>
            <p:ph type="title"/>
          </p:nvPr>
        </p:nvSpPr>
        <p:spPr>
          <a:xfrm>
            <a:off x="-3276600" y="-663576"/>
            <a:ext cx="18745200" cy="1600200"/>
          </a:xfrm>
        </p:spPr>
        <p:txBody>
          <a:bodyPr/>
          <a:lstStyle/>
          <a:p>
            <a:r>
              <a:rPr lang="en-US" dirty="0"/>
              <a:t>Other Advocacy Tools: Story Sharing</a:t>
            </a:r>
          </a:p>
        </p:txBody>
      </p:sp>
      <p:sp>
        <p:nvSpPr>
          <p:cNvPr id="4" name="Slide Number Placeholder 3">
            <a:extLst>
              <a:ext uri="{FF2B5EF4-FFF2-40B4-BE49-F238E27FC236}">
                <a16:creationId xmlns:a16="http://schemas.microsoft.com/office/drawing/2014/main" id="{EBF31CC9-F9F3-4B43-9A36-A798934BDEF9}"/>
              </a:ext>
            </a:extLst>
          </p:cNvPr>
          <p:cNvSpPr>
            <a:spLocks noGrp="1"/>
          </p:cNvSpPr>
          <p:nvPr>
            <p:ph type="sldNum" sz="quarter" idx="12"/>
          </p:nvPr>
        </p:nvSpPr>
        <p:spPr/>
        <p:txBody>
          <a:bodyPr/>
          <a:lstStyle/>
          <a:p>
            <a:fld id="{BA9B540C-44DA-4F69-89C9-7C84606640D3}" type="slidenum">
              <a:rPr lang="en-US" smtClean="0"/>
              <a:pPr/>
              <a:t>68</a:t>
            </a:fld>
            <a:endParaRPr lang="en-US" dirty="0"/>
          </a:p>
        </p:txBody>
      </p:sp>
      <p:pic>
        <p:nvPicPr>
          <p:cNvPr id="9" name="Content Placeholder 8" descr="A screenshot of a person&#10;&#10;Description automatically generated">
            <a:extLst>
              <a:ext uri="{FF2B5EF4-FFF2-40B4-BE49-F238E27FC236}">
                <a16:creationId xmlns:a16="http://schemas.microsoft.com/office/drawing/2014/main" id="{B7AE1664-0635-D948-90F2-4D413942FDE2}"/>
              </a:ext>
            </a:extLst>
          </p:cNvPr>
          <p:cNvPicPr>
            <a:picLocks noGrp="1" noChangeAspect="1"/>
          </p:cNvPicPr>
          <p:nvPr>
            <p:ph idx="1"/>
          </p:nvPr>
        </p:nvPicPr>
        <p:blipFill>
          <a:blip r:embed="rId2"/>
          <a:stretch>
            <a:fillRect/>
          </a:stretch>
        </p:blipFill>
        <p:spPr>
          <a:xfrm>
            <a:off x="1370752" y="1505778"/>
            <a:ext cx="9450495" cy="4525963"/>
          </a:xfrm>
        </p:spPr>
      </p:pic>
      <p:sp>
        <p:nvSpPr>
          <p:cNvPr id="5" name="Content Placeholder 2">
            <a:extLst>
              <a:ext uri="{FF2B5EF4-FFF2-40B4-BE49-F238E27FC236}">
                <a16:creationId xmlns:a16="http://schemas.microsoft.com/office/drawing/2014/main" id="{84899FBB-B36C-0D41-AA34-4FC5A7D9E7FC}"/>
              </a:ext>
            </a:extLst>
          </p:cNvPr>
          <p:cNvSpPr txBox="1">
            <a:spLocks/>
          </p:cNvSpPr>
          <p:nvPr/>
        </p:nvSpPr>
        <p:spPr>
          <a:xfrm>
            <a:off x="609600" y="1411357"/>
            <a:ext cx="10972800" cy="4714807"/>
          </a:xfrm>
          <a:prstGeom prst="rect">
            <a:avLst/>
          </a:prstGeom>
          <a:ln w="57150" cmpd="sng">
            <a:solidFill>
              <a:srgbClr val="E86B4B"/>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nSpc>
                <a:spcPct val="150000"/>
              </a:lnSpc>
            </a:pPr>
            <a:endParaRPr lang="en-US" sz="5100">
              <a:solidFill>
                <a:schemeClr val="tx1"/>
              </a:solidFill>
              <a:latin typeface="+mn-lt"/>
            </a:endParaRPr>
          </a:p>
          <a:p>
            <a:pPr lvl="1">
              <a:lnSpc>
                <a:spcPct val="150000"/>
              </a:lnSpc>
            </a:pPr>
            <a:endParaRPr lang="en-US" dirty="0">
              <a:solidFill>
                <a:schemeClr val="tx1"/>
              </a:solidFill>
              <a:latin typeface="+mn-lt"/>
            </a:endParaRPr>
          </a:p>
        </p:txBody>
      </p:sp>
    </p:spTree>
    <p:extLst>
      <p:ext uri="{BB962C8B-B14F-4D97-AF65-F5344CB8AC3E}">
        <p14:creationId xmlns:p14="http://schemas.microsoft.com/office/powerpoint/2010/main" val="6259535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14EA2-85BD-D946-9343-BFE5AC450558}"/>
              </a:ext>
            </a:extLst>
          </p:cNvPr>
          <p:cNvSpPr>
            <a:spLocks noGrp="1"/>
          </p:cNvSpPr>
          <p:nvPr>
            <p:ph type="title"/>
          </p:nvPr>
        </p:nvSpPr>
        <p:spPr>
          <a:xfrm>
            <a:off x="152400" y="-800100"/>
            <a:ext cx="10972800" cy="1600200"/>
          </a:xfrm>
        </p:spPr>
        <p:txBody>
          <a:bodyPr/>
          <a:lstStyle/>
          <a:p>
            <a:r>
              <a:rPr lang="en-US" sz="4000" dirty="0">
                <a:hlinkClick r:id="rId2"/>
              </a:rPr>
              <a:t>Manuel </a:t>
            </a:r>
            <a:endParaRPr lang="en-US" sz="4000" dirty="0"/>
          </a:p>
        </p:txBody>
      </p:sp>
      <p:sp>
        <p:nvSpPr>
          <p:cNvPr id="4" name="Slide Number Placeholder 3">
            <a:extLst>
              <a:ext uri="{FF2B5EF4-FFF2-40B4-BE49-F238E27FC236}">
                <a16:creationId xmlns:a16="http://schemas.microsoft.com/office/drawing/2014/main" id="{69560843-EFC8-934C-B39F-97FF7AD66F8D}"/>
              </a:ext>
            </a:extLst>
          </p:cNvPr>
          <p:cNvSpPr>
            <a:spLocks noGrp="1"/>
          </p:cNvSpPr>
          <p:nvPr>
            <p:ph type="sldNum" sz="quarter" idx="12"/>
          </p:nvPr>
        </p:nvSpPr>
        <p:spPr/>
        <p:txBody>
          <a:bodyPr/>
          <a:lstStyle/>
          <a:p>
            <a:fld id="{BA9B540C-44DA-4F69-89C9-7C84606640D3}" type="slidenum">
              <a:rPr lang="en-US" smtClean="0"/>
              <a:pPr/>
              <a:t>69</a:t>
            </a:fld>
            <a:endParaRPr lang="en-US" dirty="0"/>
          </a:p>
        </p:txBody>
      </p:sp>
      <p:sp>
        <p:nvSpPr>
          <p:cNvPr id="5" name="Content Placeholder 2">
            <a:extLst>
              <a:ext uri="{FF2B5EF4-FFF2-40B4-BE49-F238E27FC236}">
                <a16:creationId xmlns:a16="http://schemas.microsoft.com/office/drawing/2014/main" id="{B0BD31AD-63B9-164C-9F74-E6C17B4A133A}"/>
              </a:ext>
            </a:extLst>
          </p:cNvPr>
          <p:cNvSpPr txBox="1">
            <a:spLocks noGrp="1"/>
          </p:cNvSpPr>
          <p:nvPr>
            <p:ph idx="1"/>
          </p:nvPr>
        </p:nvSpPr>
        <p:spPr>
          <a:prstGeom prst="rect">
            <a:avLst/>
          </a:prstGeom>
          <a:ln w="57150" cmpd="sng">
            <a:solidFill>
              <a:srgbClr val="E86B4B"/>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lvl="1">
              <a:lnSpc>
                <a:spcPct val="150000"/>
              </a:lnSpc>
            </a:pPr>
            <a:endParaRPr lang="en-US" dirty="0">
              <a:solidFill>
                <a:schemeClr val="tx1"/>
              </a:solidFill>
              <a:latin typeface="+mn-lt"/>
            </a:endParaRPr>
          </a:p>
          <a:p>
            <a:pPr lvl="1">
              <a:lnSpc>
                <a:spcPct val="150000"/>
              </a:lnSpc>
            </a:pPr>
            <a:endParaRPr lang="en-US" dirty="0">
              <a:solidFill>
                <a:schemeClr val="tx1"/>
              </a:solidFill>
              <a:latin typeface="+mn-lt"/>
            </a:endParaRPr>
          </a:p>
        </p:txBody>
      </p:sp>
      <p:pic>
        <p:nvPicPr>
          <p:cNvPr id="6" name="Picture 5">
            <a:extLst>
              <a:ext uri="{FF2B5EF4-FFF2-40B4-BE49-F238E27FC236}">
                <a16:creationId xmlns:a16="http://schemas.microsoft.com/office/drawing/2014/main" id="{CC4A676B-0235-8349-90BD-0A455AC013AD}"/>
              </a:ext>
            </a:extLst>
          </p:cNvPr>
          <p:cNvPicPr>
            <a:picLocks noChangeAspect="1"/>
          </p:cNvPicPr>
          <p:nvPr/>
        </p:nvPicPr>
        <p:blipFill>
          <a:blip r:embed="rId3"/>
          <a:stretch>
            <a:fillRect/>
          </a:stretch>
        </p:blipFill>
        <p:spPr>
          <a:xfrm>
            <a:off x="800962" y="1797499"/>
            <a:ext cx="4131365" cy="4131365"/>
          </a:xfrm>
          <a:prstGeom prst="rect">
            <a:avLst/>
          </a:prstGeom>
        </p:spPr>
      </p:pic>
      <p:sp>
        <p:nvSpPr>
          <p:cNvPr id="3" name="Rectangle 2">
            <a:extLst>
              <a:ext uri="{FF2B5EF4-FFF2-40B4-BE49-F238E27FC236}">
                <a16:creationId xmlns:a16="http://schemas.microsoft.com/office/drawing/2014/main" id="{5D183364-14FE-AF41-BC15-216C3A396B61}"/>
              </a:ext>
            </a:extLst>
          </p:cNvPr>
          <p:cNvSpPr/>
          <p:nvPr/>
        </p:nvSpPr>
        <p:spPr>
          <a:xfrm>
            <a:off x="5295038" y="2109500"/>
            <a:ext cx="6096000" cy="3970318"/>
          </a:xfrm>
          <a:prstGeom prst="rect">
            <a:avLst/>
          </a:prstGeom>
        </p:spPr>
        <p:txBody>
          <a:bodyPr>
            <a:spAutoFit/>
          </a:bodyPr>
          <a:lstStyle/>
          <a:p>
            <a:r>
              <a:rPr lang="en-US" b="1" dirty="0">
                <a:solidFill>
                  <a:srgbClr val="000000"/>
                </a:solidFill>
              </a:rPr>
              <a:t>Lingered for over 3 years on the Long-Term Care (LTC) waiver wait list</a:t>
            </a:r>
          </a:p>
          <a:p>
            <a:endParaRPr lang="en-US" b="1" dirty="0">
              <a:solidFill>
                <a:srgbClr val="000000"/>
              </a:solidFill>
            </a:endParaRPr>
          </a:p>
          <a:p>
            <a:r>
              <a:rPr lang="en-US" dirty="0"/>
              <a:t>After an accident left Manuel unable to move or speak, or eat on his own, he was on the waiting list for over 3 years.  His family took care of him at home because they did not want him in nursing home.  But they had no training and couldn’t afford basic things he needed, including like diapers, which are not covered under regular Medicaid for adults.  </a:t>
            </a:r>
          </a:p>
          <a:p>
            <a:br>
              <a:rPr lang="en-US" dirty="0"/>
            </a:br>
            <a:r>
              <a:rPr lang="en-US" dirty="0"/>
              <a:t>Shortly after sharing his story, he did get enrolled in the waiver.</a:t>
            </a:r>
          </a:p>
          <a:p>
            <a:endParaRPr lang="en-US" dirty="0"/>
          </a:p>
        </p:txBody>
      </p:sp>
    </p:spTree>
    <p:extLst>
      <p:ext uri="{BB962C8B-B14F-4D97-AF65-F5344CB8AC3E}">
        <p14:creationId xmlns:p14="http://schemas.microsoft.com/office/powerpoint/2010/main" val="3001802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of Federal Nursing Home Law</a:t>
            </a:r>
          </a:p>
        </p:txBody>
      </p:sp>
      <p:sp>
        <p:nvSpPr>
          <p:cNvPr id="3" name="Content Placeholder 2"/>
          <p:cNvSpPr>
            <a:spLocks noGrp="1"/>
          </p:cNvSpPr>
          <p:nvPr>
            <p:ph idx="1"/>
          </p:nvPr>
        </p:nvSpPr>
        <p:spPr>
          <a:xfrm>
            <a:off x="878887" y="1895707"/>
            <a:ext cx="9096782" cy="4122551"/>
          </a:xfrm>
        </p:spPr>
        <p:txBody>
          <a:bodyPr/>
          <a:lstStyle/>
          <a:p>
            <a:r>
              <a:rPr lang="en-US" dirty="0">
                <a:solidFill>
                  <a:schemeClr val="tx1"/>
                </a:solidFill>
                <a:latin typeface="+mn-lt"/>
              </a:rPr>
              <a:t>1987 Nursing Home Reform Law amended Medicare and Medicaid laws for facilities voluntarily choosing to receive federal reimbursement (nearly all), 42 U.S.C. §§1395i-3(a)-(h), 1396r(a)-(h)</a:t>
            </a:r>
          </a:p>
          <a:p>
            <a:pPr lvl="1"/>
            <a:r>
              <a:rPr lang="en-US" dirty="0">
                <a:solidFill>
                  <a:schemeClr val="tx1"/>
                </a:solidFill>
                <a:latin typeface="+mn-lt"/>
              </a:rPr>
              <a:t>Requirements of Participation (standards of care)</a:t>
            </a:r>
          </a:p>
          <a:p>
            <a:pPr lvl="1"/>
            <a:r>
              <a:rPr lang="en-US" dirty="0">
                <a:solidFill>
                  <a:schemeClr val="tx1"/>
                </a:solidFill>
                <a:latin typeface="+mn-lt"/>
              </a:rPr>
              <a:t>Survey process (to determine compliance)</a:t>
            </a:r>
          </a:p>
          <a:p>
            <a:pPr lvl="1"/>
            <a:r>
              <a:rPr lang="en-US" dirty="0">
                <a:solidFill>
                  <a:schemeClr val="tx1"/>
                </a:solidFill>
                <a:latin typeface="+mn-lt"/>
              </a:rPr>
              <a:t>Enforcement (penalties for deficiencies)</a:t>
            </a:r>
          </a:p>
        </p:txBody>
      </p:sp>
      <p:sp>
        <p:nvSpPr>
          <p:cNvPr id="4" name="Slide Number Placeholder 3"/>
          <p:cNvSpPr>
            <a:spLocks noGrp="1"/>
          </p:cNvSpPr>
          <p:nvPr>
            <p:ph type="sldNum" sz="quarter" idx="11"/>
          </p:nvPr>
        </p:nvSpPr>
        <p:spPr/>
        <p:txBody>
          <a:bodyPr/>
          <a:lstStyle/>
          <a:p>
            <a:pPr>
              <a:defRPr/>
            </a:pPr>
            <a:fld id="{6414CFA4-8673-4251-AA94-B88DDAD2304E}" type="slidenum">
              <a:rPr lang="en-US" smtClean="0"/>
              <a:pPr>
                <a:defRPr/>
              </a:pPr>
              <a:t>7</a:t>
            </a:fld>
            <a:endParaRPr lang="en-US" dirty="0"/>
          </a:p>
        </p:txBody>
      </p:sp>
      <p:pic>
        <p:nvPicPr>
          <p:cNvPr id="5" name="Picture 4">
            <a:extLst>
              <a:ext uri="{FF2B5EF4-FFF2-40B4-BE49-F238E27FC236}">
                <a16:creationId xmlns:a16="http://schemas.microsoft.com/office/drawing/2014/main" id="{B63AC265-777F-CB44-8561-ADB85020825E}"/>
              </a:ext>
            </a:extLst>
          </p:cNvPr>
          <p:cNvPicPr>
            <a:picLocks noChangeAspect="1"/>
          </p:cNvPicPr>
          <p:nvPr/>
        </p:nvPicPr>
        <p:blipFill>
          <a:blip r:embed="rId3"/>
          <a:stretch>
            <a:fillRect/>
          </a:stretch>
        </p:blipFill>
        <p:spPr>
          <a:xfrm>
            <a:off x="4749800" y="6108700"/>
            <a:ext cx="2692400" cy="749300"/>
          </a:xfrm>
          <a:prstGeom prst="rect">
            <a:avLst/>
          </a:prstGeom>
        </p:spPr>
      </p:pic>
      <p:sp>
        <p:nvSpPr>
          <p:cNvPr id="6" name="Content Placeholder 2">
            <a:extLst>
              <a:ext uri="{FF2B5EF4-FFF2-40B4-BE49-F238E27FC236}">
                <a16:creationId xmlns:a16="http://schemas.microsoft.com/office/drawing/2014/main" id="{4613CB48-9D80-B640-BD08-C005FAEDDF1D}"/>
              </a:ext>
            </a:extLst>
          </p:cNvPr>
          <p:cNvSpPr txBox="1">
            <a:spLocks/>
          </p:cNvSpPr>
          <p:nvPr/>
        </p:nvSpPr>
        <p:spPr>
          <a:xfrm>
            <a:off x="609600" y="1600201"/>
            <a:ext cx="10972800" cy="4525963"/>
          </a:xfrm>
          <a:prstGeom prst="rect">
            <a:avLst/>
          </a:prstGeom>
          <a:ln w="57150" cmpd="sng">
            <a:solidFill>
              <a:srgbClr val="E86B4B"/>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nSpc>
                <a:spcPct val="150000"/>
              </a:lnSpc>
            </a:pPr>
            <a:endParaRPr lang="en-US" sz="5100">
              <a:solidFill>
                <a:schemeClr val="tx1"/>
              </a:solidFill>
              <a:latin typeface="+mn-lt"/>
            </a:endParaRPr>
          </a:p>
          <a:p>
            <a:pPr lvl="1">
              <a:lnSpc>
                <a:spcPct val="150000"/>
              </a:lnSpc>
            </a:pPr>
            <a:endParaRPr lang="en-US" dirty="0">
              <a:solidFill>
                <a:schemeClr val="tx1"/>
              </a:solidFill>
              <a:latin typeface="+mn-lt"/>
            </a:endParaRPr>
          </a:p>
        </p:txBody>
      </p:sp>
    </p:spTree>
    <p:extLst>
      <p:ext uri="{BB962C8B-B14F-4D97-AF65-F5344CB8AC3E}">
        <p14:creationId xmlns:p14="http://schemas.microsoft.com/office/powerpoint/2010/main" val="267736949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92C4B-2607-F146-A938-47F5CB106DB1}"/>
              </a:ext>
            </a:extLst>
          </p:cNvPr>
          <p:cNvSpPr>
            <a:spLocks noGrp="1"/>
          </p:cNvSpPr>
          <p:nvPr>
            <p:ph type="title"/>
          </p:nvPr>
        </p:nvSpPr>
        <p:spPr>
          <a:xfrm>
            <a:off x="155540" y="-685800"/>
            <a:ext cx="10972800" cy="1600200"/>
          </a:xfrm>
        </p:spPr>
        <p:txBody>
          <a:bodyPr/>
          <a:lstStyle/>
          <a:p>
            <a:r>
              <a:rPr lang="en-US" dirty="0">
                <a:hlinkClick r:id="rId2"/>
              </a:rPr>
              <a:t>Therese II </a:t>
            </a:r>
            <a:endParaRPr lang="en-US" dirty="0"/>
          </a:p>
        </p:txBody>
      </p:sp>
      <p:sp>
        <p:nvSpPr>
          <p:cNvPr id="4" name="Slide Number Placeholder 3">
            <a:extLst>
              <a:ext uri="{FF2B5EF4-FFF2-40B4-BE49-F238E27FC236}">
                <a16:creationId xmlns:a16="http://schemas.microsoft.com/office/drawing/2014/main" id="{3327BFAD-39DF-AB4E-AF10-EB2E2CF5D015}"/>
              </a:ext>
            </a:extLst>
          </p:cNvPr>
          <p:cNvSpPr>
            <a:spLocks noGrp="1"/>
          </p:cNvSpPr>
          <p:nvPr>
            <p:ph type="sldNum" sz="quarter" idx="12"/>
          </p:nvPr>
        </p:nvSpPr>
        <p:spPr/>
        <p:txBody>
          <a:bodyPr/>
          <a:lstStyle/>
          <a:p>
            <a:fld id="{BA9B540C-44DA-4F69-89C9-7C84606640D3}" type="slidenum">
              <a:rPr lang="en-US" smtClean="0"/>
              <a:pPr/>
              <a:t>70</a:t>
            </a:fld>
            <a:endParaRPr lang="en-US" dirty="0"/>
          </a:p>
        </p:txBody>
      </p:sp>
      <p:pic>
        <p:nvPicPr>
          <p:cNvPr id="5" name="Content Placeholder 4">
            <a:extLst>
              <a:ext uri="{FF2B5EF4-FFF2-40B4-BE49-F238E27FC236}">
                <a16:creationId xmlns:a16="http://schemas.microsoft.com/office/drawing/2014/main" id="{7856E328-70E7-E042-864C-B0FEEBEA92D9}"/>
              </a:ext>
            </a:extLst>
          </p:cNvPr>
          <p:cNvPicPr>
            <a:picLocks noGrp="1" noChangeAspect="1"/>
          </p:cNvPicPr>
          <p:nvPr>
            <p:ph idx="1"/>
          </p:nvPr>
        </p:nvPicPr>
        <p:blipFill>
          <a:blip r:embed="rId3"/>
          <a:stretch>
            <a:fillRect/>
          </a:stretch>
        </p:blipFill>
        <p:spPr>
          <a:xfrm>
            <a:off x="609600" y="1600200"/>
            <a:ext cx="4525963" cy="4525963"/>
          </a:xfrm>
        </p:spPr>
      </p:pic>
      <p:sp>
        <p:nvSpPr>
          <p:cNvPr id="6" name="TextBox 5">
            <a:extLst>
              <a:ext uri="{FF2B5EF4-FFF2-40B4-BE49-F238E27FC236}">
                <a16:creationId xmlns:a16="http://schemas.microsoft.com/office/drawing/2014/main" id="{702562F8-73AB-BA48-AED7-6E46E886F701}"/>
              </a:ext>
            </a:extLst>
          </p:cNvPr>
          <p:cNvSpPr txBox="1"/>
          <p:nvPr/>
        </p:nvSpPr>
        <p:spPr>
          <a:xfrm>
            <a:off x="5487216" y="1951672"/>
            <a:ext cx="5903822" cy="4031873"/>
          </a:xfrm>
          <a:prstGeom prst="rect">
            <a:avLst/>
          </a:prstGeom>
          <a:noFill/>
        </p:spPr>
        <p:txBody>
          <a:bodyPr wrap="square" rtlCol="0">
            <a:spAutoFit/>
          </a:bodyPr>
          <a:lstStyle/>
          <a:p>
            <a:r>
              <a:rPr lang="en-US" sz="2000" b="1" dirty="0"/>
              <a:t>Failure to Pay for Participant Directed Care</a:t>
            </a:r>
          </a:p>
          <a:p>
            <a:endParaRPr lang="en-US" sz="2000" b="1" dirty="0"/>
          </a:p>
          <a:p>
            <a:r>
              <a:rPr lang="en-US" dirty="0"/>
              <a:t>“We’re a close and loving family. Of course, I’m not going to let my sister Therese die or go into a nursing home; but we need my skilled nursing wages to pay the bills.”</a:t>
            </a:r>
          </a:p>
          <a:p>
            <a:endParaRPr lang="en-US" dirty="0"/>
          </a:p>
          <a:p>
            <a:r>
              <a:rPr lang="en-US" dirty="0"/>
              <a:t>Others</a:t>
            </a:r>
            <a:r>
              <a:rPr lang="mr-IN" dirty="0"/>
              <a:t>…</a:t>
            </a:r>
            <a:r>
              <a:rPr lang="en-US" dirty="0"/>
              <a:t>.do people just die?</a:t>
            </a:r>
          </a:p>
          <a:p>
            <a:endParaRPr lang="en-US" b="1" dirty="0"/>
          </a:p>
          <a:p>
            <a:r>
              <a:rPr lang="en-US" b="1" dirty="0"/>
              <a:t>After sharing story through Project, and FHJP contacting plan lawyer, got payment problem resolved—and reimbursement for past unpaid wages.</a:t>
            </a:r>
          </a:p>
          <a:p>
            <a:endParaRPr lang="en-US" b="1" dirty="0"/>
          </a:p>
          <a:p>
            <a:endParaRPr lang="en-US" b="1" dirty="0"/>
          </a:p>
        </p:txBody>
      </p:sp>
      <p:sp>
        <p:nvSpPr>
          <p:cNvPr id="7" name="Content Placeholder 2">
            <a:extLst>
              <a:ext uri="{FF2B5EF4-FFF2-40B4-BE49-F238E27FC236}">
                <a16:creationId xmlns:a16="http://schemas.microsoft.com/office/drawing/2014/main" id="{B6248F82-96D7-EC42-9063-0026CF7FD589}"/>
              </a:ext>
            </a:extLst>
          </p:cNvPr>
          <p:cNvSpPr txBox="1">
            <a:spLocks/>
          </p:cNvSpPr>
          <p:nvPr/>
        </p:nvSpPr>
        <p:spPr>
          <a:xfrm>
            <a:off x="609600" y="1600201"/>
            <a:ext cx="10972800" cy="4525963"/>
          </a:xfrm>
          <a:prstGeom prst="rect">
            <a:avLst/>
          </a:prstGeom>
          <a:ln w="57150" cmpd="sng">
            <a:solidFill>
              <a:srgbClr val="E86B4B"/>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nSpc>
                <a:spcPct val="150000"/>
              </a:lnSpc>
            </a:pPr>
            <a:endParaRPr lang="en-US" sz="5100">
              <a:solidFill>
                <a:schemeClr val="tx1"/>
              </a:solidFill>
              <a:latin typeface="+mn-lt"/>
            </a:endParaRPr>
          </a:p>
          <a:p>
            <a:pPr lvl="1">
              <a:lnSpc>
                <a:spcPct val="150000"/>
              </a:lnSpc>
            </a:pPr>
            <a:endParaRPr lang="en-US" dirty="0">
              <a:solidFill>
                <a:schemeClr val="tx1"/>
              </a:solidFill>
              <a:latin typeface="+mn-lt"/>
            </a:endParaRPr>
          </a:p>
        </p:txBody>
      </p:sp>
    </p:spTree>
    <p:extLst>
      <p:ext uri="{BB962C8B-B14F-4D97-AF65-F5344CB8AC3E}">
        <p14:creationId xmlns:p14="http://schemas.microsoft.com/office/powerpoint/2010/main" val="18736747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238" y="-747089"/>
            <a:ext cx="10972800" cy="1600200"/>
          </a:xfrm>
        </p:spPr>
        <p:txBody>
          <a:bodyPr/>
          <a:lstStyle/>
          <a:p>
            <a:r>
              <a:rPr lang="en-US" sz="4000" dirty="0"/>
              <a:t>Hypo #2</a:t>
            </a:r>
          </a:p>
        </p:txBody>
      </p:sp>
      <p:sp>
        <p:nvSpPr>
          <p:cNvPr id="3" name="Content Placeholder 2"/>
          <p:cNvSpPr>
            <a:spLocks noGrp="1"/>
          </p:cNvSpPr>
          <p:nvPr>
            <p:ph idx="1"/>
          </p:nvPr>
        </p:nvSpPr>
        <p:spPr>
          <a:xfrm>
            <a:off x="934279" y="1752601"/>
            <a:ext cx="10098156" cy="3972337"/>
          </a:xfrm>
        </p:spPr>
        <p:txBody>
          <a:bodyPr>
            <a:normAutofit/>
          </a:bodyPr>
          <a:lstStyle/>
          <a:p>
            <a:pPr marL="0" indent="0">
              <a:buNone/>
            </a:pPr>
            <a:r>
              <a:rPr lang="en-US" dirty="0">
                <a:solidFill>
                  <a:schemeClr val="tx1"/>
                </a:solidFill>
                <a:latin typeface="+mn-lt"/>
              </a:rPr>
              <a:t>Masha is a 70 year old woman who has received SSDI/SSI  and she got a notice that her full Medicaid would stop when her Medicare starts next month. The notice said she would get something called Q-I 1.  </a:t>
            </a:r>
          </a:p>
          <a:p>
            <a:pPr marL="0" indent="0">
              <a:buNone/>
            </a:pPr>
            <a:endParaRPr lang="en-US" dirty="0">
              <a:solidFill>
                <a:schemeClr val="tx1"/>
              </a:solidFill>
              <a:latin typeface="+mn-lt"/>
            </a:endParaRPr>
          </a:p>
          <a:p>
            <a:pPr marL="0" indent="0">
              <a:buNone/>
            </a:pPr>
            <a:endParaRPr lang="en-US" dirty="0">
              <a:solidFill>
                <a:schemeClr val="tx1"/>
              </a:solidFill>
              <a:latin typeface="+mn-lt"/>
            </a:endParaRPr>
          </a:p>
          <a:p>
            <a:pPr marL="0" indent="0">
              <a:buNone/>
            </a:pPr>
            <a:r>
              <a:rPr lang="en-US" dirty="0">
                <a:solidFill>
                  <a:schemeClr val="tx1"/>
                </a:solidFill>
                <a:latin typeface="+mn-lt"/>
              </a:rPr>
              <a:t>What if anything can you do during COVID crisis? </a:t>
            </a:r>
          </a:p>
          <a:p>
            <a:pPr marL="0" indent="0">
              <a:buNone/>
            </a:pPr>
            <a:br>
              <a:rPr lang="en-US" dirty="0"/>
            </a:br>
            <a:br>
              <a:rPr lang="en-US" dirty="0"/>
            </a:br>
            <a:endParaRPr lang="en-US" dirty="0"/>
          </a:p>
        </p:txBody>
      </p:sp>
      <p:sp>
        <p:nvSpPr>
          <p:cNvPr id="4" name="Slide Number Placeholder 3"/>
          <p:cNvSpPr>
            <a:spLocks noGrp="1"/>
          </p:cNvSpPr>
          <p:nvPr>
            <p:ph type="sldNum" sz="quarter" idx="12"/>
          </p:nvPr>
        </p:nvSpPr>
        <p:spPr/>
        <p:txBody>
          <a:bodyPr/>
          <a:lstStyle/>
          <a:p>
            <a:fld id="{BA9B540C-44DA-4F69-89C9-7C84606640D3}" type="slidenum">
              <a:rPr lang="en-US" smtClean="0"/>
              <a:pPr/>
              <a:t>71</a:t>
            </a:fld>
            <a:endParaRPr lang="en-US" dirty="0"/>
          </a:p>
        </p:txBody>
      </p:sp>
      <p:sp>
        <p:nvSpPr>
          <p:cNvPr id="5" name="Content Placeholder 2">
            <a:extLst>
              <a:ext uri="{FF2B5EF4-FFF2-40B4-BE49-F238E27FC236}">
                <a16:creationId xmlns:a16="http://schemas.microsoft.com/office/drawing/2014/main" id="{3B1D75D3-6514-804E-BB69-FAD2E2938EF2}"/>
              </a:ext>
            </a:extLst>
          </p:cNvPr>
          <p:cNvSpPr txBox="1">
            <a:spLocks/>
          </p:cNvSpPr>
          <p:nvPr/>
        </p:nvSpPr>
        <p:spPr>
          <a:xfrm>
            <a:off x="762000" y="1752601"/>
            <a:ext cx="10972800" cy="4525963"/>
          </a:xfrm>
          <a:prstGeom prst="rect">
            <a:avLst/>
          </a:prstGeom>
          <a:ln w="57150" cmpd="sng">
            <a:solidFill>
              <a:srgbClr val="E86B4B"/>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nSpc>
                <a:spcPct val="150000"/>
              </a:lnSpc>
            </a:pPr>
            <a:endParaRPr lang="en-US" sz="5100">
              <a:solidFill>
                <a:schemeClr val="tx1"/>
              </a:solidFill>
              <a:latin typeface="+mn-lt"/>
            </a:endParaRPr>
          </a:p>
          <a:p>
            <a:pPr lvl="1">
              <a:lnSpc>
                <a:spcPct val="150000"/>
              </a:lnSpc>
            </a:pPr>
            <a:endParaRPr lang="en-US" dirty="0">
              <a:solidFill>
                <a:schemeClr val="tx1"/>
              </a:solidFill>
              <a:latin typeface="+mn-lt"/>
            </a:endParaRPr>
          </a:p>
        </p:txBody>
      </p:sp>
    </p:spTree>
    <p:extLst>
      <p:ext uri="{BB962C8B-B14F-4D97-AF65-F5344CB8AC3E}">
        <p14:creationId xmlns:p14="http://schemas.microsoft.com/office/powerpoint/2010/main" val="21166917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443" y="-818667"/>
            <a:ext cx="10972800" cy="1600200"/>
          </a:xfrm>
        </p:spPr>
        <p:txBody>
          <a:bodyPr/>
          <a:lstStyle/>
          <a:p>
            <a:r>
              <a:rPr lang="en-US" sz="4000" dirty="0"/>
              <a:t>Hypo #3</a:t>
            </a:r>
          </a:p>
        </p:txBody>
      </p:sp>
      <p:sp>
        <p:nvSpPr>
          <p:cNvPr id="3" name="Content Placeholder 2"/>
          <p:cNvSpPr>
            <a:spLocks noGrp="1"/>
          </p:cNvSpPr>
          <p:nvPr>
            <p:ph idx="1"/>
          </p:nvPr>
        </p:nvSpPr>
        <p:spPr/>
        <p:txBody>
          <a:bodyPr>
            <a:normAutofit/>
          </a:bodyPr>
          <a:lstStyle/>
          <a:p>
            <a:pPr marL="0" indent="0">
              <a:buNone/>
            </a:pPr>
            <a:r>
              <a:rPr lang="en-US" dirty="0"/>
              <a:t> </a:t>
            </a:r>
          </a:p>
          <a:p>
            <a:endParaRPr lang="en-US" dirty="0"/>
          </a:p>
        </p:txBody>
      </p:sp>
      <p:sp>
        <p:nvSpPr>
          <p:cNvPr id="4" name="Slide Number Placeholder 3"/>
          <p:cNvSpPr>
            <a:spLocks noGrp="1"/>
          </p:cNvSpPr>
          <p:nvPr>
            <p:ph type="sldNum" sz="quarter" idx="12"/>
          </p:nvPr>
        </p:nvSpPr>
        <p:spPr/>
        <p:txBody>
          <a:bodyPr/>
          <a:lstStyle/>
          <a:p>
            <a:fld id="{BA9B540C-44DA-4F69-89C9-7C84606640D3}" type="slidenum">
              <a:rPr lang="en-US" smtClean="0"/>
              <a:pPr/>
              <a:t>72</a:t>
            </a:fld>
            <a:endParaRPr lang="en-US" dirty="0"/>
          </a:p>
        </p:txBody>
      </p:sp>
      <p:sp>
        <p:nvSpPr>
          <p:cNvPr id="5" name="Content Placeholder 2">
            <a:extLst>
              <a:ext uri="{FF2B5EF4-FFF2-40B4-BE49-F238E27FC236}">
                <a16:creationId xmlns:a16="http://schemas.microsoft.com/office/drawing/2014/main" id="{A1B08054-7FBC-2949-B4D0-36D3E8D29668}"/>
              </a:ext>
            </a:extLst>
          </p:cNvPr>
          <p:cNvSpPr txBox="1">
            <a:spLocks/>
          </p:cNvSpPr>
          <p:nvPr/>
        </p:nvSpPr>
        <p:spPr>
          <a:xfrm>
            <a:off x="762000" y="1752601"/>
            <a:ext cx="10972800" cy="4525963"/>
          </a:xfrm>
          <a:prstGeom prst="rect">
            <a:avLst/>
          </a:prstGeom>
          <a:ln w="57150" cmpd="sng">
            <a:solidFill>
              <a:srgbClr val="E86B4B"/>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nSpc>
                <a:spcPct val="150000"/>
              </a:lnSpc>
            </a:pPr>
            <a:endParaRPr lang="en-US" sz="5100">
              <a:solidFill>
                <a:schemeClr val="tx1"/>
              </a:solidFill>
              <a:latin typeface="+mn-lt"/>
            </a:endParaRPr>
          </a:p>
          <a:p>
            <a:pPr lvl="1">
              <a:lnSpc>
                <a:spcPct val="150000"/>
              </a:lnSpc>
            </a:pPr>
            <a:endParaRPr lang="en-US" dirty="0">
              <a:solidFill>
                <a:schemeClr val="tx1"/>
              </a:solidFill>
              <a:latin typeface="+mn-lt"/>
            </a:endParaRPr>
          </a:p>
        </p:txBody>
      </p:sp>
      <p:sp>
        <p:nvSpPr>
          <p:cNvPr id="6" name="Rectangle 5">
            <a:extLst>
              <a:ext uri="{FF2B5EF4-FFF2-40B4-BE49-F238E27FC236}">
                <a16:creationId xmlns:a16="http://schemas.microsoft.com/office/drawing/2014/main" id="{5F6872F3-D0F5-B342-9804-2BBE4E3BA813}"/>
              </a:ext>
            </a:extLst>
          </p:cNvPr>
          <p:cNvSpPr/>
          <p:nvPr/>
        </p:nvSpPr>
        <p:spPr>
          <a:xfrm>
            <a:off x="801756" y="1752601"/>
            <a:ext cx="10588487" cy="5463034"/>
          </a:xfrm>
          <a:prstGeom prst="rect">
            <a:avLst/>
          </a:prstGeom>
        </p:spPr>
        <p:txBody>
          <a:bodyPr wrap="square">
            <a:spAutoFit/>
          </a:bodyPr>
          <a:lstStyle/>
          <a:p>
            <a:pPr>
              <a:spcBef>
                <a:spcPts val="500"/>
              </a:spcBef>
            </a:pPr>
            <a:r>
              <a:rPr lang="en-US" dirty="0"/>
              <a:t>Jane’s daughter Mary calls your legal aid office about her Mom who suffers from severe dementia and is paralyzed.  She was enrolled in a Comprehensive Plan, Plan X, effective June 18. Mary was pleased that a Plan X case manager came within the week on June 21 and prepared a plan of care that provided Jane with all of the home health care assistance that Mary and her mother’s doctor believe is needed, as well as other services. </a:t>
            </a:r>
          </a:p>
          <a:p>
            <a:pPr>
              <a:spcBef>
                <a:spcPts val="500"/>
              </a:spcBef>
            </a:pPr>
            <a:endParaRPr lang="en-US" dirty="0"/>
          </a:p>
          <a:p>
            <a:pPr>
              <a:spcBef>
                <a:spcPts val="500"/>
              </a:spcBef>
            </a:pPr>
            <a:r>
              <a:rPr lang="en-US" dirty="0"/>
              <a:t>However, it has now been over 3 weeks since the initial visit and Jane has only received a fraction of the home health care hours of services that were authorized and none of the skilled nursing services in the care plan.</a:t>
            </a:r>
          </a:p>
          <a:p>
            <a:pPr>
              <a:spcBef>
                <a:spcPts val="500"/>
              </a:spcBef>
            </a:pPr>
            <a:endParaRPr lang="en-US" dirty="0"/>
          </a:p>
          <a:p>
            <a:pPr>
              <a:spcBef>
                <a:spcPts val="500"/>
              </a:spcBef>
            </a:pPr>
            <a:r>
              <a:rPr lang="en-US" dirty="0"/>
              <a:t>Mary called the plan and they don’t disagree that Jane needs the authorized services and promise that they are trying to find a provider asap. They too say they are working on your mother’s case with Plan X. There is no notice of an Adverse Benefit Determination).</a:t>
            </a:r>
          </a:p>
          <a:p>
            <a:pPr>
              <a:spcBef>
                <a:spcPts val="500"/>
              </a:spcBef>
            </a:pPr>
            <a:endParaRPr lang="en-US" dirty="0"/>
          </a:p>
          <a:p>
            <a:pPr>
              <a:spcBef>
                <a:spcPts val="500"/>
              </a:spcBef>
            </a:pPr>
            <a:r>
              <a:rPr lang="en-US" dirty="0"/>
              <a:t>What can be done?</a:t>
            </a:r>
          </a:p>
          <a:p>
            <a:br>
              <a:rPr lang="en-US" dirty="0"/>
            </a:br>
            <a:br>
              <a:rPr lang="en-US" dirty="0"/>
            </a:br>
            <a:endParaRPr lang="en-US" dirty="0"/>
          </a:p>
        </p:txBody>
      </p:sp>
    </p:spTree>
    <p:extLst>
      <p:ext uri="{BB962C8B-B14F-4D97-AF65-F5344CB8AC3E}">
        <p14:creationId xmlns:p14="http://schemas.microsoft.com/office/powerpoint/2010/main" val="32399194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238" y="-663576"/>
            <a:ext cx="10972800" cy="1600200"/>
          </a:xfrm>
        </p:spPr>
        <p:txBody>
          <a:bodyPr/>
          <a:lstStyle/>
          <a:p>
            <a:r>
              <a:rPr lang="en-US" sz="4000" dirty="0"/>
              <a:t>Hypo #4</a:t>
            </a:r>
          </a:p>
        </p:txBody>
      </p:sp>
      <p:sp>
        <p:nvSpPr>
          <p:cNvPr id="3" name="Content Placeholder 2"/>
          <p:cNvSpPr>
            <a:spLocks noGrp="1"/>
          </p:cNvSpPr>
          <p:nvPr>
            <p:ph idx="1"/>
          </p:nvPr>
        </p:nvSpPr>
        <p:spPr>
          <a:xfrm>
            <a:off x="792888" y="1517904"/>
            <a:ext cx="10972800" cy="4525963"/>
          </a:xfrm>
        </p:spPr>
        <p:txBody>
          <a:bodyPr>
            <a:normAutofit/>
          </a:bodyPr>
          <a:lstStyle/>
          <a:p>
            <a:pPr marL="0" indent="0">
              <a:buNone/>
            </a:pPr>
            <a:br>
              <a:rPr lang="en-US" dirty="0">
                <a:solidFill>
                  <a:schemeClr val="tx1"/>
                </a:solidFill>
                <a:latin typeface="+mn-lt"/>
              </a:rPr>
            </a:br>
            <a:r>
              <a:rPr lang="en-US" dirty="0">
                <a:solidFill>
                  <a:schemeClr val="tx1"/>
                </a:solidFill>
                <a:latin typeface="+mn-lt"/>
              </a:rPr>
              <a:t>An investigative reporter calls you and asks your opinion on what is going on in Florida nursing homes. They are doing a series on Florida’s nursing homes, similar to the New York Times ‘dumping article’. </a:t>
            </a:r>
          </a:p>
          <a:p>
            <a:pPr marL="0" indent="0">
              <a:buNone/>
            </a:pPr>
            <a:endParaRPr lang="en-US" dirty="0">
              <a:solidFill>
                <a:schemeClr val="tx1"/>
              </a:solidFill>
              <a:latin typeface="+mn-lt"/>
            </a:endParaRPr>
          </a:p>
          <a:p>
            <a:pPr marL="0" indent="0">
              <a:buNone/>
            </a:pPr>
            <a:r>
              <a:rPr lang="en-US" dirty="0">
                <a:solidFill>
                  <a:schemeClr val="tx1"/>
                </a:solidFill>
                <a:latin typeface="+mn-lt"/>
              </a:rPr>
              <a:t>What do you do? Who do you call?</a:t>
            </a:r>
          </a:p>
          <a:p>
            <a:pPr marL="0" indent="0">
              <a:buNone/>
            </a:pPr>
            <a:br>
              <a:rPr lang="en-US" dirty="0"/>
            </a:br>
            <a:br>
              <a:rPr lang="en-US" dirty="0"/>
            </a:br>
            <a:r>
              <a:rPr lang="en-US" dirty="0"/>
              <a:t> </a:t>
            </a:r>
          </a:p>
          <a:p>
            <a:pPr marL="0" indent="0">
              <a:buNone/>
            </a:pPr>
            <a:r>
              <a:rPr lang="en-US" dirty="0"/>
              <a:t> </a:t>
            </a:r>
          </a:p>
          <a:p>
            <a:endParaRPr lang="en-US" dirty="0"/>
          </a:p>
        </p:txBody>
      </p:sp>
      <p:sp>
        <p:nvSpPr>
          <p:cNvPr id="4" name="Slide Number Placeholder 3"/>
          <p:cNvSpPr>
            <a:spLocks noGrp="1"/>
          </p:cNvSpPr>
          <p:nvPr>
            <p:ph type="sldNum" sz="quarter" idx="12"/>
          </p:nvPr>
        </p:nvSpPr>
        <p:spPr/>
        <p:txBody>
          <a:bodyPr/>
          <a:lstStyle/>
          <a:p>
            <a:fld id="{BA9B540C-44DA-4F69-89C9-7C84606640D3}" type="slidenum">
              <a:rPr lang="en-US">
                <a:solidFill>
                  <a:prstClr val="black">
                    <a:lumMod val="65000"/>
                    <a:lumOff val="35000"/>
                  </a:prstClr>
                </a:solidFill>
              </a:rPr>
              <a:pPr/>
              <a:t>73</a:t>
            </a:fld>
            <a:endParaRPr lang="en-US" dirty="0">
              <a:solidFill>
                <a:prstClr val="black">
                  <a:lumMod val="65000"/>
                  <a:lumOff val="35000"/>
                </a:prstClr>
              </a:solidFill>
            </a:endParaRPr>
          </a:p>
        </p:txBody>
      </p:sp>
      <p:sp>
        <p:nvSpPr>
          <p:cNvPr id="5" name="Content Placeholder 2">
            <a:extLst>
              <a:ext uri="{FF2B5EF4-FFF2-40B4-BE49-F238E27FC236}">
                <a16:creationId xmlns:a16="http://schemas.microsoft.com/office/drawing/2014/main" id="{F5E294A5-65B2-7A49-BB02-04B12B6A6983}"/>
              </a:ext>
            </a:extLst>
          </p:cNvPr>
          <p:cNvSpPr txBox="1">
            <a:spLocks/>
          </p:cNvSpPr>
          <p:nvPr/>
        </p:nvSpPr>
        <p:spPr>
          <a:xfrm>
            <a:off x="640976" y="1600200"/>
            <a:ext cx="10972800" cy="4525963"/>
          </a:xfrm>
          <a:prstGeom prst="rect">
            <a:avLst/>
          </a:prstGeom>
          <a:ln w="57150" cmpd="sng">
            <a:solidFill>
              <a:srgbClr val="E86B4B"/>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nSpc>
                <a:spcPct val="150000"/>
              </a:lnSpc>
            </a:pPr>
            <a:endParaRPr lang="en-US" sz="5100" dirty="0">
              <a:solidFill>
                <a:schemeClr val="tx1"/>
              </a:solidFill>
              <a:latin typeface="+mn-lt"/>
            </a:endParaRPr>
          </a:p>
          <a:p>
            <a:pPr lvl="1">
              <a:lnSpc>
                <a:spcPct val="150000"/>
              </a:lnSpc>
            </a:pPr>
            <a:endParaRPr lang="en-US" dirty="0">
              <a:solidFill>
                <a:schemeClr val="tx1"/>
              </a:solidFill>
              <a:latin typeface="+mn-lt"/>
            </a:endParaRPr>
          </a:p>
        </p:txBody>
      </p:sp>
    </p:spTree>
    <p:extLst>
      <p:ext uri="{BB962C8B-B14F-4D97-AF65-F5344CB8AC3E}">
        <p14:creationId xmlns:p14="http://schemas.microsoft.com/office/powerpoint/2010/main" val="278011256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238" y="-636895"/>
            <a:ext cx="10972800" cy="1600200"/>
          </a:xfrm>
        </p:spPr>
        <p:txBody>
          <a:bodyPr/>
          <a:lstStyle/>
          <a:p>
            <a:r>
              <a:rPr lang="en-US" sz="4000" dirty="0"/>
              <a:t>Hypo #5</a:t>
            </a:r>
          </a:p>
        </p:txBody>
      </p:sp>
      <p:sp>
        <p:nvSpPr>
          <p:cNvPr id="3" name="Content Placeholder 2"/>
          <p:cNvSpPr>
            <a:spLocks noGrp="1"/>
          </p:cNvSpPr>
          <p:nvPr>
            <p:ph idx="1"/>
          </p:nvPr>
        </p:nvSpPr>
        <p:spPr>
          <a:xfrm>
            <a:off x="762000" y="1752601"/>
            <a:ext cx="10820400" cy="4373563"/>
          </a:xfrm>
        </p:spPr>
        <p:txBody>
          <a:bodyPr>
            <a:normAutofit/>
          </a:bodyPr>
          <a:lstStyle/>
          <a:p>
            <a:br>
              <a:rPr lang="en-US" dirty="0"/>
            </a:br>
            <a:br>
              <a:rPr lang="en-US" dirty="0"/>
            </a:br>
            <a:endParaRPr lang="en-US" dirty="0"/>
          </a:p>
          <a:p>
            <a:pPr marL="0" indent="0">
              <a:buNone/>
            </a:pPr>
            <a:r>
              <a:rPr lang="en-US" dirty="0"/>
              <a:t> </a:t>
            </a:r>
          </a:p>
          <a:p>
            <a:endParaRPr lang="en-US" dirty="0"/>
          </a:p>
        </p:txBody>
      </p:sp>
      <p:sp>
        <p:nvSpPr>
          <p:cNvPr id="4" name="Slide Number Placeholder 3"/>
          <p:cNvSpPr>
            <a:spLocks noGrp="1"/>
          </p:cNvSpPr>
          <p:nvPr>
            <p:ph type="sldNum" sz="quarter" idx="12"/>
          </p:nvPr>
        </p:nvSpPr>
        <p:spPr/>
        <p:txBody>
          <a:bodyPr/>
          <a:lstStyle/>
          <a:p>
            <a:fld id="{BA9B540C-44DA-4F69-89C9-7C84606640D3}" type="slidenum">
              <a:rPr lang="en-US">
                <a:solidFill>
                  <a:prstClr val="black">
                    <a:lumMod val="65000"/>
                    <a:lumOff val="35000"/>
                  </a:prstClr>
                </a:solidFill>
              </a:rPr>
              <a:pPr/>
              <a:t>74</a:t>
            </a:fld>
            <a:endParaRPr lang="en-US" dirty="0">
              <a:solidFill>
                <a:prstClr val="black">
                  <a:lumMod val="65000"/>
                  <a:lumOff val="35000"/>
                </a:prstClr>
              </a:solidFill>
            </a:endParaRPr>
          </a:p>
        </p:txBody>
      </p:sp>
      <p:sp>
        <p:nvSpPr>
          <p:cNvPr id="5" name="Content Placeholder 2">
            <a:extLst>
              <a:ext uri="{FF2B5EF4-FFF2-40B4-BE49-F238E27FC236}">
                <a16:creationId xmlns:a16="http://schemas.microsoft.com/office/drawing/2014/main" id="{720D969C-C78D-A740-A88D-C8117F1AE816}"/>
              </a:ext>
            </a:extLst>
          </p:cNvPr>
          <p:cNvSpPr txBox="1">
            <a:spLocks/>
          </p:cNvSpPr>
          <p:nvPr/>
        </p:nvSpPr>
        <p:spPr>
          <a:xfrm>
            <a:off x="762000" y="1752601"/>
            <a:ext cx="10972800" cy="4525963"/>
          </a:xfrm>
          <a:prstGeom prst="rect">
            <a:avLst/>
          </a:prstGeom>
          <a:ln w="57150" cmpd="sng">
            <a:solidFill>
              <a:srgbClr val="E86B4B"/>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nSpc>
                <a:spcPct val="150000"/>
              </a:lnSpc>
            </a:pPr>
            <a:endParaRPr lang="en-US" sz="5100">
              <a:solidFill>
                <a:schemeClr val="tx1"/>
              </a:solidFill>
              <a:latin typeface="+mn-lt"/>
            </a:endParaRPr>
          </a:p>
          <a:p>
            <a:pPr lvl="1">
              <a:lnSpc>
                <a:spcPct val="150000"/>
              </a:lnSpc>
            </a:pPr>
            <a:endParaRPr lang="en-US" dirty="0">
              <a:solidFill>
                <a:schemeClr val="tx1"/>
              </a:solidFill>
              <a:latin typeface="+mn-lt"/>
            </a:endParaRPr>
          </a:p>
        </p:txBody>
      </p:sp>
      <p:sp>
        <p:nvSpPr>
          <p:cNvPr id="6" name="Rectangle 5">
            <a:extLst>
              <a:ext uri="{FF2B5EF4-FFF2-40B4-BE49-F238E27FC236}">
                <a16:creationId xmlns:a16="http://schemas.microsoft.com/office/drawing/2014/main" id="{1842A68A-0060-9045-AAD8-A0778A45AF00}"/>
              </a:ext>
            </a:extLst>
          </p:cNvPr>
          <p:cNvSpPr/>
          <p:nvPr/>
        </p:nvSpPr>
        <p:spPr>
          <a:xfrm>
            <a:off x="964096" y="1906649"/>
            <a:ext cx="10263808" cy="4524315"/>
          </a:xfrm>
          <a:prstGeom prst="rect">
            <a:avLst/>
          </a:prstGeom>
        </p:spPr>
        <p:txBody>
          <a:bodyPr wrap="square">
            <a:spAutoFit/>
          </a:bodyPr>
          <a:lstStyle/>
          <a:p>
            <a:r>
              <a:rPr lang="en-US" dirty="0">
                <a:solidFill>
                  <a:srgbClr val="000000"/>
                </a:solidFill>
              </a:rPr>
              <a:t>You work at a local senior center in Hillsborough County. It is temporarily closed due to COVID.  But you are still working and one of your tasks is reaching out to seniors who used to come to the center for Adult Day Care  and are now at home alone.  </a:t>
            </a:r>
          </a:p>
          <a:p>
            <a:br>
              <a:rPr lang="en-US" dirty="0">
                <a:solidFill>
                  <a:srgbClr val="000000"/>
                </a:solidFill>
              </a:rPr>
            </a:br>
            <a:r>
              <a:rPr lang="en-US" dirty="0">
                <a:solidFill>
                  <a:srgbClr val="000000"/>
                </a:solidFill>
              </a:rPr>
              <a:t>As one of the Counties using the new Florida Elder Law Risk Detector, you have it open on your laptop when you call the seniors that you used to see at adult daycare. You call Thomas, who was one of your clients prior to COVID and would come to your Center. He is an 84-year-old man enrolled in the LTC Waiver program. He is confined to a wheelchair, lives alone and needs assistance bathing and feeding himself.  When you ask him the question: He tells you that he was approved for 35 hours a week of home health care, but when he switched plans his hours were slashed to 15.</a:t>
            </a:r>
          </a:p>
          <a:p>
            <a:br>
              <a:rPr lang="en-US" dirty="0">
                <a:solidFill>
                  <a:srgbClr val="000000"/>
                </a:solidFill>
              </a:rPr>
            </a:br>
            <a:r>
              <a:rPr lang="en-US" dirty="0">
                <a:solidFill>
                  <a:srgbClr val="000000"/>
                </a:solidFill>
              </a:rPr>
              <a:t>What do you do next?</a:t>
            </a:r>
          </a:p>
          <a:p>
            <a:br>
              <a:rPr lang="en-US" dirty="0"/>
            </a:br>
            <a:br>
              <a:rPr lang="en-US" dirty="0"/>
            </a:br>
            <a:endParaRPr lang="en-US" dirty="0"/>
          </a:p>
        </p:txBody>
      </p:sp>
    </p:spTree>
    <p:extLst>
      <p:ext uri="{BB962C8B-B14F-4D97-AF65-F5344CB8AC3E}">
        <p14:creationId xmlns:p14="http://schemas.microsoft.com/office/powerpoint/2010/main" val="23257534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238" y="-663576"/>
            <a:ext cx="10972800" cy="1600200"/>
          </a:xfrm>
        </p:spPr>
        <p:txBody>
          <a:bodyPr/>
          <a:lstStyle/>
          <a:p>
            <a:r>
              <a:rPr lang="en-US" sz="4000" dirty="0"/>
              <a:t>Hypo #6</a:t>
            </a:r>
          </a:p>
        </p:txBody>
      </p:sp>
      <p:sp>
        <p:nvSpPr>
          <p:cNvPr id="3" name="Content Placeholder 2"/>
          <p:cNvSpPr>
            <a:spLocks noGrp="1"/>
          </p:cNvSpPr>
          <p:nvPr>
            <p:ph idx="1"/>
          </p:nvPr>
        </p:nvSpPr>
        <p:spPr/>
        <p:txBody>
          <a:bodyPr>
            <a:normAutofit/>
          </a:bodyPr>
          <a:lstStyle/>
          <a:p>
            <a:br>
              <a:rPr lang="en-US" dirty="0"/>
            </a:br>
            <a:br>
              <a:rPr lang="en-US" dirty="0"/>
            </a:br>
            <a:endParaRPr lang="en-US" dirty="0"/>
          </a:p>
          <a:p>
            <a:pPr marL="0" indent="0">
              <a:buNone/>
            </a:pPr>
            <a:r>
              <a:rPr lang="en-US" dirty="0"/>
              <a:t> </a:t>
            </a:r>
          </a:p>
          <a:p>
            <a:pPr marL="0" indent="0">
              <a:buNone/>
            </a:pPr>
            <a:r>
              <a:rPr lang="en-US" dirty="0"/>
              <a:t> </a:t>
            </a:r>
          </a:p>
          <a:p>
            <a:endParaRPr lang="en-US" dirty="0"/>
          </a:p>
        </p:txBody>
      </p:sp>
      <p:sp>
        <p:nvSpPr>
          <p:cNvPr id="4" name="Slide Number Placeholder 3"/>
          <p:cNvSpPr>
            <a:spLocks noGrp="1"/>
          </p:cNvSpPr>
          <p:nvPr>
            <p:ph type="sldNum" sz="quarter" idx="12"/>
          </p:nvPr>
        </p:nvSpPr>
        <p:spPr/>
        <p:txBody>
          <a:bodyPr/>
          <a:lstStyle/>
          <a:p>
            <a:fld id="{BA9B540C-44DA-4F69-89C9-7C84606640D3}" type="slidenum">
              <a:rPr lang="en-US">
                <a:solidFill>
                  <a:prstClr val="black">
                    <a:lumMod val="65000"/>
                    <a:lumOff val="35000"/>
                  </a:prstClr>
                </a:solidFill>
              </a:rPr>
              <a:pPr/>
              <a:t>75</a:t>
            </a:fld>
            <a:endParaRPr lang="en-US" dirty="0">
              <a:solidFill>
                <a:prstClr val="black">
                  <a:lumMod val="65000"/>
                  <a:lumOff val="35000"/>
                </a:prstClr>
              </a:solidFill>
            </a:endParaRPr>
          </a:p>
        </p:txBody>
      </p:sp>
      <p:sp>
        <p:nvSpPr>
          <p:cNvPr id="5" name="Content Placeholder 2">
            <a:extLst>
              <a:ext uri="{FF2B5EF4-FFF2-40B4-BE49-F238E27FC236}">
                <a16:creationId xmlns:a16="http://schemas.microsoft.com/office/drawing/2014/main" id="{F5E294A5-65B2-7A49-BB02-04B12B6A6983}"/>
              </a:ext>
            </a:extLst>
          </p:cNvPr>
          <p:cNvSpPr txBox="1">
            <a:spLocks/>
          </p:cNvSpPr>
          <p:nvPr/>
        </p:nvSpPr>
        <p:spPr>
          <a:xfrm>
            <a:off x="640976" y="1600200"/>
            <a:ext cx="10972800" cy="4525963"/>
          </a:xfrm>
          <a:prstGeom prst="rect">
            <a:avLst/>
          </a:prstGeom>
          <a:ln w="57150" cmpd="sng">
            <a:solidFill>
              <a:srgbClr val="E86B4B"/>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nSpc>
                <a:spcPct val="150000"/>
              </a:lnSpc>
              <a:buNone/>
            </a:pPr>
            <a:endParaRPr lang="en-US" sz="5100" dirty="0">
              <a:solidFill>
                <a:schemeClr val="tx1"/>
              </a:solidFill>
              <a:latin typeface="+mn-lt"/>
            </a:endParaRPr>
          </a:p>
          <a:p>
            <a:pPr lvl="1">
              <a:lnSpc>
                <a:spcPct val="150000"/>
              </a:lnSpc>
            </a:pPr>
            <a:endParaRPr lang="en-US" dirty="0">
              <a:solidFill>
                <a:schemeClr val="tx1"/>
              </a:solidFill>
              <a:latin typeface="+mn-lt"/>
            </a:endParaRPr>
          </a:p>
        </p:txBody>
      </p:sp>
      <p:sp>
        <p:nvSpPr>
          <p:cNvPr id="6" name="Rectangle 5">
            <a:extLst>
              <a:ext uri="{FF2B5EF4-FFF2-40B4-BE49-F238E27FC236}">
                <a16:creationId xmlns:a16="http://schemas.microsoft.com/office/drawing/2014/main" id="{0623F00B-78B1-6C44-8377-B9518E60A996}"/>
              </a:ext>
            </a:extLst>
          </p:cNvPr>
          <p:cNvSpPr/>
          <p:nvPr/>
        </p:nvSpPr>
        <p:spPr>
          <a:xfrm>
            <a:off x="857681" y="1724134"/>
            <a:ext cx="10476638" cy="4278094"/>
          </a:xfrm>
          <a:prstGeom prst="rect">
            <a:avLst/>
          </a:prstGeom>
        </p:spPr>
        <p:txBody>
          <a:bodyPr wrap="square">
            <a:spAutoFit/>
          </a:bodyPr>
          <a:lstStyle/>
          <a:p>
            <a:r>
              <a:rPr lang="en-US" sz="2000" dirty="0">
                <a:solidFill>
                  <a:srgbClr val="000000"/>
                </a:solidFill>
              </a:rPr>
              <a:t>Meg is a 74 year old woman enrolled in the LTC waiver program with Plan A, is confined to a wheelchair and requires assistance bathing, changing her clothes and is incontinent.  She receives home health care from the company compassionate caretakers and her plan of care is approved for personal care for 40 hours a week. But, she often experiences gaps in coverage and is left alone because no home health aide shows up. </a:t>
            </a:r>
          </a:p>
          <a:p>
            <a:endParaRPr lang="en-US" sz="2000" dirty="0">
              <a:solidFill>
                <a:srgbClr val="000000"/>
              </a:solidFill>
            </a:endParaRPr>
          </a:p>
          <a:p>
            <a:r>
              <a:rPr lang="en-US" sz="2000" dirty="0"/>
              <a:t>What can you do to advocate for Meg? What options are available in her plan?</a:t>
            </a:r>
          </a:p>
          <a:p>
            <a:endParaRPr lang="en-US" sz="2000" dirty="0"/>
          </a:p>
          <a:p>
            <a:r>
              <a:rPr lang="en-US" sz="2000" dirty="0"/>
              <a:t>5a-COVID) Meg’s sister  is willing to move in and take care of her full time and they both want to shelter in place but her sister needs to earn an income. What are Meg’s options?</a:t>
            </a:r>
          </a:p>
          <a:p>
            <a:br>
              <a:rPr lang="en-US" sz="2400" dirty="0"/>
            </a:br>
            <a:br>
              <a:rPr lang="en-US" sz="2400" dirty="0"/>
            </a:br>
            <a:endParaRPr lang="en-US" sz="2400" dirty="0"/>
          </a:p>
        </p:txBody>
      </p:sp>
    </p:spTree>
    <p:extLst>
      <p:ext uri="{BB962C8B-B14F-4D97-AF65-F5344CB8AC3E}">
        <p14:creationId xmlns:p14="http://schemas.microsoft.com/office/powerpoint/2010/main" val="20629829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238" y="-663576"/>
            <a:ext cx="10972800" cy="1600200"/>
          </a:xfrm>
        </p:spPr>
        <p:txBody>
          <a:bodyPr/>
          <a:lstStyle/>
          <a:p>
            <a:r>
              <a:rPr lang="en-US" sz="4000" dirty="0"/>
              <a:t>Hypo #7</a:t>
            </a:r>
          </a:p>
        </p:txBody>
      </p:sp>
      <p:sp>
        <p:nvSpPr>
          <p:cNvPr id="3" name="Content Placeholder 2"/>
          <p:cNvSpPr>
            <a:spLocks noGrp="1"/>
          </p:cNvSpPr>
          <p:nvPr>
            <p:ph idx="1"/>
          </p:nvPr>
        </p:nvSpPr>
        <p:spPr/>
        <p:txBody>
          <a:bodyPr>
            <a:normAutofit/>
          </a:bodyPr>
          <a:lstStyle/>
          <a:p>
            <a:br>
              <a:rPr lang="en-US" dirty="0"/>
            </a:br>
            <a:br>
              <a:rPr lang="en-US" dirty="0"/>
            </a:br>
            <a:endParaRPr lang="en-US" dirty="0"/>
          </a:p>
          <a:p>
            <a:pPr marL="0" indent="0">
              <a:buNone/>
            </a:pPr>
            <a:r>
              <a:rPr lang="en-US" dirty="0"/>
              <a:t> </a:t>
            </a:r>
          </a:p>
          <a:p>
            <a:pPr marL="0" indent="0">
              <a:buNone/>
            </a:pPr>
            <a:r>
              <a:rPr lang="en-US" dirty="0"/>
              <a:t> </a:t>
            </a:r>
          </a:p>
          <a:p>
            <a:endParaRPr lang="en-US" dirty="0"/>
          </a:p>
        </p:txBody>
      </p:sp>
      <p:sp>
        <p:nvSpPr>
          <p:cNvPr id="4" name="Slide Number Placeholder 3"/>
          <p:cNvSpPr>
            <a:spLocks noGrp="1"/>
          </p:cNvSpPr>
          <p:nvPr>
            <p:ph type="sldNum" sz="quarter" idx="12"/>
          </p:nvPr>
        </p:nvSpPr>
        <p:spPr/>
        <p:txBody>
          <a:bodyPr/>
          <a:lstStyle/>
          <a:p>
            <a:fld id="{BA9B540C-44DA-4F69-89C9-7C84606640D3}" type="slidenum">
              <a:rPr lang="en-US">
                <a:solidFill>
                  <a:prstClr val="black">
                    <a:lumMod val="65000"/>
                    <a:lumOff val="35000"/>
                  </a:prstClr>
                </a:solidFill>
              </a:rPr>
              <a:pPr/>
              <a:t>76</a:t>
            </a:fld>
            <a:endParaRPr lang="en-US" dirty="0">
              <a:solidFill>
                <a:prstClr val="black">
                  <a:lumMod val="65000"/>
                  <a:lumOff val="35000"/>
                </a:prstClr>
              </a:solidFill>
            </a:endParaRPr>
          </a:p>
        </p:txBody>
      </p:sp>
      <p:sp>
        <p:nvSpPr>
          <p:cNvPr id="5" name="Content Placeholder 2">
            <a:extLst>
              <a:ext uri="{FF2B5EF4-FFF2-40B4-BE49-F238E27FC236}">
                <a16:creationId xmlns:a16="http://schemas.microsoft.com/office/drawing/2014/main" id="{F5E294A5-65B2-7A49-BB02-04B12B6A6983}"/>
              </a:ext>
            </a:extLst>
          </p:cNvPr>
          <p:cNvSpPr txBox="1">
            <a:spLocks/>
          </p:cNvSpPr>
          <p:nvPr/>
        </p:nvSpPr>
        <p:spPr>
          <a:xfrm>
            <a:off x="640976" y="1600200"/>
            <a:ext cx="10972800" cy="4525963"/>
          </a:xfrm>
          <a:prstGeom prst="rect">
            <a:avLst/>
          </a:prstGeom>
          <a:ln w="57150" cmpd="sng">
            <a:solidFill>
              <a:srgbClr val="E86B4B"/>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nSpc>
                <a:spcPct val="150000"/>
              </a:lnSpc>
            </a:pPr>
            <a:endParaRPr lang="en-US" sz="5100" dirty="0">
              <a:solidFill>
                <a:schemeClr val="tx1"/>
              </a:solidFill>
              <a:latin typeface="+mn-lt"/>
            </a:endParaRPr>
          </a:p>
          <a:p>
            <a:pPr lvl="1">
              <a:lnSpc>
                <a:spcPct val="150000"/>
              </a:lnSpc>
            </a:pPr>
            <a:endParaRPr lang="en-US" dirty="0">
              <a:solidFill>
                <a:schemeClr val="tx1"/>
              </a:solidFill>
              <a:latin typeface="+mn-lt"/>
            </a:endParaRPr>
          </a:p>
        </p:txBody>
      </p:sp>
      <p:sp>
        <p:nvSpPr>
          <p:cNvPr id="7" name="Rectangle 6">
            <a:extLst>
              <a:ext uri="{FF2B5EF4-FFF2-40B4-BE49-F238E27FC236}">
                <a16:creationId xmlns:a16="http://schemas.microsoft.com/office/drawing/2014/main" id="{86D3CD33-02F5-5D49-955C-616F66C897F5}"/>
              </a:ext>
            </a:extLst>
          </p:cNvPr>
          <p:cNvSpPr/>
          <p:nvPr/>
        </p:nvSpPr>
        <p:spPr>
          <a:xfrm>
            <a:off x="834887" y="1600199"/>
            <a:ext cx="10810264" cy="5129609"/>
          </a:xfrm>
          <a:prstGeom prst="rect">
            <a:avLst/>
          </a:prstGeom>
        </p:spPr>
        <p:txBody>
          <a:bodyPr wrap="square">
            <a:spAutoFit/>
          </a:bodyPr>
          <a:lstStyle/>
          <a:p>
            <a:pPr>
              <a:spcAft>
                <a:spcPts val="1000"/>
              </a:spcAft>
            </a:pPr>
            <a:r>
              <a:rPr lang="en-US" sz="2000" dirty="0">
                <a:solidFill>
                  <a:srgbClr val="222222"/>
                </a:solidFill>
              </a:rPr>
              <a:t>Lee, age 59,  had a massive stroke that impacted his cognitive functioning and ability to communicate.  He cannot read or write and has memory and behavioral health concerns.  He cannot manage his medications or banking independently, and relies on his pharmacy and bank to help him through complex systems. However, because of his limitations he still needs daily help. His PCP recommended a full time live-in aid. </a:t>
            </a:r>
            <a:endParaRPr lang="en-US" sz="2000" dirty="0">
              <a:solidFill>
                <a:srgbClr val="000000"/>
              </a:solidFill>
            </a:endParaRPr>
          </a:p>
          <a:p>
            <a:pPr>
              <a:spcAft>
                <a:spcPts val="1000"/>
              </a:spcAft>
            </a:pPr>
            <a:r>
              <a:rPr lang="en-US" sz="2000" dirty="0">
                <a:solidFill>
                  <a:srgbClr val="222222"/>
                </a:solidFill>
              </a:rPr>
              <a:t>After Lee applied for the LTC waiver and did not hear anything after his assessment for 2 months, he contacted your legal aid office. </a:t>
            </a:r>
            <a:endParaRPr lang="en-US" sz="2000" dirty="0">
              <a:solidFill>
                <a:srgbClr val="000000"/>
              </a:solidFill>
            </a:endParaRPr>
          </a:p>
          <a:p>
            <a:pPr>
              <a:spcAft>
                <a:spcPts val="1000"/>
              </a:spcAft>
            </a:pPr>
            <a:r>
              <a:rPr lang="en-US" sz="2000" dirty="0">
                <a:solidFill>
                  <a:srgbClr val="222222"/>
                </a:solidFill>
              </a:rPr>
              <a:t>You contacted DOEA, and AHCA and sent a copy of the notice he got that said that he got a “low priority score”  and thus would not be on the wait list.  It also included information on local resources and the right to request another assessment. It did not state anything about the right to appeal. </a:t>
            </a:r>
            <a:endParaRPr lang="en-US" sz="2000" dirty="0">
              <a:solidFill>
                <a:srgbClr val="000000"/>
              </a:solidFill>
            </a:endParaRPr>
          </a:p>
          <a:p>
            <a:pPr>
              <a:spcAft>
                <a:spcPts val="1000"/>
              </a:spcAft>
            </a:pPr>
            <a:r>
              <a:rPr lang="en-US" sz="2000" dirty="0">
                <a:solidFill>
                  <a:srgbClr val="222222"/>
                </a:solidFill>
              </a:rPr>
              <a:t>What can you do?</a:t>
            </a:r>
            <a:endParaRPr lang="en-US" sz="2000" dirty="0">
              <a:solidFill>
                <a:srgbClr val="000000"/>
              </a:solidFill>
            </a:endParaRPr>
          </a:p>
          <a:p>
            <a:br>
              <a:rPr lang="en-US" dirty="0"/>
            </a:br>
            <a:br>
              <a:rPr lang="en-US" dirty="0"/>
            </a:br>
            <a:endParaRPr lang="en-US" dirty="0"/>
          </a:p>
        </p:txBody>
      </p:sp>
    </p:spTree>
    <p:extLst>
      <p:ext uri="{BB962C8B-B14F-4D97-AF65-F5344CB8AC3E}">
        <p14:creationId xmlns:p14="http://schemas.microsoft.com/office/powerpoint/2010/main" val="274454622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238" y="-663576"/>
            <a:ext cx="10972800" cy="1600200"/>
          </a:xfrm>
        </p:spPr>
        <p:txBody>
          <a:bodyPr/>
          <a:lstStyle/>
          <a:p>
            <a:r>
              <a:rPr lang="en-US" sz="4000" dirty="0"/>
              <a:t>Hypo #8</a:t>
            </a:r>
          </a:p>
        </p:txBody>
      </p:sp>
      <p:sp>
        <p:nvSpPr>
          <p:cNvPr id="3" name="Content Placeholder 2"/>
          <p:cNvSpPr>
            <a:spLocks noGrp="1"/>
          </p:cNvSpPr>
          <p:nvPr>
            <p:ph idx="1"/>
          </p:nvPr>
        </p:nvSpPr>
        <p:spPr>
          <a:xfrm>
            <a:off x="792888" y="1715294"/>
            <a:ext cx="10972800" cy="4525963"/>
          </a:xfrm>
        </p:spPr>
        <p:txBody>
          <a:bodyPr>
            <a:normAutofit/>
          </a:bodyPr>
          <a:lstStyle/>
          <a:p>
            <a:pPr marL="0" indent="0">
              <a:buNone/>
            </a:pPr>
            <a:br>
              <a:rPr lang="en-US" dirty="0"/>
            </a:br>
            <a:br>
              <a:rPr lang="en-US" dirty="0"/>
            </a:br>
            <a:r>
              <a:rPr lang="en-US" dirty="0"/>
              <a:t> </a:t>
            </a:r>
          </a:p>
          <a:p>
            <a:pPr marL="0" indent="0">
              <a:buNone/>
            </a:pPr>
            <a:r>
              <a:rPr lang="en-US" dirty="0"/>
              <a:t> </a:t>
            </a:r>
          </a:p>
          <a:p>
            <a:endParaRPr lang="en-US" dirty="0"/>
          </a:p>
        </p:txBody>
      </p:sp>
      <p:sp>
        <p:nvSpPr>
          <p:cNvPr id="4" name="Slide Number Placeholder 3"/>
          <p:cNvSpPr>
            <a:spLocks noGrp="1"/>
          </p:cNvSpPr>
          <p:nvPr>
            <p:ph type="sldNum" sz="quarter" idx="12"/>
          </p:nvPr>
        </p:nvSpPr>
        <p:spPr/>
        <p:txBody>
          <a:bodyPr/>
          <a:lstStyle/>
          <a:p>
            <a:fld id="{BA9B540C-44DA-4F69-89C9-7C84606640D3}" type="slidenum">
              <a:rPr lang="en-US">
                <a:solidFill>
                  <a:prstClr val="black">
                    <a:lumMod val="65000"/>
                    <a:lumOff val="35000"/>
                  </a:prstClr>
                </a:solidFill>
              </a:rPr>
              <a:pPr/>
              <a:t>77</a:t>
            </a:fld>
            <a:endParaRPr lang="en-US" dirty="0">
              <a:solidFill>
                <a:prstClr val="black">
                  <a:lumMod val="65000"/>
                  <a:lumOff val="35000"/>
                </a:prstClr>
              </a:solidFill>
            </a:endParaRPr>
          </a:p>
        </p:txBody>
      </p:sp>
      <p:sp>
        <p:nvSpPr>
          <p:cNvPr id="5" name="Content Placeholder 2">
            <a:extLst>
              <a:ext uri="{FF2B5EF4-FFF2-40B4-BE49-F238E27FC236}">
                <a16:creationId xmlns:a16="http://schemas.microsoft.com/office/drawing/2014/main" id="{F5E294A5-65B2-7A49-BB02-04B12B6A6983}"/>
              </a:ext>
            </a:extLst>
          </p:cNvPr>
          <p:cNvSpPr txBox="1">
            <a:spLocks/>
          </p:cNvSpPr>
          <p:nvPr/>
        </p:nvSpPr>
        <p:spPr>
          <a:xfrm>
            <a:off x="792888" y="1376847"/>
            <a:ext cx="10972800" cy="4641058"/>
          </a:xfrm>
          <a:prstGeom prst="rect">
            <a:avLst/>
          </a:prstGeom>
          <a:ln w="57150" cmpd="sng">
            <a:solidFill>
              <a:srgbClr val="E86B4B"/>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br>
              <a:rPr lang="en-US" sz="5400" dirty="0"/>
            </a:br>
            <a:br>
              <a:rPr lang="en-US" sz="5400" dirty="0"/>
            </a:br>
            <a:endParaRPr lang="en-US" sz="5100" dirty="0">
              <a:solidFill>
                <a:schemeClr val="tx1"/>
              </a:solidFill>
              <a:latin typeface="+mn-lt"/>
            </a:endParaRPr>
          </a:p>
          <a:p>
            <a:pPr lvl="1">
              <a:lnSpc>
                <a:spcPct val="150000"/>
              </a:lnSpc>
            </a:pPr>
            <a:endParaRPr lang="en-US" dirty="0">
              <a:solidFill>
                <a:schemeClr val="tx1"/>
              </a:solidFill>
              <a:latin typeface="+mn-lt"/>
            </a:endParaRPr>
          </a:p>
        </p:txBody>
      </p:sp>
      <p:sp>
        <p:nvSpPr>
          <p:cNvPr id="6" name="TextBox 5">
            <a:extLst>
              <a:ext uri="{FF2B5EF4-FFF2-40B4-BE49-F238E27FC236}">
                <a16:creationId xmlns:a16="http://schemas.microsoft.com/office/drawing/2014/main" id="{E884143F-68CB-684E-A8D7-59D71100D42D}"/>
              </a:ext>
            </a:extLst>
          </p:cNvPr>
          <p:cNvSpPr txBox="1"/>
          <p:nvPr/>
        </p:nvSpPr>
        <p:spPr>
          <a:xfrm>
            <a:off x="940904" y="1285009"/>
            <a:ext cx="10458208" cy="4093428"/>
          </a:xfrm>
          <a:prstGeom prst="rect">
            <a:avLst/>
          </a:prstGeom>
          <a:noFill/>
        </p:spPr>
        <p:txBody>
          <a:bodyPr wrap="square" rtlCol="0">
            <a:spAutoFit/>
          </a:bodyPr>
          <a:lstStyle/>
          <a:p>
            <a:endParaRPr lang="en-US" sz="2000" dirty="0"/>
          </a:p>
          <a:p>
            <a:r>
              <a:rPr lang="en-US" sz="2000" dirty="0"/>
              <a:t>You work in your legal aid program’s housing unit and have been assigned a new eviction case of a client who is also in the LTC Waiver.  Your client is a 62 year old man with significant physical disabilities (cannot ambulate or transfer independently).  The supportive housing apartment complex where the man resides has given him notice of eviction for failing to maintain the cleanliness of his apartment.  </a:t>
            </a:r>
          </a:p>
          <a:p>
            <a:endParaRPr lang="en-US" sz="2000" dirty="0"/>
          </a:p>
          <a:p>
            <a:r>
              <a:rPr lang="en-US" sz="2000" dirty="0"/>
              <a:t>The client is enrolled in the LTC waiver and has an assigned case manager.  He receives house cleaning services 3x per week.  </a:t>
            </a:r>
          </a:p>
          <a:p>
            <a:endParaRPr lang="en-US" sz="2000" dirty="0"/>
          </a:p>
          <a:p>
            <a:br>
              <a:rPr lang="en-US" sz="2000" dirty="0"/>
            </a:br>
            <a:r>
              <a:rPr lang="en-US" sz="2000" dirty="0"/>
              <a:t>You want to find out if the  LTC managed care plan can help your client/their enrollee in his current eviction  case and avoid present and future eviction attempts?</a:t>
            </a:r>
          </a:p>
        </p:txBody>
      </p:sp>
    </p:spTree>
    <p:extLst>
      <p:ext uri="{BB962C8B-B14F-4D97-AF65-F5344CB8AC3E}">
        <p14:creationId xmlns:p14="http://schemas.microsoft.com/office/powerpoint/2010/main" val="268957022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238" y="-663576"/>
            <a:ext cx="10972800" cy="1600200"/>
          </a:xfrm>
        </p:spPr>
        <p:txBody>
          <a:bodyPr/>
          <a:lstStyle/>
          <a:p>
            <a:r>
              <a:rPr lang="en-US" sz="4000" dirty="0"/>
              <a:t>Upcoming Opportunities</a:t>
            </a:r>
          </a:p>
        </p:txBody>
      </p:sp>
      <p:sp>
        <p:nvSpPr>
          <p:cNvPr id="3" name="Content Placeholder 2"/>
          <p:cNvSpPr>
            <a:spLocks noGrp="1"/>
          </p:cNvSpPr>
          <p:nvPr>
            <p:ph idx="1"/>
          </p:nvPr>
        </p:nvSpPr>
        <p:spPr>
          <a:xfrm>
            <a:off x="792888" y="1715294"/>
            <a:ext cx="10972800" cy="4525963"/>
          </a:xfrm>
        </p:spPr>
        <p:txBody>
          <a:bodyPr>
            <a:normAutofit/>
          </a:bodyPr>
          <a:lstStyle/>
          <a:p>
            <a:pPr marL="0" indent="0">
              <a:buNone/>
            </a:pPr>
            <a:br>
              <a:rPr lang="en-US" dirty="0"/>
            </a:br>
            <a:br>
              <a:rPr lang="en-US" dirty="0"/>
            </a:br>
            <a:r>
              <a:rPr lang="en-US" dirty="0"/>
              <a:t> </a:t>
            </a:r>
          </a:p>
          <a:p>
            <a:pPr marL="0" indent="0">
              <a:buNone/>
            </a:pPr>
            <a:r>
              <a:rPr lang="en-US" dirty="0"/>
              <a:t> </a:t>
            </a:r>
          </a:p>
          <a:p>
            <a:endParaRPr lang="en-US" dirty="0"/>
          </a:p>
        </p:txBody>
      </p:sp>
      <p:sp>
        <p:nvSpPr>
          <p:cNvPr id="4" name="Slide Number Placeholder 3"/>
          <p:cNvSpPr>
            <a:spLocks noGrp="1"/>
          </p:cNvSpPr>
          <p:nvPr>
            <p:ph type="sldNum" sz="quarter" idx="12"/>
          </p:nvPr>
        </p:nvSpPr>
        <p:spPr/>
        <p:txBody>
          <a:bodyPr/>
          <a:lstStyle/>
          <a:p>
            <a:fld id="{BA9B540C-44DA-4F69-89C9-7C84606640D3}" type="slidenum">
              <a:rPr lang="en-US">
                <a:solidFill>
                  <a:prstClr val="black">
                    <a:lumMod val="65000"/>
                    <a:lumOff val="35000"/>
                  </a:prstClr>
                </a:solidFill>
              </a:rPr>
              <a:pPr/>
              <a:t>78</a:t>
            </a:fld>
            <a:endParaRPr lang="en-US" dirty="0">
              <a:solidFill>
                <a:prstClr val="black">
                  <a:lumMod val="65000"/>
                  <a:lumOff val="35000"/>
                </a:prstClr>
              </a:solidFill>
            </a:endParaRPr>
          </a:p>
        </p:txBody>
      </p:sp>
      <p:sp>
        <p:nvSpPr>
          <p:cNvPr id="5" name="Content Placeholder 2">
            <a:extLst>
              <a:ext uri="{FF2B5EF4-FFF2-40B4-BE49-F238E27FC236}">
                <a16:creationId xmlns:a16="http://schemas.microsoft.com/office/drawing/2014/main" id="{F5E294A5-65B2-7A49-BB02-04B12B6A6983}"/>
              </a:ext>
            </a:extLst>
          </p:cNvPr>
          <p:cNvSpPr txBox="1">
            <a:spLocks/>
          </p:cNvSpPr>
          <p:nvPr/>
        </p:nvSpPr>
        <p:spPr>
          <a:xfrm>
            <a:off x="792888" y="1376847"/>
            <a:ext cx="10972800" cy="4979504"/>
          </a:xfrm>
          <a:prstGeom prst="rect">
            <a:avLst/>
          </a:prstGeom>
          <a:ln w="57150" cmpd="sng">
            <a:solidFill>
              <a:srgbClr val="E86B4B"/>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br>
              <a:rPr lang="en-US" sz="5400" dirty="0"/>
            </a:br>
            <a:br>
              <a:rPr lang="en-US" sz="5400" dirty="0"/>
            </a:br>
            <a:endParaRPr lang="en-US" sz="5100" dirty="0">
              <a:solidFill>
                <a:schemeClr val="tx1"/>
              </a:solidFill>
              <a:latin typeface="+mn-lt"/>
            </a:endParaRPr>
          </a:p>
          <a:p>
            <a:pPr lvl="1">
              <a:lnSpc>
                <a:spcPct val="150000"/>
              </a:lnSpc>
            </a:pPr>
            <a:endParaRPr lang="en-US" dirty="0">
              <a:solidFill>
                <a:schemeClr val="tx1"/>
              </a:solidFill>
              <a:latin typeface="+mn-lt"/>
            </a:endParaRPr>
          </a:p>
        </p:txBody>
      </p:sp>
      <p:pic>
        <p:nvPicPr>
          <p:cNvPr id="7" name="Picture 6">
            <a:extLst>
              <a:ext uri="{FF2B5EF4-FFF2-40B4-BE49-F238E27FC236}">
                <a16:creationId xmlns:a16="http://schemas.microsoft.com/office/drawing/2014/main" id="{1702368F-1F51-E14D-9267-8AC531E04134}"/>
              </a:ext>
            </a:extLst>
          </p:cNvPr>
          <p:cNvPicPr>
            <a:picLocks noChangeAspect="1"/>
          </p:cNvPicPr>
          <p:nvPr/>
        </p:nvPicPr>
        <p:blipFill>
          <a:blip r:embed="rId3"/>
          <a:stretch>
            <a:fillRect/>
          </a:stretch>
        </p:blipFill>
        <p:spPr>
          <a:xfrm>
            <a:off x="951914" y="5137589"/>
            <a:ext cx="2038238" cy="687128"/>
          </a:xfrm>
          <a:prstGeom prst="rect">
            <a:avLst/>
          </a:prstGeom>
        </p:spPr>
      </p:pic>
      <p:pic>
        <p:nvPicPr>
          <p:cNvPr id="8" name="Picture 7">
            <a:extLst>
              <a:ext uri="{FF2B5EF4-FFF2-40B4-BE49-F238E27FC236}">
                <a16:creationId xmlns:a16="http://schemas.microsoft.com/office/drawing/2014/main" id="{C20800AD-7906-4948-9FE0-5965651960E7}"/>
              </a:ext>
            </a:extLst>
          </p:cNvPr>
          <p:cNvPicPr>
            <a:picLocks noChangeAspect="1"/>
          </p:cNvPicPr>
          <p:nvPr/>
        </p:nvPicPr>
        <p:blipFill>
          <a:blip r:embed="rId4"/>
          <a:stretch>
            <a:fillRect/>
          </a:stretch>
        </p:blipFill>
        <p:spPr>
          <a:xfrm>
            <a:off x="8746435" y="5156708"/>
            <a:ext cx="2652676" cy="668009"/>
          </a:xfrm>
          <a:prstGeom prst="rect">
            <a:avLst/>
          </a:prstGeom>
        </p:spPr>
      </p:pic>
      <p:sp>
        <p:nvSpPr>
          <p:cNvPr id="9" name="Rectangle 8">
            <a:extLst>
              <a:ext uri="{FF2B5EF4-FFF2-40B4-BE49-F238E27FC236}">
                <a16:creationId xmlns:a16="http://schemas.microsoft.com/office/drawing/2014/main" id="{2C9B9D81-CBCD-494E-9C85-8C562AABE69B}"/>
              </a:ext>
            </a:extLst>
          </p:cNvPr>
          <p:cNvSpPr/>
          <p:nvPr/>
        </p:nvSpPr>
        <p:spPr>
          <a:xfrm>
            <a:off x="792889" y="1532277"/>
            <a:ext cx="10972800" cy="4708981"/>
          </a:xfrm>
          <a:prstGeom prst="rect">
            <a:avLst/>
          </a:prstGeom>
        </p:spPr>
        <p:txBody>
          <a:bodyPr wrap="square">
            <a:spAutoFit/>
          </a:bodyPr>
          <a:lstStyle/>
          <a:p>
            <a:r>
              <a:rPr lang="en-US" sz="3200" b="1" dirty="0" err="1">
                <a:solidFill>
                  <a:srgbClr val="222222"/>
                </a:solidFill>
              </a:rPr>
              <a:t>ElderSource</a:t>
            </a:r>
            <a:r>
              <a:rPr lang="en-US" sz="3200" b="1" dirty="0">
                <a:solidFill>
                  <a:srgbClr val="222222"/>
                </a:solidFill>
              </a:rPr>
              <a:t> S.H.I.N.E. Program – Serving Health Insurance Needs of Elders</a:t>
            </a:r>
          </a:p>
          <a:p>
            <a:endParaRPr lang="en-US" sz="2000" u="sng" dirty="0">
              <a:solidFill>
                <a:srgbClr val="222222"/>
              </a:solidFill>
            </a:endParaRPr>
          </a:p>
          <a:p>
            <a:r>
              <a:rPr lang="en-US" sz="2400" u="sng" dirty="0">
                <a:solidFill>
                  <a:srgbClr val="222222"/>
                </a:solidFill>
              </a:rPr>
              <a:t>What it does:</a:t>
            </a:r>
            <a:endParaRPr lang="en-US" sz="2400" dirty="0">
              <a:solidFill>
                <a:srgbClr val="222222"/>
              </a:solidFill>
            </a:endParaRPr>
          </a:p>
          <a:p>
            <a:pPr>
              <a:buFont typeface="Arial" panose="020B0604020202020204" pitchFamily="34" charset="0"/>
              <a:buChar char="•"/>
            </a:pPr>
            <a:r>
              <a:rPr lang="en-US" sz="2400" dirty="0">
                <a:solidFill>
                  <a:srgbClr val="222222"/>
                </a:solidFill>
              </a:rPr>
              <a:t>Free and unbiased counseling about Medicare and health insurance benefits</a:t>
            </a:r>
          </a:p>
          <a:p>
            <a:pPr>
              <a:buFont typeface="Arial" panose="020B0604020202020204" pitchFamily="34" charset="0"/>
              <a:buChar char="•"/>
            </a:pPr>
            <a:r>
              <a:rPr lang="en-US" sz="2400" dirty="0">
                <a:solidFill>
                  <a:srgbClr val="222222"/>
                </a:solidFill>
              </a:rPr>
              <a:t>Assistance during Open Enrollment to compare plans</a:t>
            </a:r>
          </a:p>
          <a:p>
            <a:pPr>
              <a:buFont typeface="Arial" panose="020B0604020202020204" pitchFamily="34" charset="0"/>
              <a:buChar char="•"/>
            </a:pPr>
            <a:r>
              <a:rPr lang="en-US" sz="2400" dirty="0">
                <a:solidFill>
                  <a:srgbClr val="222222"/>
                </a:solidFill>
              </a:rPr>
              <a:t>Help with eligibility for prescription drug plans and premiums</a:t>
            </a:r>
          </a:p>
          <a:p>
            <a:pPr>
              <a:buFont typeface="Arial" panose="020B0604020202020204" pitchFamily="34" charset="0"/>
              <a:buChar char="•"/>
            </a:pPr>
            <a:r>
              <a:rPr lang="en-US" sz="2400" dirty="0">
                <a:solidFill>
                  <a:srgbClr val="222222"/>
                </a:solidFill>
              </a:rPr>
              <a:t>Help with claims, billing, appeals and complaints</a:t>
            </a:r>
          </a:p>
          <a:p>
            <a:pPr>
              <a:buFont typeface="Arial" panose="020B0604020202020204" pitchFamily="34" charset="0"/>
              <a:buChar char="•"/>
            </a:pPr>
            <a:r>
              <a:rPr lang="en-US" sz="2400" dirty="0">
                <a:solidFill>
                  <a:srgbClr val="222222"/>
                </a:solidFill>
              </a:rPr>
              <a:t>Information about Medicare scams</a:t>
            </a:r>
          </a:p>
          <a:p>
            <a:r>
              <a:rPr lang="en-US" dirty="0">
                <a:solidFill>
                  <a:srgbClr val="222222"/>
                </a:solidFill>
                <a:latin typeface="Calibri" panose="020F0502020204030204" pitchFamily="34" charset="0"/>
              </a:rPr>
              <a:t> </a:t>
            </a:r>
          </a:p>
          <a:p>
            <a:endParaRPr lang="en-US" dirty="0">
              <a:solidFill>
                <a:srgbClr val="222222"/>
              </a:solidFill>
              <a:latin typeface="Calibri" panose="020F0502020204030204" pitchFamily="34" charset="0"/>
            </a:endParaRPr>
          </a:p>
          <a:p>
            <a:endParaRPr lang="en-US" dirty="0">
              <a:solidFill>
                <a:srgbClr val="222222"/>
              </a:solidFill>
              <a:latin typeface="Calibri" panose="020F0502020204030204" pitchFamily="34" charset="0"/>
            </a:endParaRPr>
          </a:p>
          <a:p>
            <a:r>
              <a:rPr lang="en-US" dirty="0">
                <a:solidFill>
                  <a:srgbClr val="222222"/>
                </a:solidFill>
                <a:latin typeface="Calibri" panose="020F0502020204030204" pitchFamily="34" charset="0"/>
              </a:rPr>
              <a:t>1-888-242-4464</a:t>
            </a:r>
            <a:endParaRPr lang="en-US" b="0" i="0" u="none" strike="noStrike" dirty="0">
              <a:solidFill>
                <a:srgbClr val="222222"/>
              </a:solidFill>
              <a:effectLst/>
              <a:latin typeface="Arial" panose="020B0604020202020204" pitchFamily="34" charset="0"/>
            </a:endParaRPr>
          </a:p>
        </p:txBody>
      </p:sp>
    </p:spTree>
    <p:extLst>
      <p:ext uri="{BB962C8B-B14F-4D97-AF65-F5344CB8AC3E}">
        <p14:creationId xmlns:p14="http://schemas.microsoft.com/office/powerpoint/2010/main" val="338993148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87539-C23F-CB47-ACEC-56AE2065BA31}"/>
              </a:ext>
            </a:extLst>
          </p:cNvPr>
          <p:cNvSpPr>
            <a:spLocks noGrp="1"/>
          </p:cNvSpPr>
          <p:nvPr>
            <p:ph type="title"/>
          </p:nvPr>
        </p:nvSpPr>
        <p:spPr>
          <a:xfrm>
            <a:off x="418238" y="-663576"/>
            <a:ext cx="10972800" cy="1600200"/>
          </a:xfrm>
        </p:spPr>
        <p:txBody>
          <a:bodyPr/>
          <a:lstStyle/>
          <a:p>
            <a:r>
              <a:rPr lang="en-US" dirty="0"/>
              <a:t>Thank You!</a:t>
            </a:r>
          </a:p>
        </p:txBody>
      </p:sp>
      <p:sp>
        <p:nvSpPr>
          <p:cNvPr id="3" name="Content Placeholder 2">
            <a:extLst>
              <a:ext uri="{FF2B5EF4-FFF2-40B4-BE49-F238E27FC236}">
                <a16:creationId xmlns:a16="http://schemas.microsoft.com/office/drawing/2014/main" id="{54C93DAB-2521-3047-932A-67DFE6C87812}"/>
              </a:ext>
            </a:extLst>
          </p:cNvPr>
          <p:cNvSpPr>
            <a:spLocks noGrp="1"/>
          </p:cNvSpPr>
          <p:nvPr>
            <p:ph idx="1"/>
          </p:nvPr>
        </p:nvSpPr>
        <p:spPr/>
        <p:txBody>
          <a:bodyPr>
            <a:normAutofit/>
          </a:bodyPr>
          <a:lstStyle/>
          <a:p>
            <a:r>
              <a:rPr lang="en-US" dirty="0">
                <a:solidFill>
                  <a:schemeClr val="tx1"/>
                </a:solidFill>
                <a:latin typeface="+mn-lt"/>
              </a:rPr>
              <a:t>Please Complete </a:t>
            </a:r>
            <a:r>
              <a:rPr lang="en-US" dirty="0">
                <a:solidFill>
                  <a:schemeClr val="tx1"/>
                </a:solidFill>
                <a:latin typeface="+mn-lt"/>
                <a:hlinkClick r:id="rId2"/>
              </a:rPr>
              <a:t>Evaluation</a:t>
            </a:r>
            <a:r>
              <a:rPr lang="en-US" dirty="0">
                <a:solidFill>
                  <a:schemeClr val="tx1"/>
                </a:solidFill>
                <a:latin typeface="+mn-lt"/>
              </a:rPr>
              <a:t>!</a:t>
            </a:r>
          </a:p>
          <a:p>
            <a:endParaRPr lang="en-US" dirty="0">
              <a:solidFill>
                <a:schemeClr val="tx1"/>
              </a:solidFill>
              <a:latin typeface="+mn-lt"/>
            </a:endParaRPr>
          </a:p>
          <a:p>
            <a:r>
              <a:rPr lang="en-US" dirty="0">
                <a:solidFill>
                  <a:schemeClr val="tx1"/>
                </a:solidFill>
                <a:latin typeface="+mn-lt"/>
              </a:rPr>
              <a:t>Questions/comments/suggestions please contact:</a:t>
            </a:r>
          </a:p>
          <a:p>
            <a:r>
              <a:rPr lang="en-US" dirty="0">
                <a:solidFill>
                  <a:schemeClr val="tx1"/>
                </a:solidFill>
                <a:latin typeface="+mn-lt"/>
              </a:rPr>
              <a:t>Miriam Harmatz: </a:t>
            </a:r>
            <a:r>
              <a:rPr lang="en-US" dirty="0">
                <a:solidFill>
                  <a:schemeClr val="tx1"/>
                </a:solidFill>
                <a:latin typeface="+mn-lt"/>
                <a:hlinkClick r:id="rId3"/>
              </a:rPr>
              <a:t>harmatz@floridahealthjustice.org</a:t>
            </a:r>
            <a:endParaRPr lang="en-US" dirty="0">
              <a:solidFill>
                <a:schemeClr val="tx1"/>
              </a:solidFill>
              <a:latin typeface="+mn-lt"/>
            </a:endParaRPr>
          </a:p>
          <a:p>
            <a:endParaRPr lang="en-US" dirty="0">
              <a:solidFill>
                <a:schemeClr val="tx1"/>
              </a:solidFill>
              <a:latin typeface="+mn-lt"/>
            </a:endParaRPr>
          </a:p>
          <a:p>
            <a:r>
              <a:rPr lang="en-US" dirty="0">
                <a:solidFill>
                  <a:schemeClr val="tx1"/>
                </a:solidFill>
                <a:latin typeface="+mn-lt"/>
              </a:rPr>
              <a:t>Katy </a:t>
            </a:r>
            <a:r>
              <a:rPr lang="en-US" dirty="0" err="1">
                <a:solidFill>
                  <a:schemeClr val="tx1"/>
                </a:solidFill>
                <a:latin typeface="+mn-lt"/>
              </a:rPr>
              <a:t>DeBriere</a:t>
            </a:r>
            <a:r>
              <a:rPr lang="en-US" dirty="0">
                <a:solidFill>
                  <a:schemeClr val="tx1"/>
                </a:solidFill>
                <a:latin typeface="+mn-lt"/>
              </a:rPr>
              <a:t>: </a:t>
            </a:r>
            <a:r>
              <a:rPr lang="en-US" dirty="0">
                <a:solidFill>
                  <a:schemeClr val="tx1"/>
                </a:solidFill>
                <a:latin typeface="+mn-lt"/>
                <a:hlinkClick r:id="rId4"/>
              </a:rPr>
              <a:t>debriere@floridahealthjustice.org</a:t>
            </a:r>
            <a:endParaRPr lang="en-US" dirty="0">
              <a:solidFill>
                <a:schemeClr val="tx1"/>
              </a:solidFill>
              <a:latin typeface="+mn-lt"/>
            </a:endParaRPr>
          </a:p>
          <a:p>
            <a:endParaRPr lang="en-US" dirty="0">
              <a:solidFill>
                <a:schemeClr val="tx1"/>
              </a:solidFill>
              <a:latin typeface="+mn-lt"/>
            </a:endParaRPr>
          </a:p>
          <a:p>
            <a:r>
              <a:rPr lang="en-US" dirty="0">
                <a:solidFill>
                  <a:schemeClr val="tx1"/>
                </a:solidFill>
                <a:latin typeface="+mn-lt"/>
              </a:rPr>
              <a:t>Melissa Lipnick: </a:t>
            </a:r>
            <a:r>
              <a:rPr lang="en-US" dirty="0">
                <a:solidFill>
                  <a:schemeClr val="tx1"/>
                </a:solidFill>
                <a:latin typeface="+mn-lt"/>
                <a:hlinkClick r:id="rId5"/>
              </a:rPr>
              <a:t>lipnick@floridahealthjustice.org</a:t>
            </a:r>
            <a:endParaRPr lang="en-US" dirty="0">
              <a:solidFill>
                <a:schemeClr val="tx1"/>
              </a:solidFill>
              <a:latin typeface="+mn-lt"/>
            </a:endParaRPr>
          </a:p>
          <a:p>
            <a:endParaRPr lang="en-US" dirty="0">
              <a:solidFill>
                <a:schemeClr val="tx1"/>
              </a:solidFill>
              <a:latin typeface="+mn-lt"/>
            </a:endParaRPr>
          </a:p>
          <a:p>
            <a:r>
              <a:rPr lang="en-US" dirty="0">
                <a:solidFill>
                  <a:schemeClr val="tx1"/>
                </a:solidFill>
                <a:latin typeface="+mn-lt"/>
              </a:rPr>
              <a:t>Session Materials Available </a:t>
            </a:r>
            <a:r>
              <a:rPr lang="en-US" dirty="0">
                <a:solidFill>
                  <a:schemeClr val="tx1"/>
                </a:solidFill>
                <a:latin typeface="+mn-lt"/>
                <a:hlinkClick r:id="rId6"/>
              </a:rPr>
              <a:t>Here</a:t>
            </a:r>
            <a:endParaRPr lang="en-US" dirty="0">
              <a:solidFill>
                <a:schemeClr val="tx1"/>
              </a:solidFill>
              <a:latin typeface="+mn-lt"/>
            </a:endParaRPr>
          </a:p>
          <a:p>
            <a:endParaRPr lang="en-US" dirty="0">
              <a:solidFill>
                <a:schemeClr val="tx1"/>
              </a:solidFill>
            </a:endParaRPr>
          </a:p>
          <a:p>
            <a:endParaRPr lang="en-US" dirty="0">
              <a:solidFill>
                <a:schemeClr val="tx1"/>
              </a:solidFill>
            </a:endParaRPr>
          </a:p>
          <a:p>
            <a:pPr marL="0" indent="0">
              <a:buNone/>
            </a:pPr>
            <a:endParaRPr lang="en-US" dirty="0">
              <a:solidFill>
                <a:schemeClr val="tx1"/>
              </a:solidFill>
            </a:endParaRPr>
          </a:p>
          <a:p>
            <a:endParaRPr lang="en-US" dirty="0">
              <a:solidFill>
                <a:schemeClr val="tx1"/>
              </a:solidFill>
            </a:endParaRPr>
          </a:p>
          <a:p>
            <a:pPr marL="0" indent="0">
              <a:buNone/>
            </a:pPr>
            <a:endParaRPr lang="en-US" dirty="0">
              <a:solidFill>
                <a:schemeClr val="tx1"/>
              </a:solidFill>
            </a:endParaRPr>
          </a:p>
        </p:txBody>
      </p:sp>
      <p:sp>
        <p:nvSpPr>
          <p:cNvPr id="4" name="Slide Number Placeholder 3">
            <a:extLst>
              <a:ext uri="{FF2B5EF4-FFF2-40B4-BE49-F238E27FC236}">
                <a16:creationId xmlns:a16="http://schemas.microsoft.com/office/drawing/2014/main" id="{6E3C4C6A-AE07-E14C-80E7-C8E51EF0F1BA}"/>
              </a:ext>
            </a:extLst>
          </p:cNvPr>
          <p:cNvSpPr>
            <a:spLocks noGrp="1"/>
          </p:cNvSpPr>
          <p:nvPr>
            <p:ph type="sldNum" sz="quarter" idx="12"/>
          </p:nvPr>
        </p:nvSpPr>
        <p:spPr/>
        <p:txBody>
          <a:bodyPr/>
          <a:lstStyle/>
          <a:p>
            <a:fld id="{BA9B540C-44DA-4F69-89C9-7C84606640D3}" type="slidenum">
              <a:rPr lang="en-US" smtClean="0"/>
              <a:pPr/>
              <a:t>79</a:t>
            </a:fld>
            <a:endParaRPr lang="en-US" dirty="0"/>
          </a:p>
        </p:txBody>
      </p:sp>
      <p:pic>
        <p:nvPicPr>
          <p:cNvPr id="6" name="Picture 5" descr="A screenshot of a cell phone&#10;&#10;Description automatically generated">
            <a:extLst>
              <a:ext uri="{FF2B5EF4-FFF2-40B4-BE49-F238E27FC236}">
                <a16:creationId xmlns:a16="http://schemas.microsoft.com/office/drawing/2014/main" id="{24E25C80-94BB-4843-9875-8397D1121633}"/>
              </a:ext>
            </a:extLst>
          </p:cNvPr>
          <p:cNvPicPr>
            <a:picLocks noChangeAspect="1"/>
          </p:cNvPicPr>
          <p:nvPr/>
        </p:nvPicPr>
        <p:blipFill>
          <a:blip r:embed="rId7"/>
          <a:stretch>
            <a:fillRect/>
          </a:stretch>
        </p:blipFill>
        <p:spPr>
          <a:xfrm>
            <a:off x="9499600" y="6108700"/>
            <a:ext cx="2692400" cy="749300"/>
          </a:xfrm>
          <a:prstGeom prst="rect">
            <a:avLst/>
          </a:prstGeom>
        </p:spPr>
      </p:pic>
      <p:pic>
        <p:nvPicPr>
          <p:cNvPr id="8" name="Picture 7" descr="A close up of a logo&#10;&#10;Description automatically generated">
            <a:extLst>
              <a:ext uri="{FF2B5EF4-FFF2-40B4-BE49-F238E27FC236}">
                <a16:creationId xmlns:a16="http://schemas.microsoft.com/office/drawing/2014/main" id="{C1BC596E-EC7F-AB4F-A579-8E1C75BCD179}"/>
              </a:ext>
            </a:extLst>
          </p:cNvPr>
          <p:cNvPicPr>
            <a:picLocks noChangeAspect="1"/>
          </p:cNvPicPr>
          <p:nvPr/>
        </p:nvPicPr>
        <p:blipFill>
          <a:blip r:embed="rId8"/>
          <a:stretch>
            <a:fillRect/>
          </a:stretch>
        </p:blipFill>
        <p:spPr>
          <a:xfrm>
            <a:off x="4849585" y="6080580"/>
            <a:ext cx="2248808" cy="749300"/>
          </a:xfrm>
          <a:prstGeom prst="rect">
            <a:avLst/>
          </a:prstGeom>
        </p:spPr>
      </p:pic>
      <p:pic>
        <p:nvPicPr>
          <p:cNvPr id="10" name="Picture 9" descr="A close up of a logo&#10;&#10;Description automatically generated">
            <a:extLst>
              <a:ext uri="{FF2B5EF4-FFF2-40B4-BE49-F238E27FC236}">
                <a16:creationId xmlns:a16="http://schemas.microsoft.com/office/drawing/2014/main" id="{DEA360F0-72B5-A347-9F61-82FFFCC61D7B}"/>
              </a:ext>
            </a:extLst>
          </p:cNvPr>
          <p:cNvPicPr>
            <a:picLocks noChangeAspect="1"/>
          </p:cNvPicPr>
          <p:nvPr/>
        </p:nvPicPr>
        <p:blipFill>
          <a:blip r:embed="rId9"/>
          <a:stretch>
            <a:fillRect/>
          </a:stretch>
        </p:blipFill>
        <p:spPr>
          <a:xfrm>
            <a:off x="215900" y="6252596"/>
            <a:ext cx="3289300" cy="609600"/>
          </a:xfrm>
          <a:prstGeom prst="rect">
            <a:avLst/>
          </a:prstGeom>
        </p:spPr>
      </p:pic>
      <p:sp>
        <p:nvSpPr>
          <p:cNvPr id="9" name="Content Placeholder 2">
            <a:extLst>
              <a:ext uri="{FF2B5EF4-FFF2-40B4-BE49-F238E27FC236}">
                <a16:creationId xmlns:a16="http://schemas.microsoft.com/office/drawing/2014/main" id="{F1C4B098-F554-D44D-AF33-D908BBD74A82}"/>
              </a:ext>
            </a:extLst>
          </p:cNvPr>
          <p:cNvSpPr txBox="1">
            <a:spLocks/>
          </p:cNvSpPr>
          <p:nvPr/>
        </p:nvSpPr>
        <p:spPr>
          <a:xfrm>
            <a:off x="487589" y="1473769"/>
            <a:ext cx="10972800" cy="4525963"/>
          </a:xfrm>
          <a:prstGeom prst="rect">
            <a:avLst/>
          </a:prstGeom>
          <a:ln w="57150" cmpd="sng">
            <a:solidFill>
              <a:srgbClr val="E86B4B"/>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nSpc>
                <a:spcPct val="150000"/>
              </a:lnSpc>
            </a:pPr>
            <a:endParaRPr lang="en-US" sz="5100">
              <a:solidFill>
                <a:schemeClr val="tx1"/>
              </a:solidFill>
              <a:latin typeface="+mn-lt"/>
            </a:endParaRPr>
          </a:p>
          <a:p>
            <a:pPr lvl="1">
              <a:lnSpc>
                <a:spcPct val="150000"/>
              </a:lnSpc>
            </a:pPr>
            <a:endParaRPr lang="en-US" dirty="0">
              <a:solidFill>
                <a:schemeClr val="tx1"/>
              </a:solidFill>
              <a:latin typeface="+mn-lt"/>
            </a:endParaRPr>
          </a:p>
        </p:txBody>
      </p:sp>
    </p:spTree>
    <p:extLst>
      <p:ext uri="{BB962C8B-B14F-4D97-AF65-F5344CB8AC3E}">
        <p14:creationId xmlns:p14="http://schemas.microsoft.com/office/powerpoint/2010/main" val="278757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939" y="-567081"/>
            <a:ext cx="10972800" cy="1600200"/>
          </a:xfrm>
        </p:spPr>
        <p:txBody>
          <a:bodyPr/>
          <a:lstStyle/>
          <a:p>
            <a:r>
              <a:rPr lang="en-US" dirty="0"/>
              <a:t>Requirements of Participation</a:t>
            </a:r>
          </a:p>
        </p:txBody>
      </p:sp>
      <p:sp>
        <p:nvSpPr>
          <p:cNvPr id="3" name="Content Placeholder 2"/>
          <p:cNvSpPr>
            <a:spLocks noGrp="1"/>
          </p:cNvSpPr>
          <p:nvPr>
            <p:ph idx="1"/>
          </p:nvPr>
        </p:nvSpPr>
        <p:spPr>
          <a:xfrm>
            <a:off x="685800" y="1355553"/>
            <a:ext cx="10972800" cy="4525963"/>
          </a:xfrm>
        </p:spPr>
        <p:txBody>
          <a:bodyPr>
            <a:normAutofit lnSpcReduction="10000"/>
          </a:bodyPr>
          <a:lstStyle/>
          <a:p>
            <a:r>
              <a:rPr lang="en-US" sz="2800" dirty="0">
                <a:solidFill>
                  <a:schemeClr val="tx1"/>
                </a:solidFill>
                <a:latin typeface="+mn-lt"/>
              </a:rPr>
              <a:t>Revised Oct. 2016 (first comprehensive revision in 25 years), 42 C.F.R. §§483.1-483.95</a:t>
            </a:r>
          </a:p>
          <a:p>
            <a:pPr lvl="1"/>
            <a:r>
              <a:rPr lang="en-US" sz="2000" dirty="0">
                <a:solidFill>
                  <a:schemeClr val="tx1"/>
                </a:solidFill>
                <a:latin typeface="+mn-lt"/>
              </a:rPr>
              <a:t>Most rules went into effect Nov. 2016 because they were identical, or very similar, to prior rules.</a:t>
            </a:r>
          </a:p>
          <a:p>
            <a:r>
              <a:rPr lang="en-US" sz="2800" dirty="0">
                <a:solidFill>
                  <a:schemeClr val="tx1"/>
                </a:solidFill>
                <a:latin typeface="+mn-lt"/>
              </a:rPr>
              <a:t>Proposed changes to reduce “burdens” of Requirements, 84 Fed. Reg. 34737 (Jul. 18, 2019)</a:t>
            </a:r>
          </a:p>
          <a:p>
            <a:pPr lvl="1"/>
            <a:r>
              <a:rPr lang="en-US" sz="2000" dirty="0">
                <a:solidFill>
                  <a:schemeClr val="tx1"/>
                </a:solidFill>
                <a:latin typeface="+mn-lt"/>
              </a:rPr>
              <a:t>Primarily to “new” Requirements from Oct. 2016, including</a:t>
            </a:r>
          </a:p>
          <a:p>
            <a:pPr lvl="2"/>
            <a:r>
              <a:rPr lang="en-US" sz="2000" dirty="0">
                <a:solidFill>
                  <a:schemeClr val="tx1"/>
                </a:solidFill>
                <a:latin typeface="+mn-lt"/>
              </a:rPr>
              <a:t>Eliminating the requirement that prescribing practitioner evaluate resident in person before renewing PRN antipsychotic drugs</a:t>
            </a:r>
          </a:p>
          <a:p>
            <a:pPr lvl="2"/>
            <a:r>
              <a:rPr lang="en-US" sz="2000" dirty="0">
                <a:solidFill>
                  <a:schemeClr val="tx1"/>
                </a:solidFill>
                <a:latin typeface="+mn-lt"/>
              </a:rPr>
              <a:t>Changing requirement that infection preventionist be on-site, from part-time to sufficient time.</a:t>
            </a:r>
          </a:p>
          <a:p>
            <a:pPr marL="0" indent="0">
              <a:buNone/>
            </a:pPr>
            <a:r>
              <a:rPr lang="en-US" sz="2800" dirty="0">
                <a:solidFill>
                  <a:schemeClr val="tx1"/>
                </a:solidFill>
              </a:rPr>
              <a:t>	</a:t>
            </a:r>
            <a:endParaRPr lang="en-US" dirty="0"/>
          </a:p>
        </p:txBody>
      </p:sp>
      <p:sp>
        <p:nvSpPr>
          <p:cNvPr id="4" name="Slide Number Placeholder 3"/>
          <p:cNvSpPr>
            <a:spLocks noGrp="1"/>
          </p:cNvSpPr>
          <p:nvPr>
            <p:ph type="sldNum" sz="quarter" idx="11"/>
          </p:nvPr>
        </p:nvSpPr>
        <p:spPr/>
        <p:txBody>
          <a:bodyPr/>
          <a:lstStyle/>
          <a:p>
            <a:pPr>
              <a:defRPr/>
            </a:pPr>
            <a:fld id="{6414CFA4-8673-4251-AA94-B88DDAD2304E}" type="slidenum">
              <a:rPr lang="en-US" smtClean="0"/>
              <a:pPr>
                <a:defRPr/>
              </a:pPr>
              <a:t>8</a:t>
            </a:fld>
            <a:endParaRPr lang="en-US" dirty="0"/>
          </a:p>
        </p:txBody>
      </p:sp>
      <p:pic>
        <p:nvPicPr>
          <p:cNvPr id="5" name="Picture 4">
            <a:extLst>
              <a:ext uri="{FF2B5EF4-FFF2-40B4-BE49-F238E27FC236}">
                <a16:creationId xmlns:a16="http://schemas.microsoft.com/office/drawing/2014/main" id="{D3B6417E-0868-D243-B0A1-7BC7827DDAE1}"/>
              </a:ext>
            </a:extLst>
          </p:cNvPr>
          <p:cNvPicPr>
            <a:picLocks noChangeAspect="1"/>
          </p:cNvPicPr>
          <p:nvPr/>
        </p:nvPicPr>
        <p:blipFill>
          <a:blip r:embed="rId2"/>
          <a:stretch>
            <a:fillRect/>
          </a:stretch>
        </p:blipFill>
        <p:spPr>
          <a:xfrm>
            <a:off x="4902200" y="6126164"/>
            <a:ext cx="2692400" cy="749300"/>
          </a:xfrm>
          <a:prstGeom prst="rect">
            <a:avLst/>
          </a:prstGeom>
        </p:spPr>
      </p:pic>
      <p:sp>
        <p:nvSpPr>
          <p:cNvPr id="6" name="Content Placeholder 2">
            <a:extLst>
              <a:ext uri="{FF2B5EF4-FFF2-40B4-BE49-F238E27FC236}">
                <a16:creationId xmlns:a16="http://schemas.microsoft.com/office/drawing/2014/main" id="{A52CF9E2-7A5E-0F42-94EC-BFB4239B72C3}"/>
              </a:ext>
            </a:extLst>
          </p:cNvPr>
          <p:cNvSpPr txBox="1">
            <a:spLocks/>
          </p:cNvSpPr>
          <p:nvPr/>
        </p:nvSpPr>
        <p:spPr>
          <a:xfrm>
            <a:off x="685800" y="1263306"/>
            <a:ext cx="10820400" cy="4373563"/>
          </a:xfrm>
          <a:prstGeom prst="rect">
            <a:avLst/>
          </a:prstGeom>
          <a:ln w="57150" cmpd="sng">
            <a:solidFill>
              <a:srgbClr val="E86B4B"/>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nSpc>
                <a:spcPct val="150000"/>
              </a:lnSpc>
            </a:pPr>
            <a:endParaRPr lang="en-US" sz="5100">
              <a:solidFill>
                <a:schemeClr val="tx1"/>
              </a:solidFill>
              <a:latin typeface="+mn-lt"/>
            </a:endParaRPr>
          </a:p>
          <a:p>
            <a:pPr lvl="1">
              <a:lnSpc>
                <a:spcPct val="150000"/>
              </a:lnSpc>
            </a:pPr>
            <a:endParaRPr lang="en-US" dirty="0">
              <a:solidFill>
                <a:schemeClr val="tx1"/>
              </a:solidFill>
              <a:latin typeface="+mn-lt"/>
            </a:endParaRPr>
          </a:p>
        </p:txBody>
      </p:sp>
    </p:spTree>
    <p:extLst>
      <p:ext uri="{BB962C8B-B14F-4D97-AF65-F5344CB8AC3E}">
        <p14:creationId xmlns:p14="http://schemas.microsoft.com/office/powerpoint/2010/main" val="2761133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817" y="-663576"/>
            <a:ext cx="10972800" cy="1600200"/>
          </a:xfrm>
        </p:spPr>
        <p:txBody>
          <a:bodyPr/>
          <a:lstStyle/>
          <a:p>
            <a:r>
              <a:rPr lang="en-US" dirty="0"/>
              <a:t>Surveys</a:t>
            </a:r>
          </a:p>
        </p:txBody>
      </p:sp>
      <p:sp>
        <p:nvSpPr>
          <p:cNvPr id="3" name="Content Placeholder 2"/>
          <p:cNvSpPr>
            <a:spLocks noGrp="1"/>
          </p:cNvSpPr>
          <p:nvPr>
            <p:ph idx="1"/>
          </p:nvPr>
        </p:nvSpPr>
        <p:spPr/>
        <p:txBody>
          <a:bodyPr>
            <a:normAutofit/>
          </a:bodyPr>
          <a:lstStyle/>
          <a:p>
            <a:r>
              <a:rPr lang="en-US" sz="2800" dirty="0">
                <a:solidFill>
                  <a:schemeClr val="tx1"/>
                </a:solidFill>
                <a:latin typeface="+mn-lt"/>
              </a:rPr>
              <a:t>Unannounced standard (annual) and complaint surveys on 9-15 month cycle (averaging 12 months).</a:t>
            </a:r>
          </a:p>
          <a:p>
            <a:r>
              <a:rPr lang="en-US" sz="2800" dirty="0">
                <a:solidFill>
                  <a:schemeClr val="tx1"/>
                </a:solidFill>
                <a:latin typeface="+mn-lt"/>
              </a:rPr>
              <a:t>Surveyors are trained and must pass a test to conduct surveys.</a:t>
            </a:r>
          </a:p>
        </p:txBody>
      </p:sp>
      <p:sp>
        <p:nvSpPr>
          <p:cNvPr id="4" name="Slide Number Placeholder 3"/>
          <p:cNvSpPr>
            <a:spLocks noGrp="1"/>
          </p:cNvSpPr>
          <p:nvPr>
            <p:ph type="sldNum" sz="quarter" idx="11"/>
          </p:nvPr>
        </p:nvSpPr>
        <p:spPr/>
        <p:txBody>
          <a:bodyPr/>
          <a:lstStyle/>
          <a:p>
            <a:pPr>
              <a:defRPr/>
            </a:pPr>
            <a:fld id="{6414CFA4-8673-4251-AA94-B88DDAD2304E}" type="slidenum">
              <a:rPr lang="en-US" smtClean="0"/>
              <a:pPr>
                <a:defRPr/>
              </a:pPr>
              <a:t>9</a:t>
            </a:fld>
            <a:endParaRPr lang="en-US" dirty="0"/>
          </a:p>
        </p:txBody>
      </p:sp>
      <p:pic>
        <p:nvPicPr>
          <p:cNvPr id="5" name="Picture 4">
            <a:extLst>
              <a:ext uri="{FF2B5EF4-FFF2-40B4-BE49-F238E27FC236}">
                <a16:creationId xmlns:a16="http://schemas.microsoft.com/office/drawing/2014/main" id="{B5DA92AD-BBD0-DA41-BEFA-35EE5176B5CD}"/>
              </a:ext>
            </a:extLst>
          </p:cNvPr>
          <p:cNvPicPr>
            <a:picLocks noChangeAspect="1"/>
          </p:cNvPicPr>
          <p:nvPr/>
        </p:nvPicPr>
        <p:blipFill>
          <a:blip r:embed="rId2"/>
          <a:stretch>
            <a:fillRect/>
          </a:stretch>
        </p:blipFill>
        <p:spPr>
          <a:xfrm>
            <a:off x="4823415" y="6108700"/>
            <a:ext cx="2692400" cy="749300"/>
          </a:xfrm>
          <a:prstGeom prst="rect">
            <a:avLst/>
          </a:prstGeom>
        </p:spPr>
      </p:pic>
      <p:sp>
        <p:nvSpPr>
          <p:cNvPr id="6" name="Content Placeholder 2">
            <a:extLst>
              <a:ext uri="{FF2B5EF4-FFF2-40B4-BE49-F238E27FC236}">
                <a16:creationId xmlns:a16="http://schemas.microsoft.com/office/drawing/2014/main" id="{E7A23389-D669-DA41-8594-3F78C1E9855A}"/>
              </a:ext>
            </a:extLst>
          </p:cNvPr>
          <p:cNvSpPr txBox="1">
            <a:spLocks/>
          </p:cNvSpPr>
          <p:nvPr/>
        </p:nvSpPr>
        <p:spPr>
          <a:xfrm>
            <a:off x="602194" y="1467643"/>
            <a:ext cx="10972800" cy="4525963"/>
          </a:xfrm>
          <a:prstGeom prst="rect">
            <a:avLst/>
          </a:prstGeom>
          <a:ln w="57150" cmpd="sng">
            <a:solidFill>
              <a:srgbClr val="E86B4B"/>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nSpc>
                <a:spcPct val="150000"/>
              </a:lnSpc>
            </a:pPr>
            <a:endParaRPr lang="en-US" sz="5100">
              <a:solidFill>
                <a:schemeClr val="tx1"/>
              </a:solidFill>
              <a:latin typeface="+mn-lt"/>
            </a:endParaRPr>
          </a:p>
          <a:p>
            <a:pPr lvl="1">
              <a:lnSpc>
                <a:spcPct val="150000"/>
              </a:lnSpc>
            </a:pPr>
            <a:endParaRPr lang="en-US" dirty="0">
              <a:solidFill>
                <a:schemeClr val="tx1"/>
              </a:solidFill>
              <a:latin typeface="+mn-lt"/>
            </a:endParaRPr>
          </a:p>
        </p:txBody>
      </p:sp>
    </p:spTree>
    <p:extLst>
      <p:ext uri="{BB962C8B-B14F-4D97-AF65-F5344CB8AC3E}">
        <p14:creationId xmlns:p14="http://schemas.microsoft.com/office/powerpoint/2010/main" val="27007718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Default Design">
  <a:themeElements>
    <a:clrScheme name="">
      <a:dk1>
        <a:srgbClr val="808080"/>
      </a:dk1>
      <a:lt1>
        <a:srgbClr val="FFFFFF"/>
      </a:lt1>
      <a:dk2>
        <a:srgbClr val="3333FF"/>
      </a:dk2>
      <a:lt2>
        <a:srgbClr val="99CCFF"/>
      </a:lt2>
      <a:accent1>
        <a:srgbClr val="00CC99"/>
      </a:accent1>
      <a:accent2>
        <a:srgbClr val="FF0000"/>
      </a:accent2>
      <a:accent3>
        <a:srgbClr val="ADADFF"/>
      </a:accent3>
      <a:accent4>
        <a:srgbClr val="DADADA"/>
      </a:accent4>
      <a:accent5>
        <a:srgbClr val="AAE2CA"/>
      </a:accent5>
      <a:accent6>
        <a:srgbClr val="E70000"/>
      </a:accent6>
      <a:hlink>
        <a:srgbClr val="CCCCFF"/>
      </a:hlink>
      <a:folHlink>
        <a:srgbClr val="CCCCFF"/>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00400209.POTX" id="{69E3A362-8263-4B7B-8A6B-6A86AD1DC884}" vid="{AEECC7C2-BAA7-49C3-92A0-08625B7F11D3}"/>
    </a:ext>
  </a:extLst>
</a:theme>
</file>

<file path=ppt/theme/theme3.xml><?xml version="1.0" encoding="utf-8"?>
<a:theme xmlns:a="http://schemas.openxmlformats.org/drawingml/2006/main" name="Default Design">
  <a:themeElements>
    <a:clrScheme name="">
      <a:dk1>
        <a:srgbClr val="808080"/>
      </a:dk1>
      <a:lt1>
        <a:srgbClr val="FFFFFF"/>
      </a:lt1>
      <a:dk2>
        <a:srgbClr val="3333FF"/>
      </a:dk2>
      <a:lt2>
        <a:srgbClr val="99CCFF"/>
      </a:lt2>
      <a:accent1>
        <a:srgbClr val="00CC99"/>
      </a:accent1>
      <a:accent2>
        <a:srgbClr val="FF0000"/>
      </a:accent2>
      <a:accent3>
        <a:srgbClr val="ADADFF"/>
      </a:accent3>
      <a:accent4>
        <a:srgbClr val="DADADA"/>
      </a:accent4>
      <a:accent5>
        <a:srgbClr val="AAE2CA"/>
      </a:accent5>
      <a:accent6>
        <a:srgbClr val="E70000"/>
      </a:accent6>
      <a:hlink>
        <a:srgbClr val="CCCCFF"/>
      </a:hlink>
      <a:folHlink>
        <a:srgbClr val="CCCCFF"/>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00400209.POTX" id="{69E3A362-8263-4B7B-8A6B-6A86AD1DC884}" vid="{03D8BCB6-3298-4656-9980-6C1AFB5042D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4625</TotalTime>
  <Words>5648</Words>
  <Application>Microsoft Macintosh PowerPoint</Application>
  <PresentationFormat>Widescreen</PresentationFormat>
  <Paragraphs>664</Paragraphs>
  <Slides>79</Slides>
  <Notes>35</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79</vt:i4>
      </vt:variant>
    </vt:vector>
  </HeadingPairs>
  <TitlesOfParts>
    <vt:vector size="91" baseType="lpstr">
      <vt:lpstr>Arial</vt:lpstr>
      <vt:lpstr>Calibri</vt:lpstr>
      <vt:lpstr>Century Gothic</vt:lpstr>
      <vt:lpstr>Courier New</vt:lpstr>
      <vt:lpstr>Georgia</vt:lpstr>
      <vt:lpstr>Palatino</vt:lpstr>
      <vt:lpstr>Palatino Linotype</vt:lpstr>
      <vt:lpstr>Times New Roman</vt:lpstr>
      <vt:lpstr>Wingdings</vt:lpstr>
      <vt:lpstr>Executive</vt:lpstr>
      <vt:lpstr>1_Default Design</vt:lpstr>
      <vt:lpstr>Default Design</vt:lpstr>
      <vt:lpstr>Florida Elder Health Justice in the Time of COVID</vt:lpstr>
      <vt:lpstr>Objectives of Session 2</vt:lpstr>
      <vt:lpstr>Pandemic</vt:lpstr>
      <vt:lpstr>PowerPoint Presentation</vt:lpstr>
      <vt:lpstr>Nursing Home Deaths Florida </vt:lpstr>
      <vt:lpstr>COVID-19 Pandemic</vt:lpstr>
      <vt:lpstr>Background of Federal Nursing Home Law</vt:lpstr>
      <vt:lpstr>Requirements of Participation</vt:lpstr>
      <vt:lpstr>Surveys</vt:lpstr>
      <vt:lpstr>Enforcement</vt:lpstr>
      <vt:lpstr>Excellent Materials on Representing Residents</vt:lpstr>
      <vt:lpstr>Pandemic</vt:lpstr>
      <vt:lpstr>NYT ‘Dumping Article’ </vt:lpstr>
      <vt:lpstr>Pandemic</vt:lpstr>
      <vt:lpstr>Nurse Aide Training Requirements</vt:lpstr>
      <vt:lpstr>Florida </vt:lpstr>
      <vt:lpstr>What Happens to Aides After the Pandemic?</vt:lpstr>
      <vt:lpstr>Elimination of Facility Reporting Requirements</vt:lpstr>
      <vt:lpstr>Surveys and Enforcement</vt:lpstr>
      <vt:lpstr>Health Subcommittee of the House Ways and Means Committee Testimony</vt:lpstr>
      <vt:lpstr>Targeted Infection Control Surveys</vt:lpstr>
      <vt:lpstr>GAO </vt:lpstr>
      <vt:lpstr>Facilities Cited with Infection Control Deficiencies</vt:lpstr>
      <vt:lpstr>Immediate Jeopardy Surveys</vt:lpstr>
      <vt:lpstr>Concerns</vt:lpstr>
      <vt:lpstr>What To Do</vt:lpstr>
      <vt:lpstr>Immediate Issues for Residents</vt:lpstr>
      <vt:lpstr>$1200 Stimulus checks</vt:lpstr>
      <vt:lpstr>CMS Press Release</vt:lpstr>
      <vt:lpstr>CMS Analysis</vt:lpstr>
      <vt:lpstr>CMS Recommends</vt:lpstr>
      <vt:lpstr>What About Florida?</vt:lpstr>
      <vt:lpstr>PowerPoint Presentation</vt:lpstr>
      <vt:lpstr>State Concerns</vt:lpstr>
      <vt:lpstr>Florida Law</vt:lpstr>
      <vt:lpstr>National Policy Advocacy</vt:lpstr>
      <vt:lpstr>Policy Advocacy Needs Resident/Staff Stories</vt:lpstr>
      <vt:lpstr>Staffing</vt:lpstr>
      <vt:lpstr>Staffing</vt:lpstr>
      <vt:lpstr>Enforcement</vt:lpstr>
      <vt:lpstr>Ownership/Management</vt:lpstr>
      <vt:lpstr>Medical Loss Ratio</vt:lpstr>
      <vt:lpstr>Conclusion</vt:lpstr>
      <vt:lpstr>PowerPoint Presentation</vt:lpstr>
      <vt:lpstr>PowerPoint Presentation</vt:lpstr>
      <vt:lpstr>Hypothetical #1</vt:lpstr>
      <vt:lpstr>Home and Community Based Services (HCBS)</vt:lpstr>
      <vt:lpstr>Advocate’s Guide to the Florida Long-Term Care Medicaid Waiver</vt:lpstr>
      <vt:lpstr>Medicaid (HCBS): Know Your Rights!  </vt:lpstr>
      <vt:lpstr>What Authority Governs the LTC Waiver?</vt:lpstr>
      <vt:lpstr>Program Overview</vt:lpstr>
      <vt:lpstr>Major Changes in Most Recent LTC Contract</vt:lpstr>
      <vt:lpstr>SIXT Period Eliminated</vt:lpstr>
      <vt:lpstr>Therese I </vt:lpstr>
      <vt:lpstr>What Plans are Now Available?</vt:lpstr>
      <vt:lpstr>LTC Plans Florida</vt:lpstr>
      <vt:lpstr>Plan Enrollment/Disenrollment</vt:lpstr>
      <vt:lpstr>What Specific Services Are Covered? </vt:lpstr>
      <vt:lpstr>COVID-19 Service Changes  </vt:lpstr>
      <vt:lpstr>What Standard Applies in Getting Covered Services?</vt:lpstr>
      <vt:lpstr>Initial Visit/Care Planning</vt:lpstr>
      <vt:lpstr>Are There Time Standards for Receiving Covered Services/ Network Adequacy </vt:lpstr>
      <vt:lpstr>Right to “Gap” Plan</vt:lpstr>
      <vt:lpstr>Alene  </vt:lpstr>
      <vt:lpstr>Resolving Medicaid Managed Care Issues: Adverse Benefit Determinations/Other Issues</vt:lpstr>
      <vt:lpstr>Additional COVID Crisis Options: Increase LTC Waiver Slots (Appendix K)</vt:lpstr>
      <vt:lpstr>What Can Be Done </vt:lpstr>
      <vt:lpstr>Other Advocacy Tools: Story Sharing</vt:lpstr>
      <vt:lpstr>Manuel </vt:lpstr>
      <vt:lpstr>Therese II </vt:lpstr>
      <vt:lpstr>Hypo #2</vt:lpstr>
      <vt:lpstr>Hypo #3</vt:lpstr>
      <vt:lpstr>Hypo #4</vt:lpstr>
      <vt:lpstr>Hypo #5</vt:lpstr>
      <vt:lpstr>Hypo #6</vt:lpstr>
      <vt:lpstr>Hypo #7</vt:lpstr>
      <vt:lpstr>Hypo #8</vt:lpstr>
      <vt:lpstr>Upcoming Opportunities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Lipnick, Melissa M</dc:creator>
  <cp:lastModifiedBy>Lipnick, Melissa M</cp:lastModifiedBy>
  <cp:revision>165</cp:revision>
  <dcterms:created xsi:type="dcterms:W3CDTF">2020-06-28T16:44:32Z</dcterms:created>
  <dcterms:modified xsi:type="dcterms:W3CDTF">2020-07-29T13:27:50Z</dcterms:modified>
</cp:coreProperties>
</file>