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2" r:id="rId2"/>
  </p:sldMasterIdLst>
  <p:notesMasterIdLst>
    <p:notesMasterId r:id="rId63"/>
  </p:notesMasterIdLst>
  <p:handoutMasterIdLst>
    <p:handoutMasterId r:id="rId64"/>
  </p:handoutMasterIdLst>
  <p:sldIdLst>
    <p:sldId id="258" r:id="rId3"/>
    <p:sldId id="947" r:id="rId4"/>
    <p:sldId id="927" r:id="rId5"/>
    <p:sldId id="928" r:id="rId6"/>
    <p:sldId id="944" r:id="rId7"/>
    <p:sldId id="945" r:id="rId8"/>
    <p:sldId id="956" r:id="rId9"/>
    <p:sldId id="957" r:id="rId10"/>
    <p:sldId id="946" r:id="rId11"/>
    <p:sldId id="949" r:id="rId12"/>
    <p:sldId id="955" r:id="rId13"/>
    <p:sldId id="953" r:id="rId14"/>
    <p:sldId id="958" r:id="rId15"/>
    <p:sldId id="959" r:id="rId16"/>
    <p:sldId id="950" r:id="rId17"/>
    <p:sldId id="936" r:id="rId18"/>
    <p:sldId id="943" r:id="rId19"/>
    <p:sldId id="905" r:id="rId20"/>
    <p:sldId id="948" r:id="rId21"/>
    <p:sldId id="912" r:id="rId22"/>
    <p:sldId id="954" r:id="rId23"/>
    <p:sldId id="929" r:id="rId24"/>
    <p:sldId id="922" r:id="rId25"/>
    <p:sldId id="967" r:id="rId26"/>
    <p:sldId id="960" r:id="rId27"/>
    <p:sldId id="910" r:id="rId28"/>
    <p:sldId id="913" r:id="rId29"/>
    <p:sldId id="937" r:id="rId30"/>
    <p:sldId id="935" r:id="rId31"/>
    <p:sldId id="926" r:id="rId32"/>
    <p:sldId id="964" r:id="rId33"/>
    <p:sldId id="965" r:id="rId34"/>
    <p:sldId id="938" r:id="rId35"/>
    <p:sldId id="914" r:id="rId36"/>
    <p:sldId id="939" r:id="rId37"/>
    <p:sldId id="930" r:id="rId38"/>
    <p:sldId id="932" r:id="rId39"/>
    <p:sldId id="963" r:id="rId40"/>
    <p:sldId id="919" r:id="rId41"/>
    <p:sldId id="968" r:id="rId42"/>
    <p:sldId id="908" r:id="rId43"/>
    <p:sldId id="915" r:id="rId44"/>
    <p:sldId id="962" r:id="rId45"/>
    <p:sldId id="911" r:id="rId46"/>
    <p:sldId id="961" r:id="rId47"/>
    <p:sldId id="906" r:id="rId48"/>
    <p:sldId id="933" r:id="rId49"/>
    <p:sldId id="907" r:id="rId50"/>
    <p:sldId id="916" r:id="rId51"/>
    <p:sldId id="917" r:id="rId52"/>
    <p:sldId id="969" r:id="rId53"/>
    <p:sldId id="896" r:id="rId54"/>
    <p:sldId id="256" r:id="rId55"/>
    <p:sldId id="257" r:id="rId56"/>
    <p:sldId id="970" r:id="rId57"/>
    <p:sldId id="259" r:id="rId58"/>
    <p:sldId id="260" r:id="rId59"/>
    <p:sldId id="261" r:id="rId60"/>
    <p:sldId id="262" r:id="rId61"/>
    <p:sldId id="971" r:id="rId62"/>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521415D9-36F7-43E2-AB2F-B90AF26B5E84}">
      <p14:sectionLst xmlns:p14="http://schemas.microsoft.com/office/powerpoint/2010/main">
        <p14:section name="Untitled Section" id="{125058CA-2046-47CD-B728-129D32C99F11}">
          <p14:sldIdLst>
            <p14:sldId id="258"/>
            <p14:sldId id="947"/>
            <p14:sldId id="927"/>
            <p14:sldId id="928"/>
            <p14:sldId id="944"/>
            <p14:sldId id="945"/>
            <p14:sldId id="956"/>
            <p14:sldId id="957"/>
            <p14:sldId id="946"/>
            <p14:sldId id="949"/>
            <p14:sldId id="955"/>
            <p14:sldId id="953"/>
            <p14:sldId id="958"/>
            <p14:sldId id="959"/>
            <p14:sldId id="950"/>
            <p14:sldId id="936"/>
            <p14:sldId id="943"/>
            <p14:sldId id="905"/>
            <p14:sldId id="948"/>
            <p14:sldId id="912"/>
          </p14:sldIdLst>
        </p14:section>
        <p14:section name="Untitled Section" id="{D31E8B48-1757-46C7-B8FF-658DD8204985}">
          <p14:sldIdLst>
            <p14:sldId id="954"/>
            <p14:sldId id="929"/>
            <p14:sldId id="922"/>
            <p14:sldId id="967"/>
            <p14:sldId id="960"/>
            <p14:sldId id="910"/>
            <p14:sldId id="913"/>
            <p14:sldId id="937"/>
            <p14:sldId id="935"/>
            <p14:sldId id="926"/>
            <p14:sldId id="964"/>
            <p14:sldId id="965"/>
            <p14:sldId id="938"/>
            <p14:sldId id="914"/>
            <p14:sldId id="939"/>
            <p14:sldId id="930"/>
            <p14:sldId id="932"/>
            <p14:sldId id="963"/>
            <p14:sldId id="919"/>
            <p14:sldId id="968"/>
          </p14:sldIdLst>
        </p14:section>
        <p14:section name="Untitled Section" id="{77BAF786-4B91-401A-B917-E9899B05571B}">
          <p14:sldIdLst>
            <p14:sldId id="908"/>
            <p14:sldId id="915"/>
            <p14:sldId id="962"/>
            <p14:sldId id="911"/>
            <p14:sldId id="961"/>
          </p14:sldIdLst>
        </p14:section>
        <p14:section name="Untitled Section" id="{AF871F96-100E-46E6-B709-87875CEAAD40}">
          <p14:sldIdLst>
            <p14:sldId id="906"/>
            <p14:sldId id="933"/>
            <p14:sldId id="907"/>
            <p14:sldId id="916"/>
            <p14:sldId id="917"/>
            <p14:sldId id="969"/>
            <p14:sldId id="896"/>
            <p14:sldId id="256"/>
            <p14:sldId id="257"/>
            <p14:sldId id="970"/>
            <p14:sldId id="259"/>
            <p14:sldId id="260"/>
            <p14:sldId id="261"/>
            <p14:sldId id="262"/>
            <p14:sldId id="97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dy Stein" initials="JS" lastIdx="9" clrIdx="0">
    <p:extLst>
      <p:ext uri="{19B8F6BF-5375-455C-9EA6-DF929625EA0E}">
        <p15:presenceInfo xmlns:p15="http://schemas.microsoft.com/office/powerpoint/2012/main" userId="S-1-5-21-3481300091-293856430-317346386-11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00"/>
    <a:srgbClr val="FF3300"/>
    <a:srgbClr val="CCFF33"/>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763" autoAdjust="0"/>
  </p:normalViewPr>
  <p:slideViewPr>
    <p:cSldViewPr>
      <p:cViewPr varScale="1">
        <p:scale>
          <a:sx n="110" d="100"/>
          <a:sy n="110" d="100"/>
        </p:scale>
        <p:origin x="1712" y="176"/>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86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_rels/viewProps.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 y="0"/>
            <a:ext cx="303621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76" tIns="46887" rIns="93776" bIns="46887" numCol="1" anchor="t" anchorCtr="0" compatLnSpc="1">
            <a:prstTxWarp prst="textNoShape">
              <a:avLst/>
            </a:prstTxWarp>
          </a:bodyPr>
          <a:lstStyle>
            <a:lvl1pPr algn="l" defTabSz="930842">
              <a:defRPr sz="1200">
                <a:effectLst/>
              </a:defRPr>
            </a:lvl1pPr>
          </a:lstStyle>
          <a:p>
            <a:pPr>
              <a:defRPr/>
            </a:pPr>
            <a:endParaRPr lang="en-US" dirty="0"/>
          </a:p>
        </p:txBody>
      </p:sp>
      <p:sp>
        <p:nvSpPr>
          <p:cNvPr id="3075" name="Rectangle 3"/>
          <p:cNvSpPr>
            <a:spLocks noGrp="1" noChangeArrowheads="1"/>
          </p:cNvSpPr>
          <p:nvPr>
            <p:ph type="dt" sz="quarter" idx="1"/>
          </p:nvPr>
        </p:nvSpPr>
        <p:spPr bwMode="auto">
          <a:xfrm>
            <a:off x="3974183" y="0"/>
            <a:ext cx="3036217"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76" tIns="46887" rIns="93776" bIns="46887" numCol="1" anchor="t" anchorCtr="0" compatLnSpc="1">
            <a:prstTxWarp prst="textNoShape">
              <a:avLst/>
            </a:prstTxWarp>
          </a:bodyPr>
          <a:lstStyle>
            <a:lvl1pPr algn="r" defTabSz="930842">
              <a:defRPr sz="1200">
                <a:effectLst/>
              </a:defRPr>
            </a:lvl1pPr>
          </a:lstStyle>
          <a:p>
            <a:pPr>
              <a:defRPr/>
            </a:pPr>
            <a:endParaRPr lang="en-US" dirty="0"/>
          </a:p>
        </p:txBody>
      </p:sp>
      <p:sp>
        <p:nvSpPr>
          <p:cNvPr id="3076" name="Rectangle 4"/>
          <p:cNvSpPr>
            <a:spLocks noGrp="1" noChangeArrowheads="1"/>
          </p:cNvSpPr>
          <p:nvPr>
            <p:ph type="ftr" sz="quarter" idx="2"/>
          </p:nvPr>
        </p:nvSpPr>
        <p:spPr bwMode="auto">
          <a:xfrm>
            <a:off x="2083648" y="8831268"/>
            <a:ext cx="3737258"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76" tIns="46887" rIns="93776" bIns="46887" numCol="1" anchor="b" anchorCtr="0" compatLnSpc="1">
            <a:prstTxWarp prst="textNoShape">
              <a:avLst/>
            </a:prstTxWarp>
          </a:bodyPr>
          <a:lstStyle>
            <a:lvl1pPr defTabSz="930842">
              <a:defRPr sz="1200">
                <a:effectLst/>
              </a:defRPr>
            </a:lvl1pPr>
          </a:lstStyle>
          <a:p>
            <a:pPr>
              <a:defRPr/>
            </a:pPr>
            <a:r>
              <a:rPr lang="en-US" dirty="0"/>
              <a:t>Copyright  </a:t>
            </a:r>
            <a:r>
              <a:rPr lang="en-US" dirty="0">
                <a:cs typeface="Times New Roman" pitchFamily="18" charset="0"/>
              </a:rPr>
              <a:t>© Center  for Medicare Advocacy, Inc.</a:t>
            </a:r>
          </a:p>
        </p:txBody>
      </p:sp>
      <p:sp>
        <p:nvSpPr>
          <p:cNvPr id="3077" name="Rectangle 5"/>
          <p:cNvSpPr>
            <a:spLocks noGrp="1" noChangeArrowheads="1"/>
          </p:cNvSpPr>
          <p:nvPr>
            <p:ph type="sldNum" sz="quarter" idx="3"/>
          </p:nvPr>
        </p:nvSpPr>
        <p:spPr bwMode="auto">
          <a:xfrm>
            <a:off x="3974183" y="8831268"/>
            <a:ext cx="3036217"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76" tIns="46887" rIns="93776" bIns="46887" numCol="1" anchor="b" anchorCtr="0" compatLnSpc="1">
            <a:prstTxWarp prst="textNoShape">
              <a:avLst/>
            </a:prstTxWarp>
          </a:bodyPr>
          <a:lstStyle>
            <a:lvl1pPr algn="r" defTabSz="930842">
              <a:defRPr sz="1200">
                <a:effectLst/>
              </a:defRPr>
            </a:lvl1pPr>
          </a:lstStyle>
          <a:p>
            <a:pPr>
              <a:defRPr/>
            </a:pPr>
            <a:fld id="{0E29EB04-C494-4009-BA97-B9D326EAE180}" type="slidenum">
              <a:rPr lang="en-US"/>
              <a:pPr>
                <a:defRPr/>
              </a:pPr>
              <a:t>‹#›</a:t>
            </a:fld>
            <a:endParaRPr lang="en-US" dirty="0"/>
          </a:p>
        </p:txBody>
      </p:sp>
    </p:spTree>
    <p:extLst>
      <p:ext uri="{BB962C8B-B14F-4D97-AF65-F5344CB8AC3E}">
        <p14:creationId xmlns:p14="http://schemas.microsoft.com/office/powerpoint/2010/main" val="6055193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 y="0"/>
            <a:ext cx="303621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76" tIns="46887" rIns="93776" bIns="46887" numCol="1" anchor="t" anchorCtr="0" compatLnSpc="1">
            <a:prstTxWarp prst="textNoShape">
              <a:avLst/>
            </a:prstTxWarp>
          </a:bodyPr>
          <a:lstStyle>
            <a:lvl1pPr algn="l" defTabSz="930842">
              <a:defRPr sz="1200">
                <a:effectLst/>
              </a:defRPr>
            </a:lvl1pPr>
          </a:lstStyle>
          <a:p>
            <a:pPr>
              <a:defRPr/>
            </a:pPr>
            <a:endParaRPr lang="en-US" dirty="0"/>
          </a:p>
        </p:txBody>
      </p:sp>
      <p:sp>
        <p:nvSpPr>
          <p:cNvPr id="2051" name="Rectangle 3"/>
          <p:cNvSpPr>
            <a:spLocks noGrp="1" noChangeArrowheads="1"/>
          </p:cNvSpPr>
          <p:nvPr>
            <p:ph type="dt" idx="1"/>
          </p:nvPr>
        </p:nvSpPr>
        <p:spPr bwMode="auto">
          <a:xfrm>
            <a:off x="3974183" y="0"/>
            <a:ext cx="3036217"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76" tIns="46887" rIns="93776" bIns="46887" numCol="1" anchor="t" anchorCtr="0" compatLnSpc="1">
            <a:prstTxWarp prst="textNoShape">
              <a:avLst/>
            </a:prstTxWarp>
          </a:bodyPr>
          <a:lstStyle>
            <a:lvl1pPr algn="r" defTabSz="930842">
              <a:defRPr sz="1200">
                <a:effectLst/>
              </a:defRPr>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1184275" y="700088"/>
            <a:ext cx="4641850" cy="3481387"/>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723" y="4414843"/>
            <a:ext cx="5140960" cy="4183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76" tIns="46887" rIns="93776" bIns="4688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 y="8831268"/>
            <a:ext cx="3036218"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76" tIns="46887" rIns="93776" bIns="46887" numCol="1" anchor="b" anchorCtr="0" compatLnSpc="1">
            <a:prstTxWarp prst="textNoShape">
              <a:avLst/>
            </a:prstTxWarp>
          </a:bodyPr>
          <a:lstStyle>
            <a:lvl1pPr algn="l" defTabSz="930842">
              <a:defRPr sz="1200">
                <a:effectLst/>
              </a:defRPr>
            </a:lvl1pPr>
          </a:lstStyle>
          <a:p>
            <a:pPr>
              <a:defRPr/>
            </a:pPr>
            <a:endParaRPr lang="en-US" dirty="0"/>
          </a:p>
        </p:txBody>
      </p:sp>
      <p:sp>
        <p:nvSpPr>
          <p:cNvPr id="2055" name="Rectangle 7"/>
          <p:cNvSpPr>
            <a:spLocks noGrp="1" noChangeArrowheads="1"/>
          </p:cNvSpPr>
          <p:nvPr>
            <p:ph type="sldNum" sz="quarter" idx="5"/>
          </p:nvPr>
        </p:nvSpPr>
        <p:spPr bwMode="auto">
          <a:xfrm>
            <a:off x="3974183" y="8831268"/>
            <a:ext cx="3036217"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76" tIns="46887" rIns="93776" bIns="46887" numCol="1" anchor="b" anchorCtr="0" compatLnSpc="1">
            <a:prstTxWarp prst="textNoShape">
              <a:avLst/>
            </a:prstTxWarp>
          </a:bodyPr>
          <a:lstStyle>
            <a:lvl1pPr algn="r" defTabSz="930842">
              <a:defRPr sz="1200">
                <a:effectLst/>
              </a:defRPr>
            </a:lvl1pPr>
          </a:lstStyle>
          <a:p>
            <a:pPr>
              <a:defRPr/>
            </a:pPr>
            <a:fld id="{CC3C9FB2-17A5-4373-9D0A-312C952AA7B4}" type="slidenum">
              <a:rPr lang="en-US"/>
              <a:pPr>
                <a:defRPr/>
              </a:pPr>
              <a:t>‹#›</a:t>
            </a:fld>
            <a:endParaRPr lang="en-US" dirty="0"/>
          </a:p>
        </p:txBody>
      </p:sp>
    </p:spTree>
    <p:extLst>
      <p:ext uri="{BB962C8B-B14F-4D97-AF65-F5344CB8AC3E}">
        <p14:creationId xmlns:p14="http://schemas.microsoft.com/office/powerpoint/2010/main" val="4216870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30570" eaLnBrk="0" hangingPunct="0">
              <a:defRPr sz="2400">
                <a:solidFill>
                  <a:schemeClr val="tx1"/>
                </a:solidFill>
                <a:latin typeface="Times New Roman" pitchFamily="18" charset="0"/>
              </a:defRPr>
            </a:lvl1pPr>
            <a:lvl2pPr marL="749582" indent="-288301" defTabSz="930570" eaLnBrk="0" hangingPunct="0">
              <a:defRPr sz="2400">
                <a:solidFill>
                  <a:schemeClr val="tx1"/>
                </a:solidFill>
                <a:latin typeface="Times New Roman" pitchFamily="18" charset="0"/>
              </a:defRPr>
            </a:lvl2pPr>
            <a:lvl3pPr marL="1153202" indent="-230640" defTabSz="930570" eaLnBrk="0" hangingPunct="0">
              <a:defRPr sz="2400">
                <a:solidFill>
                  <a:schemeClr val="tx1"/>
                </a:solidFill>
                <a:latin typeface="Times New Roman" pitchFamily="18" charset="0"/>
              </a:defRPr>
            </a:lvl3pPr>
            <a:lvl4pPr marL="1614482" indent="-230640" defTabSz="930570" eaLnBrk="0" hangingPunct="0">
              <a:defRPr sz="2400">
                <a:solidFill>
                  <a:schemeClr val="tx1"/>
                </a:solidFill>
                <a:latin typeface="Times New Roman" pitchFamily="18" charset="0"/>
              </a:defRPr>
            </a:lvl4pPr>
            <a:lvl5pPr marL="2075763" indent="-230640" defTabSz="930570" eaLnBrk="0" hangingPunct="0">
              <a:defRPr sz="2400">
                <a:solidFill>
                  <a:schemeClr val="tx1"/>
                </a:solidFill>
                <a:latin typeface="Times New Roman" pitchFamily="18" charset="0"/>
              </a:defRPr>
            </a:lvl5pPr>
            <a:lvl6pPr marL="2537044" indent="-230640" algn="ctr" defTabSz="930570" eaLnBrk="0" fontAlgn="base" hangingPunct="0">
              <a:spcBef>
                <a:spcPct val="0"/>
              </a:spcBef>
              <a:spcAft>
                <a:spcPct val="0"/>
              </a:spcAft>
              <a:defRPr sz="2400">
                <a:solidFill>
                  <a:schemeClr val="tx1"/>
                </a:solidFill>
                <a:latin typeface="Times New Roman" pitchFamily="18" charset="0"/>
              </a:defRPr>
            </a:lvl6pPr>
            <a:lvl7pPr marL="2998325" indent="-230640" algn="ctr" defTabSz="930570" eaLnBrk="0" fontAlgn="base" hangingPunct="0">
              <a:spcBef>
                <a:spcPct val="0"/>
              </a:spcBef>
              <a:spcAft>
                <a:spcPct val="0"/>
              </a:spcAft>
              <a:defRPr sz="2400">
                <a:solidFill>
                  <a:schemeClr val="tx1"/>
                </a:solidFill>
                <a:latin typeface="Times New Roman" pitchFamily="18" charset="0"/>
              </a:defRPr>
            </a:lvl7pPr>
            <a:lvl8pPr marL="3459606" indent="-230640" algn="ctr" defTabSz="930570" eaLnBrk="0" fontAlgn="base" hangingPunct="0">
              <a:spcBef>
                <a:spcPct val="0"/>
              </a:spcBef>
              <a:spcAft>
                <a:spcPct val="0"/>
              </a:spcAft>
              <a:defRPr sz="2400">
                <a:solidFill>
                  <a:schemeClr val="tx1"/>
                </a:solidFill>
                <a:latin typeface="Times New Roman" pitchFamily="18" charset="0"/>
              </a:defRPr>
            </a:lvl8pPr>
            <a:lvl9pPr marL="3920885" indent="-230640" algn="ctr" defTabSz="930570" eaLnBrk="0" fontAlgn="base" hangingPunct="0">
              <a:spcBef>
                <a:spcPct val="0"/>
              </a:spcBef>
              <a:spcAft>
                <a:spcPct val="0"/>
              </a:spcAft>
              <a:defRPr sz="2400">
                <a:solidFill>
                  <a:schemeClr val="tx1"/>
                </a:solidFill>
                <a:latin typeface="Times New Roman" pitchFamily="18" charset="0"/>
              </a:defRPr>
            </a:lvl9pPr>
          </a:lstStyle>
          <a:p>
            <a:pPr eaLnBrk="1" hangingPunct="1"/>
            <a:fld id="{A828CAF0-10DC-438D-BACA-D2D89CD36A0B}" type="slidenum">
              <a:rPr lang="en-US" sz="1200"/>
              <a:pPr eaLnBrk="1" hangingPunct="1"/>
              <a:t>1</a:t>
            </a:fld>
            <a:endParaRPr lang="en-US" sz="1200" dirty="0"/>
          </a:p>
        </p:txBody>
      </p:sp>
      <p:sp>
        <p:nvSpPr>
          <p:cNvPr id="29699" name="Rectangle 2"/>
          <p:cNvSpPr>
            <a:spLocks noGrp="1" noRot="1" noChangeAspect="1" noChangeArrowheads="1" noTextEdit="1"/>
          </p:cNvSpPr>
          <p:nvPr>
            <p:ph type="sldImg"/>
          </p:nvPr>
        </p:nvSpPr>
        <p:spPr>
          <a:ln cap="flat"/>
        </p:spPr>
      </p:sp>
      <p:sp>
        <p:nvSpPr>
          <p:cNvPr id="2970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2490555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30570" eaLnBrk="0" hangingPunct="0">
              <a:defRPr sz="2400">
                <a:solidFill>
                  <a:schemeClr val="tx1"/>
                </a:solidFill>
                <a:latin typeface="Times New Roman" pitchFamily="18" charset="0"/>
              </a:defRPr>
            </a:lvl1pPr>
            <a:lvl2pPr marL="749582" indent="-288301" defTabSz="930570" eaLnBrk="0" hangingPunct="0">
              <a:defRPr sz="2400">
                <a:solidFill>
                  <a:schemeClr val="tx1"/>
                </a:solidFill>
                <a:latin typeface="Times New Roman" pitchFamily="18" charset="0"/>
              </a:defRPr>
            </a:lvl2pPr>
            <a:lvl3pPr marL="1153202" indent="-230640" defTabSz="930570" eaLnBrk="0" hangingPunct="0">
              <a:defRPr sz="2400">
                <a:solidFill>
                  <a:schemeClr val="tx1"/>
                </a:solidFill>
                <a:latin typeface="Times New Roman" pitchFamily="18" charset="0"/>
              </a:defRPr>
            </a:lvl3pPr>
            <a:lvl4pPr marL="1614482" indent="-230640" defTabSz="930570" eaLnBrk="0" hangingPunct="0">
              <a:defRPr sz="2400">
                <a:solidFill>
                  <a:schemeClr val="tx1"/>
                </a:solidFill>
                <a:latin typeface="Times New Roman" pitchFamily="18" charset="0"/>
              </a:defRPr>
            </a:lvl4pPr>
            <a:lvl5pPr marL="2075763" indent="-230640" defTabSz="930570" eaLnBrk="0" hangingPunct="0">
              <a:defRPr sz="2400">
                <a:solidFill>
                  <a:schemeClr val="tx1"/>
                </a:solidFill>
                <a:latin typeface="Times New Roman" pitchFamily="18" charset="0"/>
              </a:defRPr>
            </a:lvl5pPr>
            <a:lvl6pPr marL="2537044" indent="-230640" algn="ctr" defTabSz="930570" eaLnBrk="0" fontAlgn="base" hangingPunct="0">
              <a:spcBef>
                <a:spcPct val="0"/>
              </a:spcBef>
              <a:spcAft>
                <a:spcPct val="0"/>
              </a:spcAft>
              <a:defRPr sz="2400">
                <a:solidFill>
                  <a:schemeClr val="tx1"/>
                </a:solidFill>
                <a:latin typeface="Times New Roman" pitchFamily="18" charset="0"/>
              </a:defRPr>
            </a:lvl6pPr>
            <a:lvl7pPr marL="2998325" indent="-230640" algn="ctr" defTabSz="930570" eaLnBrk="0" fontAlgn="base" hangingPunct="0">
              <a:spcBef>
                <a:spcPct val="0"/>
              </a:spcBef>
              <a:spcAft>
                <a:spcPct val="0"/>
              </a:spcAft>
              <a:defRPr sz="2400">
                <a:solidFill>
                  <a:schemeClr val="tx1"/>
                </a:solidFill>
                <a:latin typeface="Times New Roman" pitchFamily="18" charset="0"/>
              </a:defRPr>
            </a:lvl7pPr>
            <a:lvl8pPr marL="3459606" indent="-230640" algn="ctr" defTabSz="930570" eaLnBrk="0" fontAlgn="base" hangingPunct="0">
              <a:spcBef>
                <a:spcPct val="0"/>
              </a:spcBef>
              <a:spcAft>
                <a:spcPct val="0"/>
              </a:spcAft>
              <a:defRPr sz="2400">
                <a:solidFill>
                  <a:schemeClr val="tx1"/>
                </a:solidFill>
                <a:latin typeface="Times New Roman" pitchFamily="18" charset="0"/>
              </a:defRPr>
            </a:lvl8pPr>
            <a:lvl9pPr marL="3920885" indent="-230640" algn="ctr" defTabSz="930570" eaLnBrk="0" fontAlgn="base" hangingPunct="0">
              <a:spcBef>
                <a:spcPct val="0"/>
              </a:spcBef>
              <a:spcAft>
                <a:spcPct val="0"/>
              </a:spcAft>
              <a:defRPr sz="2400">
                <a:solidFill>
                  <a:schemeClr val="tx1"/>
                </a:solidFill>
                <a:latin typeface="Times New Roman" pitchFamily="18" charset="0"/>
              </a:defRPr>
            </a:lvl9pPr>
          </a:lstStyle>
          <a:p>
            <a:pPr eaLnBrk="1" hangingPunct="1"/>
            <a:fld id="{A828CAF0-10DC-438D-BACA-D2D89CD36A0B}" type="slidenum">
              <a:rPr lang="en-US" sz="1200"/>
              <a:pPr eaLnBrk="1" hangingPunct="1"/>
              <a:t>52</a:t>
            </a:fld>
            <a:endParaRPr lang="en-US" sz="1200" dirty="0"/>
          </a:p>
        </p:txBody>
      </p:sp>
      <p:sp>
        <p:nvSpPr>
          <p:cNvPr id="29699" name="Rectangle 2"/>
          <p:cNvSpPr>
            <a:spLocks noGrp="1" noRot="1" noChangeAspect="1" noChangeArrowheads="1" noTextEdit="1"/>
          </p:cNvSpPr>
          <p:nvPr>
            <p:ph type="sldImg"/>
          </p:nvPr>
        </p:nvSpPr>
        <p:spPr>
          <a:ln cap="flat"/>
        </p:spPr>
      </p:sp>
      <p:sp>
        <p:nvSpPr>
          <p:cNvPr id="2970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3301580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52acbd2e90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52acbd2e9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28600" algn="l" rtl="0">
              <a:lnSpc>
                <a:spcPct val="95000"/>
              </a:lnSpc>
              <a:spcBef>
                <a:spcPts val="1200"/>
              </a:spcBef>
              <a:spcAft>
                <a:spcPts val="0"/>
              </a:spcAft>
              <a:buClr>
                <a:schemeClr val="dk1"/>
              </a:buClr>
              <a:buSzPts val="1118"/>
              <a:buNone/>
            </a:pPr>
            <a:r>
              <a:rPr lang="en" sz="1117">
                <a:solidFill>
                  <a:schemeClr val="dk1"/>
                </a:solidFill>
                <a:latin typeface="Lato"/>
                <a:ea typeface="Lato"/>
                <a:cs typeface="Lato"/>
                <a:sym typeface="Lato"/>
              </a:rPr>
              <a:t>●  State Operations Manual–Guidance to Surveyors for Long Term Care Facilities:</a:t>
            </a:r>
            <a:r>
              <a:rPr lang="en" sz="1117">
                <a:solidFill>
                  <a:srgbClr val="1155CC"/>
                </a:solidFill>
                <a:latin typeface="Lato"/>
                <a:ea typeface="Lato"/>
                <a:cs typeface="Lato"/>
                <a:sym typeface="Lato"/>
              </a:rPr>
              <a:t>https://www.cms.gov/files/document/appendix-pp-guidance-surveyor-long-term-care- facilities.pdf </a:t>
            </a:r>
            <a:r>
              <a:rPr lang="en" sz="1117">
                <a:solidFill>
                  <a:schemeClr val="dk1"/>
                </a:solidFill>
                <a:latin typeface="Lato"/>
                <a:ea typeface="Lato"/>
                <a:cs typeface="Lato"/>
                <a:sym typeface="Lato"/>
              </a:rPr>
              <a:t>(CMS' program issuances, operating instructions, policies, and procedures provide a relevant source of Medicare and Medicaid information; updated guidance issued on June 29, 2022, will go into effect on October 24, 2022). See also:</a:t>
            </a:r>
            <a:endParaRPr sz="1117">
              <a:solidFill>
                <a:schemeClr val="dk1"/>
              </a:solidFill>
              <a:latin typeface="Lato"/>
              <a:ea typeface="Lato"/>
              <a:cs typeface="Lato"/>
              <a:sym typeface="Lato"/>
            </a:endParaRPr>
          </a:p>
          <a:p>
            <a:pPr marL="914400" lvl="1" indent="-228600" algn="l" rtl="0">
              <a:lnSpc>
                <a:spcPct val="95000"/>
              </a:lnSpc>
              <a:spcBef>
                <a:spcPts val="0"/>
              </a:spcBef>
              <a:spcAft>
                <a:spcPts val="0"/>
              </a:spcAft>
              <a:buClr>
                <a:schemeClr val="dk1"/>
              </a:buClr>
              <a:buSzPts val="1118"/>
              <a:buNone/>
            </a:pPr>
            <a:r>
              <a:rPr lang="en" sz="1117">
                <a:solidFill>
                  <a:schemeClr val="dk1"/>
                </a:solidFill>
                <a:latin typeface="Lato"/>
                <a:ea typeface="Lato"/>
                <a:cs typeface="Lato"/>
                <a:sym typeface="Lato"/>
              </a:rPr>
              <a:t>○  Understanding CMS’s New Nursing Facility Guidance </a:t>
            </a:r>
            <a:r>
              <a:rPr lang="en" sz="1117">
                <a:solidFill>
                  <a:srgbClr val="1155CC"/>
                </a:solidFill>
                <a:latin typeface="Lato"/>
                <a:ea typeface="Lato"/>
                <a:cs typeface="Lato"/>
                <a:sym typeface="Lato"/>
              </a:rPr>
              <a:t>https://justiceinaging.org/wp-content/uploads/2022/07/Understanding-CMSs- New-NF-Guidance-Issue-Brief.pdf </a:t>
            </a:r>
            <a:r>
              <a:rPr lang="en" sz="1117">
                <a:solidFill>
                  <a:schemeClr val="dk1"/>
                </a:solidFill>
                <a:latin typeface="Lato"/>
                <a:ea typeface="Lato"/>
                <a:cs typeface="Lato"/>
                <a:sym typeface="Lato"/>
              </a:rPr>
              <a:t>(2022 issue brief by Eric Carlson, Justice in Aging)</a:t>
            </a:r>
            <a:endParaRPr sz="1117">
              <a:solidFill>
                <a:schemeClr val="dk1"/>
              </a:solidFill>
              <a:latin typeface="Lato"/>
              <a:ea typeface="Lato"/>
              <a:cs typeface="Lato"/>
              <a:sym typeface="Lato"/>
            </a:endParaRPr>
          </a:p>
          <a:p>
            <a:pPr marL="914400" lvl="1" indent="-228600" algn="l" rtl="0">
              <a:lnSpc>
                <a:spcPct val="95000"/>
              </a:lnSpc>
              <a:spcBef>
                <a:spcPts val="0"/>
              </a:spcBef>
              <a:spcAft>
                <a:spcPts val="0"/>
              </a:spcAft>
              <a:buClr>
                <a:schemeClr val="dk1"/>
              </a:buClr>
              <a:buSzPts val="1118"/>
              <a:buNone/>
            </a:pPr>
            <a:r>
              <a:rPr lang="en" sz="1117">
                <a:solidFill>
                  <a:schemeClr val="dk1"/>
                </a:solidFill>
                <a:latin typeface="Lato"/>
                <a:ea typeface="Lato"/>
                <a:cs typeface="Lato"/>
                <a:sym typeface="Lato"/>
              </a:rPr>
              <a:t>○  Summary of CMS’s Updated Nursing Home Guidance </a:t>
            </a:r>
            <a:r>
              <a:rPr lang="en" sz="1117">
                <a:solidFill>
                  <a:srgbClr val="1155CC"/>
                </a:solidFill>
                <a:latin typeface="Lato"/>
                <a:ea typeface="Lato"/>
                <a:cs typeface="Lato"/>
                <a:sym typeface="Lato"/>
              </a:rPr>
              <a:t>https://theconsumervoice.org/uploads/files/issues/phase-3-summary.pdf </a:t>
            </a:r>
            <a:r>
              <a:rPr lang="en" sz="1117">
                <a:solidFill>
                  <a:schemeClr val="dk1"/>
                </a:solidFill>
                <a:latin typeface="Lato"/>
                <a:ea typeface="Lato"/>
                <a:cs typeface="Lato"/>
                <a:sym typeface="Lato"/>
              </a:rPr>
              <a:t>(2022 reference guide by the National Consumer Voice for Quality Long-Term Care)</a:t>
            </a:r>
            <a:endParaRPr sz="1117">
              <a:solidFill>
                <a:schemeClr val="dk1"/>
              </a:solidFill>
              <a:latin typeface="Lato"/>
              <a:ea typeface="Lato"/>
              <a:cs typeface="Lato"/>
              <a:sym typeface="Lato"/>
            </a:endParaRPr>
          </a:p>
          <a:p>
            <a:pPr marL="457200" lvl="0" indent="-228600" algn="l" rtl="0">
              <a:lnSpc>
                <a:spcPct val="95000"/>
              </a:lnSpc>
              <a:spcBef>
                <a:spcPts val="0"/>
              </a:spcBef>
              <a:spcAft>
                <a:spcPts val="0"/>
              </a:spcAft>
              <a:buClr>
                <a:schemeClr val="dk1"/>
              </a:buClr>
              <a:buSzPts val="1118"/>
              <a:buNone/>
            </a:pPr>
            <a:r>
              <a:rPr lang="en" sz="1117">
                <a:solidFill>
                  <a:srgbClr val="201F1E"/>
                </a:solidFill>
                <a:latin typeface="Lato"/>
                <a:ea typeface="Lato"/>
                <a:cs typeface="Lato"/>
                <a:sym typeface="Lato"/>
              </a:rPr>
              <a:t>●  NCLER Defending Evictions from Nursing Homes and Assisted Living Facilities:</a:t>
            </a:r>
            <a:r>
              <a:rPr lang="en" sz="1117">
                <a:solidFill>
                  <a:srgbClr val="1155CC"/>
                </a:solidFill>
                <a:latin typeface="Lato"/>
                <a:ea typeface="Lato"/>
                <a:cs typeface="Lato"/>
                <a:sym typeface="Lato"/>
              </a:rPr>
              <a:t>https://ncler.acl.gov/pdf/LTC%20and%20Evictions%20PowerPoint.pdf </a:t>
            </a:r>
            <a:r>
              <a:rPr lang="en" sz="1117">
                <a:solidFill>
                  <a:srgbClr val="201F1E"/>
                </a:solidFill>
                <a:latin typeface="Lato"/>
                <a:ea typeface="Lato"/>
                <a:cs typeface="Lato"/>
                <a:sym typeface="Lato"/>
              </a:rPr>
              <a:t>(2017 PowerPoint presentation by Eric Carlson, Justice in Aging)</a:t>
            </a:r>
            <a:endParaRPr sz="1117">
              <a:solidFill>
                <a:srgbClr val="201F1E"/>
              </a:solidFill>
              <a:latin typeface="Lato"/>
              <a:ea typeface="Lato"/>
              <a:cs typeface="Lato"/>
              <a:sym typeface="Lato"/>
            </a:endParaRPr>
          </a:p>
          <a:p>
            <a:pPr marL="457200" lvl="0" indent="-228600" algn="l" rtl="0">
              <a:lnSpc>
                <a:spcPct val="95000"/>
              </a:lnSpc>
              <a:spcBef>
                <a:spcPts val="0"/>
              </a:spcBef>
              <a:spcAft>
                <a:spcPts val="0"/>
              </a:spcAft>
              <a:buClr>
                <a:schemeClr val="dk1"/>
              </a:buClr>
              <a:buSzPts val="1118"/>
              <a:buNone/>
            </a:pPr>
            <a:r>
              <a:rPr lang="en" sz="1117">
                <a:solidFill>
                  <a:srgbClr val="201F1E"/>
                </a:solidFill>
                <a:latin typeface="Lato"/>
                <a:ea typeface="Lato"/>
                <a:cs typeface="Lato"/>
                <a:sym typeface="Lato"/>
              </a:rPr>
              <a:t>●  Nursing Home Resident Rights Advocacy:</a:t>
            </a:r>
            <a:r>
              <a:rPr lang="en" sz="1117">
                <a:solidFill>
                  <a:srgbClr val="1155CC"/>
                </a:solidFill>
                <a:latin typeface="Lato"/>
                <a:ea typeface="Lato"/>
                <a:cs typeface="Lato"/>
                <a:sym typeface="Lato"/>
              </a:rPr>
              <a:t>https://www.floridahealthjustice.org/uploads/1/1/5/5/115598329/2018_nursing_home _residents_rights_handout.pptx </a:t>
            </a:r>
            <a:r>
              <a:rPr lang="en" sz="1117">
                <a:solidFill>
                  <a:srgbClr val="201F1E"/>
                </a:solidFill>
                <a:latin typeface="Lato"/>
                <a:ea typeface="Lato"/>
                <a:cs typeface="Lato"/>
                <a:sym typeface="Lato"/>
              </a:rPr>
              <a:t>(2018 PowerPoint presentation by Edwin M. Boyer, Florida Elder Law Attorney)</a:t>
            </a:r>
            <a:endParaRPr sz="1117">
              <a:solidFill>
                <a:srgbClr val="201F1E"/>
              </a:solidFill>
              <a:latin typeface="Lato"/>
              <a:ea typeface="Lato"/>
              <a:cs typeface="Lato"/>
              <a:sym typeface="Lato"/>
            </a:endParaRPr>
          </a:p>
          <a:p>
            <a:pPr marL="457200" lvl="0" indent="-228600" algn="l" rtl="0">
              <a:lnSpc>
                <a:spcPct val="95000"/>
              </a:lnSpc>
              <a:spcBef>
                <a:spcPts val="0"/>
              </a:spcBef>
              <a:spcAft>
                <a:spcPts val="0"/>
              </a:spcAft>
              <a:buClr>
                <a:schemeClr val="dk1"/>
              </a:buClr>
              <a:buSzPts val="1118"/>
              <a:buNone/>
            </a:pPr>
            <a:r>
              <a:rPr lang="en" sz="1117">
                <a:solidFill>
                  <a:srgbClr val="201F1E"/>
                </a:solidFill>
                <a:latin typeface="Lato"/>
                <a:ea typeface="Lato"/>
                <a:cs typeface="Lato"/>
                <a:sym typeface="Lato"/>
              </a:rPr>
              <a:t>●  Fair Hearing Request For Transfer or Discharge From a Nursing Home:</a:t>
            </a:r>
            <a:r>
              <a:rPr lang="en" sz="1117">
                <a:solidFill>
                  <a:srgbClr val="1155CC"/>
                </a:solidFill>
                <a:latin typeface="Lato"/>
                <a:ea typeface="Lato"/>
                <a:cs typeface="Lato"/>
                <a:sym typeface="Lato"/>
              </a:rPr>
              <a:t>https://ahca.myflorida.com/MCHQ/Health_Facility_Regulation/Long_Term_Care/DOCs/ Nursing_Home_Docs/Hotline_Posters/FINAL_AHCA31200003TransferDischargeFairHearingRequestApril2014.pdf </a:t>
            </a:r>
            <a:r>
              <a:rPr lang="en" sz="1117">
                <a:solidFill>
                  <a:srgbClr val="201F1E"/>
                </a:solidFill>
                <a:latin typeface="Lato"/>
                <a:ea typeface="Lato"/>
                <a:cs typeface="Lato"/>
                <a:sym typeface="Lato"/>
              </a:rPr>
              <a:t>(Official form requesting an administrative hearing appeal of nursing facility transfer or discharge)</a:t>
            </a:r>
            <a:endParaRPr sz="1117">
              <a:solidFill>
                <a:srgbClr val="201F1E"/>
              </a:solidFill>
              <a:latin typeface="Lato"/>
              <a:ea typeface="Lato"/>
              <a:cs typeface="Lato"/>
              <a:sym typeface="Lato"/>
            </a:endParaRPr>
          </a:p>
          <a:p>
            <a:pPr marL="457200" lvl="0" indent="-228600" algn="l" rtl="0">
              <a:lnSpc>
                <a:spcPct val="95000"/>
              </a:lnSpc>
              <a:spcBef>
                <a:spcPts val="0"/>
              </a:spcBef>
              <a:spcAft>
                <a:spcPts val="0"/>
              </a:spcAft>
              <a:buClr>
                <a:schemeClr val="dk1"/>
              </a:buClr>
              <a:buSzPts val="1118"/>
              <a:buNone/>
            </a:pPr>
            <a:r>
              <a:rPr lang="en" sz="1117">
                <a:solidFill>
                  <a:srgbClr val="201F1E"/>
                </a:solidFill>
                <a:latin typeface="Lato"/>
                <a:ea typeface="Lato"/>
                <a:cs typeface="Lato"/>
                <a:sym typeface="Lato"/>
              </a:rPr>
              <a:t>●  DCF Program Policy Manual Calculation of Benefits: </a:t>
            </a:r>
            <a:r>
              <a:rPr lang="en" sz="1117">
                <a:solidFill>
                  <a:srgbClr val="1155CC"/>
                </a:solidFill>
                <a:latin typeface="Lato"/>
                <a:ea typeface="Lato"/>
                <a:cs typeface="Lato"/>
                <a:sym typeface="Lato"/>
              </a:rPr>
              <a:t>https://www.myflfamilies.com/service-programs/access/docs/esspolicymanual/2600.pdf </a:t>
            </a:r>
            <a:r>
              <a:rPr lang="en" sz="1117">
                <a:solidFill>
                  <a:srgbClr val="201F1E"/>
                </a:solidFill>
                <a:latin typeface="Lato"/>
                <a:ea typeface="Lato"/>
                <a:cs typeface="Lato"/>
                <a:sym typeface="Lato"/>
              </a:rPr>
              <a:t>(Manual to assist with determining the amount of an individual’s income which is designated as a Personal Needs Allowance by program)</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52acbd2e90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152acbd2e9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1373314a476_0_7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1373314a476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914400" lvl="1" indent="-330200" algn="l" rtl="0">
              <a:lnSpc>
                <a:spcPct val="115000"/>
              </a:lnSpc>
              <a:spcBef>
                <a:spcPts val="0"/>
              </a:spcBef>
              <a:spcAft>
                <a:spcPts val="0"/>
              </a:spcAft>
              <a:buClr>
                <a:srgbClr val="595959"/>
              </a:buClr>
              <a:buSzPts val="1600"/>
              <a:buChar char="○"/>
            </a:pPr>
            <a:r>
              <a:rPr lang="en" sz="1600">
                <a:solidFill>
                  <a:srgbClr val="595959"/>
                </a:solidFill>
              </a:rPr>
              <a:t>2018: 21</a:t>
            </a:r>
            <a:endParaRPr sz="1600">
              <a:solidFill>
                <a:srgbClr val="595959"/>
              </a:solidFill>
            </a:endParaRPr>
          </a:p>
          <a:p>
            <a:pPr marL="914400" lvl="1" indent="-330200" algn="l" rtl="0">
              <a:lnSpc>
                <a:spcPct val="115000"/>
              </a:lnSpc>
              <a:spcBef>
                <a:spcPts val="1000"/>
              </a:spcBef>
              <a:spcAft>
                <a:spcPts val="0"/>
              </a:spcAft>
              <a:buClr>
                <a:srgbClr val="595959"/>
              </a:buClr>
              <a:buSzPts val="1600"/>
              <a:buChar char="○"/>
            </a:pPr>
            <a:r>
              <a:rPr lang="en" sz="1600">
                <a:solidFill>
                  <a:srgbClr val="595959"/>
                </a:solidFill>
              </a:rPr>
              <a:t>2019: 40</a:t>
            </a:r>
            <a:endParaRPr sz="1600">
              <a:solidFill>
                <a:srgbClr val="595959"/>
              </a:solidFill>
            </a:endParaRPr>
          </a:p>
          <a:p>
            <a:pPr marL="914400" lvl="1" indent="-330200" algn="l" rtl="0">
              <a:lnSpc>
                <a:spcPct val="115000"/>
              </a:lnSpc>
              <a:spcBef>
                <a:spcPts val="1000"/>
              </a:spcBef>
              <a:spcAft>
                <a:spcPts val="0"/>
              </a:spcAft>
              <a:buClr>
                <a:srgbClr val="595959"/>
              </a:buClr>
              <a:buSzPts val="1600"/>
              <a:buChar char="○"/>
            </a:pPr>
            <a:r>
              <a:rPr lang="en" sz="1600">
                <a:solidFill>
                  <a:srgbClr val="595959"/>
                </a:solidFill>
              </a:rPr>
              <a:t>2020: 27</a:t>
            </a:r>
            <a:endParaRPr sz="1600">
              <a:solidFill>
                <a:srgbClr val="595959"/>
              </a:solidFill>
            </a:endParaRPr>
          </a:p>
          <a:p>
            <a:pPr marL="914400" lvl="1" indent="-330200" algn="l" rtl="0">
              <a:lnSpc>
                <a:spcPct val="115000"/>
              </a:lnSpc>
              <a:spcBef>
                <a:spcPts val="1000"/>
              </a:spcBef>
              <a:spcAft>
                <a:spcPts val="0"/>
              </a:spcAft>
              <a:buClr>
                <a:srgbClr val="595959"/>
              </a:buClr>
              <a:buSzPts val="1600"/>
              <a:buChar char="○"/>
            </a:pPr>
            <a:r>
              <a:rPr lang="en" sz="1600">
                <a:solidFill>
                  <a:srgbClr val="595959"/>
                </a:solidFill>
              </a:rPr>
              <a:t>2021: 23</a:t>
            </a:r>
            <a:endParaRPr sz="1600">
              <a:solidFill>
                <a:srgbClr val="595959"/>
              </a:solidFill>
            </a:endParaRPr>
          </a:p>
          <a:p>
            <a:pPr marL="914400" lvl="1" indent="-317500" algn="l" rtl="0">
              <a:lnSpc>
                <a:spcPct val="115000"/>
              </a:lnSpc>
              <a:spcBef>
                <a:spcPts val="1000"/>
              </a:spcBef>
              <a:spcAft>
                <a:spcPts val="0"/>
              </a:spcAft>
              <a:buClr>
                <a:srgbClr val="595959"/>
              </a:buClr>
              <a:buSzPts val="1400"/>
              <a:buChar char="○"/>
            </a:pPr>
            <a:r>
              <a:rPr lang="en" sz="1600">
                <a:solidFill>
                  <a:srgbClr val="595959"/>
                </a:solidFill>
              </a:rPr>
              <a:t>2022: 14 (as of June)</a:t>
            </a:r>
            <a:endParaRPr sz="1600">
              <a:solidFill>
                <a:srgbClr val="595959"/>
              </a:solidFill>
            </a:endParaRPr>
          </a:p>
          <a:p>
            <a:pPr marL="0" lvl="0" indent="0" algn="l" rtl="0">
              <a:lnSpc>
                <a:spcPct val="115000"/>
              </a:lnSpc>
              <a:spcBef>
                <a:spcPts val="1000"/>
              </a:spcBef>
              <a:spcAft>
                <a:spcPts val="0"/>
              </a:spcAft>
              <a:buNone/>
            </a:pPr>
            <a:r>
              <a:rPr lang="en" sz="1600">
                <a:solidFill>
                  <a:srgbClr val="595959"/>
                </a:solidFill>
              </a:rPr>
              <a:t>Reasons for discharge:</a:t>
            </a:r>
            <a:endParaRPr sz="16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The resident has failed, after reasonable and appropriate notice, to pay for stay at the facility: 57 (45.6%)</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The safety of individuals in the facility is endangered due to the clinical or behavioral status of the resident: 33 (26.4%)</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The resident’s needs cannot be met in the facility: 28 (22.4%)</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The resident’s health has improved sufficiently so the resident no longer needs the services provided by the facility: 18 (14.4%)</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The health of individuals in the facility would be endangered:11 (8.8%)</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The facility ceases to operate: 1 (0.8%)</a:t>
            </a:r>
            <a:endParaRPr sz="1800">
              <a:solidFill>
                <a:srgbClr val="595959"/>
              </a:solidFill>
            </a:endParaRPr>
          </a:p>
          <a:p>
            <a:pPr marL="457200" lvl="0" indent="-342900" algn="l" rtl="0">
              <a:lnSpc>
                <a:spcPct val="115000"/>
              </a:lnSpc>
              <a:spcBef>
                <a:spcPts val="1000"/>
              </a:spcBef>
              <a:spcAft>
                <a:spcPts val="1000"/>
              </a:spcAft>
              <a:buClr>
                <a:srgbClr val="595959"/>
              </a:buClr>
              <a:buSzPts val="1800"/>
              <a:buChar char="●"/>
            </a:pPr>
            <a:r>
              <a:rPr lang="en" sz="1800">
                <a:solidFill>
                  <a:srgbClr val="595959"/>
                </a:solidFill>
              </a:rPr>
              <a:t>23 instances where the facility selected more than one reason</a:t>
            </a:r>
            <a:endParaRPr sz="1600">
              <a:solidFill>
                <a:srgbClr val="595959"/>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15284953dcd_0_6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15284953dcd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rgbClr val="595959"/>
              </a:buClr>
              <a:buSzPts val="1800"/>
              <a:buChar char="●"/>
            </a:pPr>
            <a:r>
              <a:rPr lang="en" sz="1800">
                <a:solidFill>
                  <a:srgbClr val="595959"/>
                </a:solidFill>
              </a:rPr>
              <a:t>~82.4% of residents were not represented by either an attorney or an ombudsman (103/125)</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51 appeared pro se (40.8%)</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50 were represented by a family member only (40%)</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4 were represented by an attorney (3.2%)</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4 were represented by an ombudsman only</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2 were represented by both an ombudsman and a family member</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Other advocate (1), “Health care proxy” (1), “Power of attorney” (1), “Representative” (2), Completely redacted (9)</a:t>
            </a:r>
            <a:endParaRPr sz="1800">
              <a:solidFill>
                <a:srgbClr val="595959"/>
              </a:solidFill>
            </a:endParaRPr>
          </a:p>
          <a:p>
            <a:pPr marL="914400" lvl="0" indent="-342900" algn="l" rtl="0">
              <a:lnSpc>
                <a:spcPct val="115000"/>
              </a:lnSpc>
              <a:spcBef>
                <a:spcPts val="1000"/>
              </a:spcBef>
              <a:spcAft>
                <a:spcPts val="0"/>
              </a:spcAft>
              <a:buClr>
                <a:srgbClr val="595959"/>
              </a:buClr>
              <a:buSzPts val="1800"/>
              <a:buChar char="●"/>
            </a:pPr>
            <a:r>
              <a:rPr lang="en" sz="1800">
                <a:solidFill>
                  <a:srgbClr val="595959"/>
                </a:solidFill>
              </a:rPr>
              <a:t>Only 32 residents had their appeal granted: 25.6% success rate</a:t>
            </a:r>
            <a:endParaRPr sz="1800">
              <a:solidFill>
                <a:srgbClr val="595959"/>
              </a:solidFill>
            </a:endParaRPr>
          </a:p>
          <a:p>
            <a:pPr marL="914400" lvl="0" indent="-342900" algn="l" rtl="0">
              <a:lnSpc>
                <a:spcPct val="115000"/>
              </a:lnSpc>
              <a:spcBef>
                <a:spcPts val="1000"/>
              </a:spcBef>
              <a:spcAft>
                <a:spcPts val="0"/>
              </a:spcAft>
              <a:buClr>
                <a:srgbClr val="595959"/>
              </a:buClr>
              <a:buSzPts val="1800"/>
              <a:buChar char="●"/>
            </a:pPr>
            <a:r>
              <a:rPr lang="en" sz="1800">
                <a:solidFill>
                  <a:srgbClr val="595959"/>
                </a:solidFill>
              </a:rPr>
              <a:t>11 pro se residents prevailed</a:t>
            </a:r>
            <a:endParaRPr sz="1800">
              <a:solidFill>
                <a:srgbClr val="595959"/>
              </a:solidFill>
            </a:endParaRPr>
          </a:p>
          <a:p>
            <a:pPr marL="914400" lvl="0" indent="-342900" algn="l" rtl="0">
              <a:lnSpc>
                <a:spcPct val="115000"/>
              </a:lnSpc>
              <a:spcBef>
                <a:spcPts val="1000"/>
              </a:spcBef>
              <a:spcAft>
                <a:spcPts val="0"/>
              </a:spcAft>
              <a:buClr>
                <a:srgbClr val="595959"/>
              </a:buClr>
              <a:buSzPts val="1800"/>
              <a:buChar char="●"/>
            </a:pPr>
            <a:r>
              <a:rPr lang="en" sz="1800">
                <a:solidFill>
                  <a:srgbClr val="595959"/>
                </a:solidFill>
              </a:rPr>
              <a:t>13 residents represented by only family members prevailed </a:t>
            </a:r>
            <a:endParaRPr sz="1800">
              <a:solidFill>
                <a:srgbClr val="595959"/>
              </a:solidFill>
            </a:endParaRPr>
          </a:p>
          <a:p>
            <a:pPr marL="914400" lvl="0" indent="-342900" algn="l" rtl="0">
              <a:lnSpc>
                <a:spcPct val="115000"/>
              </a:lnSpc>
              <a:spcBef>
                <a:spcPts val="1000"/>
              </a:spcBef>
              <a:spcAft>
                <a:spcPts val="0"/>
              </a:spcAft>
              <a:buClr>
                <a:srgbClr val="595959"/>
              </a:buClr>
              <a:buSzPts val="1800"/>
              <a:buChar char="●"/>
            </a:pPr>
            <a:r>
              <a:rPr lang="en" sz="1800">
                <a:solidFill>
                  <a:srgbClr val="595959"/>
                </a:solidFill>
              </a:rPr>
              <a:t>2 residents with attorney representation prevailed</a:t>
            </a:r>
            <a:endParaRPr sz="1800">
              <a:solidFill>
                <a:srgbClr val="595959"/>
              </a:solidFill>
            </a:endParaRPr>
          </a:p>
          <a:p>
            <a:pPr marL="914400" lvl="0" indent="-342900" algn="l" rtl="0">
              <a:lnSpc>
                <a:spcPct val="115000"/>
              </a:lnSpc>
              <a:spcBef>
                <a:spcPts val="1000"/>
              </a:spcBef>
              <a:spcAft>
                <a:spcPts val="0"/>
              </a:spcAft>
              <a:buClr>
                <a:srgbClr val="595959"/>
              </a:buClr>
              <a:buSzPts val="1800"/>
              <a:buChar char="●"/>
            </a:pPr>
            <a:r>
              <a:rPr lang="en" sz="1800">
                <a:solidFill>
                  <a:srgbClr val="595959"/>
                </a:solidFill>
              </a:rPr>
              <a:t>2 residents with an ombudsman prevailed </a:t>
            </a:r>
            <a:endParaRPr sz="1800">
              <a:solidFill>
                <a:srgbClr val="595959"/>
              </a:solidFill>
            </a:endParaRPr>
          </a:p>
          <a:p>
            <a:pPr marL="914400" lvl="0" indent="-342900" algn="l" rtl="0">
              <a:lnSpc>
                <a:spcPct val="115000"/>
              </a:lnSpc>
              <a:spcBef>
                <a:spcPts val="1000"/>
              </a:spcBef>
              <a:spcAft>
                <a:spcPts val="0"/>
              </a:spcAft>
              <a:buClr>
                <a:srgbClr val="595959"/>
              </a:buClr>
              <a:buSzPts val="1800"/>
              <a:buChar char="●"/>
            </a:pPr>
            <a:r>
              <a:rPr lang="en" sz="1800">
                <a:solidFill>
                  <a:srgbClr val="595959"/>
                </a:solidFill>
              </a:rPr>
              <a:t>1 resident with both ombudsman and family representation prevailed</a:t>
            </a:r>
            <a:endParaRPr sz="1800">
              <a:solidFill>
                <a:srgbClr val="595959"/>
              </a:solidFill>
            </a:endParaRPr>
          </a:p>
          <a:p>
            <a:pPr marL="914400" lvl="0" indent="-342900" algn="l" rtl="0">
              <a:lnSpc>
                <a:spcPct val="115000"/>
              </a:lnSpc>
              <a:spcBef>
                <a:spcPts val="1000"/>
              </a:spcBef>
              <a:spcAft>
                <a:spcPts val="0"/>
              </a:spcAft>
              <a:buClr>
                <a:srgbClr val="595959"/>
              </a:buClr>
              <a:buSzPts val="1800"/>
              <a:buChar char="●"/>
            </a:pPr>
            <a:r>
              <a:rPr lang="en" sz="1800">
                <a:solidFill>
                  <a:srgbClr val="595959"/>
                </a:solidFill>
              </a:rPr>
              <a:t>3 residents prevailed with unknown representation status (redaction)</a:t>
            </a:r>
            <a:endParaRPr sz="1800">
              <a:solidFill>
                <a:srgbClr val="595959"/>
              </a:solidFill>
            </a:endParaRPr>
          </a:p>
          <a:p>
            <a:pPr marL="0" lvl="0" indent="0" algn="l" rtl="0">
              <a:spcBef>
                <a:spcPts val="100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52acbd2e90_0_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52acbd2e90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rgbClr val="595959"/>
              </a:buClr>
              <a:buSzPts val="1800"/>
              <a:buChar char="●"/>
            </a:pPr>
            <a:r>
              <a:rPr lang="en" sz="1800">
                <a:solidFill>
                  <a:srgbClr val="595959"/>
                </a:solidFill>
              </a:rPr>
              <a:t>One instance where an improper reason for discharge was given</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One instance where no reason was selected</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One instance where the facility did not provide any discharge notice when it would not accept a resident back after a temporary transfer</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Appeal was granted in each of these three cases </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Real reason was facility’s contentious relationship with a family member</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Facility did not provide specific dates/times for safety violations</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No testimony was provided to support claims</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Facility did not provide evidence the resident was properly billed</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Facility did not provide evidence that a payment arrangement was discussed</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16 residents had at least one witness (50%)</a:t>
            </a:r>
            <a:endParaRPr sz="1800">
              <a:solidFill>
                <a:srgbClr val="595959"/>
              </a:solidFill>
            </a:endParaRPr>
          </a:p>
          <a:p>
            <a:pPr marL="457200" lvl="0" indent="-342900" algn="l" rtl="0">
              <a:lnSpc>
                <a:spcPct val="115000"/>
              </a:lnSpc>
              <a:spcBef>
                <a:spcPts val="1000"/>
              </a:spcBef>
              <a:spcAft>
                <a:spcPts val="0"/>
              </a:spcAft>
              <a:buClr>
                <a:srgbClr val="595959"/>
              </a:buClr>
              <a:buSzPts val="1800"/>
              <a:buChar char="●"/>
            </a:pPr>
            <a:r>
              <a:rPr lang="en" sz="1800">
                <a:solidFill>
                  <a:srgbClr val="595959"/>
                </a:solidFill>
              </a:rPr>
              <a:t>18 residents submitted at least one exhibit (56.3%)</a:t>
            </a:r>
            <a:endParaRPr sz="1800">
              <a:solidFill>
                <a:srgbClr val="595959"/>
              </a:solidFill>
            </a:endParaRPr>
          </a:p>
          <a:p>
            <a:pPr marL="0" lvl="0" indent="0" algn="l" rtl="0">
              <a:lnSpc>
                <a:spcPct val="115000"/>
              </a:lnSpc>
              <a:spcBef>
                <a:spcPts val="1000"/>
              </a:spcBef>
              <a:spcAft>
                <a:spcPts val="0"/>
              </a:spcAft>
              <a:buNone/>
            </a:pPr>
            <a:r>
              <a:rPr lang="en" sz="1800">
                <a:solidFill>
                  <a:srgbClr val="595959"/>
                </a:solidFill>
              </a:rPr>
              <a:t>Defective Notices:</a:t>
            </a:r>
            <a:endParaRPr sz="1800">
              <a:solidFill>
                <a:srgbClr val="595959"/>
              </a:solidFill>
            </a:endParaRPr>
          </a:p>
          <a:p>
            <a:pPr marL="914400" lvl="1" indent="-317500" algn="l" rtl="0">
              <a:lnSpc>
                <a:spcPct val="115000"/>
              </a:lnSpc>
              <a:spcBef>
                <a:spcPts val="1000"/>
              </a:spcBef>
              <a:spcAft>
                <a:spcPts val="0"/>
              </a:spcAft>
              <a:buClr>
                <a:srgbClr val="595959"/>
              </a:buClr>
              <a:buSzPts val="1400"/>
              <a:buChar char="○"/>
            </a:pPr>
            <a:r>
              <a:rPr lang="en" sz="1400">
                <a:solidFill>
                  <a:srgbClr val="595959"/>
                </a:solidFill>
              </a:rPr>
              <a:t>Not signed by physician/no order attached</a:t>
            </a:r>
            <a:endParaRPr sz="1400">
              <a:solidFill>
                <a:srgbClr val="595959"/>
              </a:solidFill>
            </a:endParaRPr>
          </a:p>
          <a:p>
            <a:pPr marL="914400" lvl="1" indent="-317500" algn="l" rtl="0">
              <a:lnSpc>
                <a:spcPct val="115000"/>
              </a:lnSpc>
              <a:spcBef>
                <a:spcPts val="1000"/>
              </a:spcBef>
              <a:spcAft>
                <a:spcPts val="0"/>
              </a:spcAft>
              <a:buClr>
                <a:srgbClr val="595959"/>
              </a:buClr>
              <a:buSzPts val="1400"/>
              <a:buChar char="○"/>
            </a:pPr>
            <a:r>
              <a:rPr lang="en" sz="1400">
                <a:solidFill>
                  <a:srgbClr val="595959"/>
                </a:solidFill>
              </a:rPr>
              <a:t>Wrong reason marked </a:t>
            </a:r>
            <a:endParaRPr sz="1400">
              <a:solidFill>
                <a:srgbClr val="595959"/>
              </a:solidFill>
            </a:endParaRPr>
          </a:p>
          <a:p>
            <a:pPr marL="914400" lvl="1" indent="-317500" algn="l" rtl="0">
              <a:lnSpc>
                <a:spcPct val="115000"/>
              </a:lnSpc>
              <a:spcBef>
                <a:spcPts val="1000"/>
              </a:spcBef>
              <a:spcAft>
                <a:spcPts val="0"/>
              </a:spcAft>
              <a:buClr>
                <a:srgbClr val="595959"/>
              </a:buClr>
              <a:buSzPts val="1400"/>
              <a:buChar char="○"/>
            </a:pPr>
            <a:r>
              <a:rPr lang="en" sz="1400">
                <a:solidFill>
                  <a:srgbClr val="595959"/>
                </a:solidFill>
              </a:rPr>
              <a:t>No reason marked</a:t>
            </a:r>
            <a:endParaRPr sz="1400">
              <a:solidFill>
                <a:srgbClr val="595959"/>
              </a:solidFill>
            </a:endParaRPr>
          </a:p>
          <a:p>
            <a:pPr marL="914400" lvl="1" indent="-317500" algn="l" rtl="0">
              <a:lnSpc>
                <a:spcPct val="115000"/>
              </a:lnSpc>
              <a:spcBef>
                <a:spcPts val="1000"/>
              </a:spcBef>
              <a:spcAft>
                <a:spcPts val="0"/>
              </a:spcAft>
              <a:buClr>
                <a:srgbClr val="595959"/>
              </a:buClr>
              <a:buSzPts val="1400"/>
              <a:buChar char="○"/>
            </a:pPr>
            <a:r>
              <a:rPr lang="en" sz="1400">
                <a:solidFill>
                  <a:srgbClr val="595959"/>
                </a:solidFill>
              </a:rPr>
              <a:t>Improper reason</a:t>
            </a:r>
            <a:endParaRPr sz="1400">
              <a:solidFill>
                <a:srgbClr val="595959"/>
              </a:solidFill>
            </a:endParaRPr>
          </a:p>
          <a:p>
            <a:pPr marL="914400" lvl="1" indent="-317500" algn="l" rtl="0">
              <a:lnSpc>
                <a:spcPct val="115000"/>
              </a:lnSpc>
              <a:spcBef>
                <a:spcPts val="1000"/>
              </a:spcBef>
              <a:spcAft>
                <a:spcPts val="0"/>
              </a:spcAft>
              <a:buClr>
                <a:srgbClr val="595959"/>
              </a:buClr>
              <a:buSzPts val="1400"/>
              <a:buChar char="○"/>
            </a:pPr>
            <a:r>
              <a:rPr lang="en" sz="1400">
                <a:solidFill>
                  <a:srgbClr val="595959"/>
                </a:solidFill>
              </a:rPr>
              <a:t>Did not provide 30 days notice</a:t>
            </a:r>
            <a:endParaRPr sz="1400">
              <a:solidFill>
                <a:srgbClr val="595959"/>
              </a:solidFill>
            </a:endParaRPr>
          </a:p>
          <a:p>
            <a:pPr marL="914400" lvl="1" indent="-317500" algn="l" rtl="0">
              <a:lnSpc>
                <a:spcPct val="115000"/>
              </a:lnSpc>
              <a:spcBef>
                <a:spcPts val="1000"/>
              </a:spcBef>
              <a:spcAft>
                <a:spcPts val="1000"/>
              </a:spcAft>
              <a:buClr>
                <a:srgbClr val="595959"/>
              </a:buClr>
              <a:buSzPts val="1400"/>
              <a:buChar char="○"/>
            </a:pPr>
            <a:r>
              <a:rPr lang="en" sz="1400">
                <a:solidFill>
                  <a:srgbClr val="595959"/>
                </a:solidFill>
              </a:rPr>
              <a:t>None provided when would not readmit after a temporary transfer</a:t>
            </a:r>
            <a:endParaRPr sz="1800">
              <a:solidFill>
                <a:srgbClr val="595959"/>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152acbd2e90_0_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152acbd2e90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152acbd2e90_0_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152acbd2e90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p:cNvSpPr/>
          <p:nvPr userDrawn="1"/>
        </p:nvSpPr>
        <p:spPr bwMode="auto">
          <a:xfrm>
            <a:off x="1295400" y="314645"/>
            <a:ext cx="67818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9" name="Rectangle 3"/>
          <p:cNvSpPr>
            <a:spLocks noGrp="1" noChangeArrowheads="1"/>
          </p:cNvSpPr>
          <p:nvPr>
            <p:ph type="subTitle" idx="1"/>
          </p:nvPr>
        </p:nvSpPr>
        <p:spPr>
          <a:xfrm>
            <a:off x="537341" y="1762445"/>
            <a:ext cx="8001000" cy="4189894"/>
          </a:xfrm>
          <a:noFill/>
        </p:spPr>
        <p:txBody>
          <a:bodyPr/>
          <a:lstStyle>
            <a:lvl1pPr>
              <a:defRPr sz="3200">
                <a:solidFill>
                  <a:srgbClr val="000000"/>
                </a:solidFill>
              </a:defRPr>
            </a:lvl1pPr>
          </a:lstStyle>
          <a:p>
            <a:pPr eaLnBrk="1" hangingPunct="1">
              <a:lnSpc>
                <a:spcPct val="90000"/>
              </a:lnSpc>
              <a:buNone/>
            </a:pPr>
            <a:r>
              <a:rPr lang="en-US" sz="2400"/>
              <a:t>Click to edit Master subtitle style</a:t>
            </a:r>
            <a:endParaRPr lang="en-US" sz="2400" dirty="0"/>
          </a:p>
        </p:txBody>
      </p:sp>
      <p:sp>
        <p:nvSpPr>
          <p:cNvPr id="12" name="Rectangle 4"/>
          <p:cNvSpPr txBox="1">
            <a:spLocks noChangeArrowheads="1"/>
          </p:cNvSpPr>
          <p:nvPr userDrawn="1"/>
        </p:nvSpPr>
        <p:spPr bwMode="auto">
          <a:xfrm>
            <a:off x="7715250" y="6250112"/>
            <a:ext cx="857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defPPr>
              <a:defRPr lang="en-US"/>
            </a:defPPr>
            <a:lvl1pPr algn="ctr" rtl="0" fontAlgn="base">
              <a:spcBef>
                <a:spcPct val="0"/>
              </a:spcBef>
              <a:spcAft>
                <a:spcPct val="0"/>
              </a:spcAft>
              <a:defRPr sz="1400" kern="1200">
                <a:solidFill>
                  <a:schemeClr val="tx1"/>
                </a:solidFill>
                <a:effectLst/>
                <a:latin typeface="Times New Roman" pitchFamily="18" charset="0"/>
                <a:ea typeface="+mn-ea"/>
                <a:cs typeface="+mn-cs"/>
              </a:defRPr>
            </a:lvl1pPr>
            <a:lvl2pPr marL="457200"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lvl="1">
              <a:defRPr/>
            </a:pPr>
            <a:endParaRPr lang="en-US" sz="600" dirty="0"/>
          </a:p>
          <a:p>
            <a:pPr lvl="1">
              <a:defRPr/>
            </a:pPr>
            <a:fld id="{5B678750-0EC7-4D01-9C38-E5091D3FCFE9}" type="slidenum">
              <a:rPr lang="en-US" sz="1200" smtClean="0">
                <a:solidFill>
                  <a:srgbClr val="000000"/>
                </a:solidFill>
                <a:effectLst/>
              </a:rPr>
              <a:t>‹#›</a:t>
            </a:fld>
            <a:endParaRPr lang="en-US" sz="1200" dirty="0">
              <a:solidFill>
                <a:srgbClr val="000000"/>
              </a:solidFill>
              <a:effectLst/>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26218" y="39026"/>
            <a:ext cx="5865045" cy="1645920"/>
          </a:xfrm>
          <a:prstGeom prst="rect">
            <a:avLst/>
          </a:prstGeom>
        </p:spPr>
      </p:pic>
    </p:spTree>
    <p:extLst>
      <p:ext uri="{BB962C8B-B14F-4D97-AF65-F5344CB8AC3E}">
        <p14:creationId xmlns:p14="http://schemas.microsoft.com/office/powerpoint/2010/main" val="765804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600200"/>
            <a:ext cx="6367800" cy="54544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520531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 name="Google Shape;37;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3737433"/>
            <a:ext cx="4045200" cy="16468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965433"/>
            <a:ext cx="3837000" cy="49268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2455579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5640767"/>
            <a:ext cx="5998800" cy="806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41958801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474833"/>
            <a:ext cx="8520600" cy="26180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4202967"/>
            <a:ext cx="8520600" cy="17344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3192358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3393963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30517"/>
            <a:ext cx="7772400" cy="1422083"/>
          </a:xfrm>
        </p:spPr>
        <p:txBody>
          <a:bodyPr/>
          <a:lstStyle>
            <a:lvl1pPr>
              <a:defRPr sz="3600">
                <a:solidFill>
                  <a:srgbClr val="000000"/>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6"/>
          <p:cNvSpPr>
            <a:spLocks noGrp="1" noChangeArrowheads="1"/>
          </p:cNvSpPr>
          <p:nvPr>
            <p:ph type="sldNum" sz="quarter" idx="11"/>
          </p:nvPr>
        </p:nvSpPr>
        <p:spPr>
          <a:xfrm>
            <a:off x="7772400" y="6248400"/>
            <a:ext cx="762000" cy="457200"/>
          </a:xfrm>
          <a:prstGeom prst="rect">
            <a:avLst/>
          </a:prstGeom>
          <a:ln/>
        </p:spPr>
        <p:txBody>
          <a:bodyPr/>
          <a:lstStyle>
            <a:lvl1pPr>
              <a:defRPr>
                <a:solidFill>
                  <a:srgbClr val="000000"/>
                </a:solidFill>
                <a:effectLst/>
              </a:defRPr>
            </a:lvl1pPr>
          </a:lstStyle>
          <a:p>
            <a:pPr>
              <a:defRPr/>
            </a:pPr>
            <a:fld id="{6414CFA4-8673-4251-AA94-B88DDAD2304E}" type="slidenum">
              <a:rPr lang="en-US" smtClean="0"/>
              <a:pPr>
                <a:defRPr/>
              </a:pPr>
              <a:t>‹#›</a:t>
            </a:fld>
            <a:endParaRPr lang="en-US" dirty="0"/>
          </a:p>
        </p:txBody>
      </p:sp>
    </p:spTree>
    <p:extLst>
      <p:ext uri="{BB962C8B-B14F-4D97-AF65-F5344CB8AC3E}">
        <p14:creationId xmlns:p14="http://schemas.microsoft.com/office/powerpoint/2010/main" val="2090899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05000"/>
            <a:ext cx="7772400" cy="4267200"/>
          </a:xfrm>
        </p:spPr>
        <p:txBody>
          <a:bodyPr anchor="t"/>
          <a:lstStyle>
            <a:lvl1pPr algn="l">
              <a:defRPr sz="3600" b="1" cap="all">
                <a:solidFill>
                  <a:srgbClr val="000000"/>
                </a:solidFill>
              </a:defRPr>
            </a:lvl1pPr>
          </a:lstStyle>
          <a:p>
            <a:r>
              <a:rPr lang="en-US"/>
              <a:t>Click to edit Master title style</a:t>
            </a:r>
            <a:endParaRPr lang="en-US" dirty="0"/>
          </a:p>
        </p:txBody>
      </p:sp>
      <p:sp>
        <p:nvSpPr>
          <p:cNvPr id="5" name="Rectangle 6"/>
          <p:cNvSpPr>
            <a:spLocks noGrp="1" noChangeArrowheads="1"/>
          </p:cNvSpPr>
          <p:nvPr>
            <p:ph type="sldNum" sz="quarter" idx="11"/>
          </p:nvPr>
        </p:nvSpPr>
        <p:spPr>
          <a:xfrm>
            <a:off x="7772400" y="6248400"/>
            <a:ext cx="762000" cy="457200"/>
          </a:xfrm>
          <a:prstGeom prst="rect">
            <a:avLst/>
          </a:prstGeom>
          <a:ln/>
        </p:spPr>
        <p:txBody>
          <a:bodyPr/>
          <a:lstStyle>
            <a:lvl1pPr>
              <a:defRPr>
                <a:solidFill>
                  <a:srgbClr val="000000"/>
                </a:solidFill>
                <a:effectLst/>
              </a:defRPr>
            </a:lvl1pPr>
          </a:lstStyle>
          <a:p>
            <a:pPr>
              <a:defRPr/>
            </a:pPr>
            <a:fld id="{DA34D19D-71F0-4D9E-8024-225199C1F841}" type="slidenum">
              <a:rPr lang="en-US" smtClean="0"/>
              <a:pPr>
                <a:defRPr/>
              </a:pPr>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26218" y="39026"/>
            <a:ext cx="5865045" cy="1645920"/>
          </a:xfrm>
          <a:prstGeom prst="rect">
            <a:avLst/>
          </a:prstGeom>
        </p:spPr>
      </p:pic>
    </p:spTree>
    <p:extLst>
      <p:ext uri="{BB962C8B-B14F-4D97-AF65-F5344CB8AC3E}">
        <p14:creationId xmlns:p14="http://schemas.microsoft.com/office/powerpoint/2010/main" val="1596191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992767"/>
            <a:ext cx="8520600" cy="27368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3778833"/>
            <a:ext cx="8520600" cy="10568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347885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867800"/>
            <a:ext cx="8520600" cy="11224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3870890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3815274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1142251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1989909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740800"/>
            <a:ext cx="2808000" cy="10076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852800"/>
            <a:ext cx="2808000" cy="42392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25984330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685800" y="1981200"/>
            <a:ext cx="7772400" cy="4070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fld id="{B8D269C3-3C49-47C9-A6D3-5CD048248298}" type="slidenum">
              <a:rPr lang="en-US" smtClean="0"/>
              <a:pPr lvl="2"/>
              <a:t>‹#›</a:t>
            </a:fld>
            <a:endParaRPr lang="en-US" dirty="0"/>
          </a:p>
          <a:p>
            <a:pPr lvl="3"/>
            <a:r>
              <a:rPr lang="en-US" dirty="0"/>
              <a:t>Fourth level</a:t>
            </a:r>
          </a:p>
        </p:txBody>
      </p:sp>
      <p:sp>
        <p:nvSpPr>
          <p:cNvPr id="1029" name="Line 5"/>
          <p:cNvSpPr>
            <a:spLocks noChangeShapeType="1"/>
          </p:cNvSpPr>
          <p:nvPr/>
        </p:nvSpPr>
        <p:spPr bwMode="auto">
          <a:xfrm>
            <a:off x="1524000" y="1828800"/>
            <a:ext cx="6400800" cy="0"/>
          </a:xfrm>
          <a:prstGeom prst="line">
            <a:avLst/>
          </a:prstGeom>
          <a:noFill/>
          <a:ln w="2540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US" dirty="0"/>
          </a:p>
        </p:txBody>
      </p:sp>
      <p:sp>
        <p:nvSpPr>
          <p:cNvPr id="9" name="Rectangle 4"/>
          <p:cNvSpPr txBox="1">
            <a:spLocks noChangeArrowheads="1"/>
          </p:cNvSpPr>
          <p:nvPr userDrawn="1"/>
        </p:nvSpPr>
        <p:spPr bwMode="auto">
          <a:xfrm>
            <a:off x="1905000" y="6188074"/>
            <a:ext cx="5334000" cy="533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defPPr>
              <a:defRPr lang="en-US"/>
            </a:defPPr>
            <a:lvl1pPr algn="ctr" rtl="0" fontAlgn="base">
              <a:spcBef>
                <a:spcPct val="0"/>
              </a:spcBef>
              <a:spcAft>
                <a:spcPct val="0"/>
              </a:spcAft>
              <a:defRPr sz="1400" kern="1200">
                <a:solidFill>
                  <a:schemeClr val="tx1"/>
                </a:solidFill>
                <a:effectLst/>
                <a:latin typeface="Times New Roman" pitchFamily="18" charset="0"/>
                <a:ea typeface="+mn-ea"/>
                <a:cs typeface="+mn-cs"/>
              </a:defRPr>
            </a:lvl1pPr>
            <a:lvl2pPr marL="457200"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pPr>
              <a:defRPr/>
            </a:pPr>
            <a:r>
              <a:rPr lang="en-US" dirty="0">
                <a:solidFill>
                  <a:srgbClr val="000000"/>
                </a:solidFill>
              </a:rPr>
              <a:t>MedicareAdvocacy.org</a:t>
            </a:r>
          </a:p>
          <a:p>
            <a:pPr>
              <a:defRPr/>
            </a:pPr>
            <a:r>
              <a:rPr lang="en-US" dirty="0">
                <a:solidFill>
                  <a:srgbClr val="000000"/>
                </a:solidFill>
              </a:rPr>
              <a:t>Copyright © Center for Medicare Advocacy</a:t>
            </a:r>
          </a:p>
        </p:txBody>
      </p:sp>
      <p:sp>
        <p:nvSpPr>
          <p:cNvPr id="3" name="Slide Number Placeholder 2"/>
          <p:cNvSpPr>
            <a:spLocks noGrp="1"/>
          </p:cNvSpPr>
          <p:nvPr>
            <p:ph type="sldNum" sz="quarter" idx="4"/>
          </p:nvPr>
        </p:nvSpPr>
        <p:spPr>
          <a:xfrm>
            <a:off x="7772400" y="6356350"/>
            <a:ext cx="742950" cy="365125"/>
          </a:xfrm>
          <a:prstGeom prst="rect">
            <a:avLst/>
          </a:prstGeom>
        </p:spPr>
        <p:txBody>
          <a:bodyPr vert="horz" lIns="91440" tIns="45720" rIns="91440" bIns="45720" rtlCol="0" anchor="ctr"/>
          <a:lstStyle>
            <a:lvl1pPr algn="r">
              <a:defRPr sz="1200">
                <a:solidFill>
                  <a:srgbClr val="000000"/>
                </a:solidFill>
                <a:effectLst/>
              </a:defRPr>
            </a:lvl1pPr>
          </a:lstStyle>
          <a:p>
            <a:fld id="{2B1CF7D1-9693-4C37-A70A-E0F081EFFC0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1" fontAlgn="base" hangingPunct="1">
        <a:spcBef>
          <a:spcPct val="0"/>
        </a:spcBef>
        <a:spcAft>
          <a:spcPct val="0"/>
        </a:spcAft>
        <a:defRPr sz="3600" b="1" i="0" cap="all" baseline="0">
          <a:solidFill>
            <a:srgbClr val="000000"/>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Font typeface="Wingdings" pitchFamily="2" charset="2"/>
        <a:buChar char="§"/>
        <a:defRPr sz="3200">
          <a:solidFill>
            <a:srgbClr val="000000"/>
          </a:solidFill>
          <a:latin typeface="+mn-lt"/>
          <a:ea typeface="+mn-ea"/>
          <a:cs typeface="+mn-cs"/>
        </a:defRPr>
      </a:lvl1pPr>
      <a:lvl2pPr marL="742950" indent="-285750" algn="l" rtl="0" eaLnBrk="1" fontAlgn="base" hangingPunct="1">
        <a:spcBef>
          <a:spcPct val="20000"/>
        </a:spcBef>
        <a:spcAft>
          <a:spcPct val="0"/>
        </a:spcAft>
        <a:buSzPct val="125000"/>
        <a:buChar char="•"/>
        <a:defRPr sz="2800">
          <a:solidFill>
            <a:srgbClr val="000000"/>
          </a:solidFill>
          <a:latin typeface="+mn-lt"/>
        </a:defRPr>
      </a:lvl2pPr>
      <a:lvl3pPr marL="1143000" indent="-228600" algn="l" rtl="0" eaLnBrk="1" fontAlgn="base" hangingPunct="1">
        <a:spcBef>
          <a:spcPct val="20000"/>
        </a:spcBef>
        <a:spcAft>
          <a:spcPct val="0"/>
        </a:spcAft>
        <a:buChar char="•"/>
        <a:defRPr sz="2400">
          <a:solidFill>
            <a:srgbClr val="000000"/>
          </a:solidFill>
          <a:latin typeface="+mn-lt"/>
        </a:defRPr>
      </a:lvl3pPr>
      <a:lvl4pPr marL="1600200" indent="-228600" algn="l" rtl="0" eaLnBrk="1" fontAlgn="base" hangingPunct="1">
        <a:spcBef>
          <a:spcPct val="20000"/>
        </a:spcBef>
        <a:spcAft>
          <a:spcPct val="0"/>
        </a:spcAft>
        <a:buChar char="•"/>
        <a:defRPr sz="2000">
          <a:solidFill>
            <a:srgbClr val="000000"/>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6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3518253039"/>
      </p:ext>
    </p:extLst>
  </p:cSld>
  <p:clrMap bg1="lt1" tx1="dk1" bg2="dk2" tx2="lt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medicare.gov/care-compar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govinfo.gov/content/pkg/FR-2016-10-04/pdf/2016-23503.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ovinfo.gov/content/pkg/FR-2016-10-04/pdf/2016-23503.pdf"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dicareadvocacy.org/discharge-from-a-skilled-nursing-facility-what-does-it-mean-and-what-rights-does-a-resident-have/"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ms.gov/files/document/appendix-pp-guidance-surveyor-long-term-care-facilities.pdf"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3.xml.rels><?xml version="1.0" encoding="UTF-8" standalone="yes"?>
<Relationships xmlns="http://schemas.openxmlformats.org/package/2006/relationships"><Relationship Id="rId3" Type="http://schemas.openxmlformats.org/officeDocument/2006/relationships/hyperlink" Target="https://www.doah.state.fl.us/FLAIO"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mailto:Hearnl@elderaffairs.org" TargetMode="External"/><Relationship Id="rId7" Type="http://schemas.openxmlformats.org/officeDocument/2006/relationships/image" Target="../media/image3.png"/><Relationship Id="rId2" Type="http://schemas.openxmlformats.org/officeDocument/2006/relationships/hyperlink" Target="mailto:Tedelman@medicareadvocacy.org" TargetMode="External"/><Relationship Id="rId1" Type="http://schemas.openxmlformats.org/officeDocument/2006/relationships/slideLayout" Target="../slideLayouts/slideLayout6.xml"/><Relationship Id="rId6" Type="http://schemas.openxmlformats.org/officeDocument/2006/relationships/image" Target="../media/image2.jpeg"/><Relationship Id="rId5" Type="http://schemas.openxmlformats.org/officeDocument/2006/relationships/hyperlink" Target="https://www.floridahealthjustice.org/florida-nursing-home-evictions.html" TargetMode="External"/><Relationship Id="rId4" Type="http://schemas.openxmlformats.org/officeDocument/2006/relationships/hyperlink" Target="mailto:Lipnick@floridahealthjustic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pPr marL="0" indent="0">
              <a:buNone/>
            </a:pPr>
            <a:endParaRPr lang="en-US" dirty="0"/>
          </a:p>
          <a:p>
            <a:pPr marL="0" indent="0" algn="ctr">
              <a:buNone/>
            </a:pPr>
            <a:r>
              <a:rPr lang="en-US" sz="3600" b="1" dirty="0"/>
              <a:t>Florida Nursing Home Discharges</a:t>
            </a:r>
          </a:p>
          <a:p>
            <a:pPr marL="0" indent="0" algn="ctr">
              <a:buNone/>
            </a:pPr>
            <a:r>
              <a:rPr lang="en-US" sz="2800" dirty="0"/>
              <a:t>Sep. 22, 2022</a:t>
            </a:r>
          </a:p>
          <a:p>
            <a:pPr marL="0" indent="0" algn="ctr">
              <a:buNone/>
            </a:pPr>
            <a:r>
              <a:rPr lang="en-US" sz="2400" dirty="0"/>
              <a:t>____________</a:t>
            </a:r>
            <a:endParaRPr lang="en-US" sz="800" dirty="0"/>
          </a:p>
          <a:p>
            <a:pPr marL="0" indent="0" algn="ctr">
              <a:buNone/>
            </a:pPr>
            <a:endParaRPr lang="en-US" sz="800" dirty="0"/>
          </a:p>
          <a:p>
            <a:pPr marL="0" indent="0" algn="ctr">
              <a:buNone/>
            </a:pPr>
            <a:r>
              <a:rPr lang="en-US" sz="2000" dirty="0"/>
              <a:t>Presenters</a:t>
            </a:r>
          </a:p>
          <a:p>
            <a:pPr marL="0" indent="0" algn="ctr">
              <a:buNone/>
            </a:pPr>
            <a:r>
              <a:rPr lang="en-US" sz="2000" dirty="0"/>
              <a:t>Toby Edelman</a:t>
            </a:r>
          </a:p>
          <a:p>
            <a:pPr marL="0" indent="0" algn="ctr">
              <a:buNone/>
            </a:pPr>
            <a:r>
              <a:rPr lang="en-US" sz="2000" dirty="0"/>
              <a:t>Lynn Hearn</a:t>
            </a:r>
          </a:p>
          <a:p>
            <a:pPr marL="0" indent="0" algn="ctr">
              <a:buNone/>
            </a:pPr>
            <a:r>
              <a:rPr lang="en-US" sz="2000" dirty="0"/>
              <a:t>Melissa Lipnick</a:t>
            </a:r>
          </a:p>
        </p:txBody>
      </p:sp>
      <p:pic>
        <p:nvPicPr>
          <p:cNvPr id="2" name="Picture 1">
            <a:extLst>
              <a:ext uri="{FF2B5EF4-FFF2-40B4-BE49-F238E27FC236}">
                <a16:creationId xmlns:a16="http://schemas.microsoft.com/office/drawing/2014/main" id="{02F85447-3256-1E13-AF59-51FB3795DFB9}"/>
              </a:ext>
            </a:extLst>
          </p:cNvPr>
          <p:cNvPicPr>
            <a:picLocks noChangeAspect="1"/>
          </p:cNvPicPr>
          <p:nvPr/>
        </p:nvPicPr>
        <p:blipFill>
          <a:blip r:embed="rId3"/>
          <a:stretch>
            <a:fillRect/>
          </a:stretch>
        </p:blipFill>
        <p:spPr>
          <a:xfrm>
            <a:off x="457200" y="5486400"/>
            <a:ext cx="2209800" cy="793262"/>
          </a:xfrm>
          <a:prstGeom prst="rect">
            <a:avLst/>
          </a:prstGeom>
        </p:spPr>
      </p:pic>
      <p:pic>
        <p:nvPicPr>
          <p:cNvPr id="3" name="Picture 2">
            <a:extLst>
              <a:ext uri="{FF2B5EF4-FFF2-40B4-BE49-F238E27FC236}">
                <a16:creationId xmlns:a16="http://schemas.microsoft.com/office/drawing/2014/main" id="{036D8FBB-4068-F468-C6D5-52C1C7948AA3}"/>
              </a:ext>
            </a:extLst>
          </p:cNvPr>
          <p:cNvPicPr>
            <a:picLocks noChangeAspect="1"/>
          </p:cNvPicPr>
          <p:nvPr/>
        </p:nvPicPr>
        <p:blipFill>
          <a:blip r:embed="rId4"/>
          <a:stretch>
            <a:fillRect/>
          </a:stretch>
        </p:blipFill>
        <p:spPr>
          <a:xfrm>
            <a:off x="5867400" y="5665844"/>
            <a:ext cx="2963281" cy="55911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329BB-0F72-4842-AE92-A2478273A408}"/>
              </a:ext>
            </a:extLst>
          </p:cNvPr>
          <p:cNvSpPr>
            <a:spLocks noGrp="1"/>
          </p:cNvSpPr>
          <p:nvPr>
            <p:ph type="title"/>
          </p:nvPr>
        </p:nvSpPr>
        <p:spPr/>
        <p:txBody>
          <a:bodyPr/>
          <a:lstStyle/>
          <a:p>
            <a:r>
              <a:rPr lang="en-US" dirty="0"/>
              <a:t>Permissible reasons for eviction</a:t>
            </a:r>
          </a:p>
        </p:txBody>
      </p:sp>
      <p:sp>
        <p:nvSpPr>
          <p:cNvPr id="3" name="Content Placeholder 2">
            <a:extLst>
              <a:ext uri="{FF2B5EF4-FFF2-40B4-BE49-F238E27FC236}">
                <a16:creationId xmlns:a16="http://schemas.microsoft.com/office/drawing/2014/main" id="{BC4D982B-E51D-6479-D302-7AA428EA7621}"/>
              </a:ext>
            </a:extLst>
          </p:cNvPr>
          <p:cNvSpPr>
            <a:spLocks noGrp="1"/>
          </p:cNvSpPr>
          <p:nvPr>
            <p:ph idx="1"/>
          </p:nvPr>
        </p:nvSpPr>
        <p:spPr/>
        <p:txBody>
          <a:bodyPr/>
          <a:lstStyle/>
          <a:p>
            <a:r>
              <a:rPr lang="en-US" dirty="0"/>
              <a:t>Federal</a:t>
            </a:r>
          </a:p>
          <a:p>
            <a:pPr lvl="1"/>
            <a:r>
              <a:rPr lang="en-US" dirty="0"/>
              <a:t>42 U.S.C. §§1395i-3(c)(2)(A)(i)-(vi), 1396r(c)(2)(A)(i)-(vi), Medicare and Medicaid, respectively</a:t>
            </a:r>
          </a:p>
          <a:p>
            <a:pPr lvl="1"/>
            <a:r>
              <a:rPr lang="en-US" dirty="0"/>
              <a:t>42 C.F.R. §483.15(c)(1)(A)-(F)</a:t>
            </a:r>
          </a:p>
        </p:txBody>
      </p:sp>
      <p:sp>
        <p:nvSpPr>
          <p:cNvPr id="4" name="Slide Number Placeholder 3">
            <a:extLst>
              <a:ext uri="{FF2B5EF4-FFF2-40B4-BE49-F238E27FC236}">
                <a16:creationId xmlns:a16="http://schemas.microsoft.com/office/drawing/2014/main" id="{C3EFA3A6-5022-9959-2ABD-D33C0D5AAF07}"/>
              </a:ext>
            </a:extLst>
          </p:cNvPr>
          <p:cNvSpPr>
            <a:spLocks noGrp="1"/>
          </p:cNvSpPr>
          <p:nvPr>
            <p:ph type="sldNum" sz="quarter" idx="11"/>
          </p:nvPr>
        </p:nvSpPr>
        <p:spPr/>
        <p:txBody>
          <a:bodyPr/>
          <a:lstStyle/>
          <a:p>
            <a:pPr>
              <a:defRPr/>
            </a:pPr>
            <a:fld id="{6414CFA4-8673-4251-AA94-B88DDAD2304E}" type="slidenum">
              <a:rPr lang="en-US" smtClean="0"/>
              <a:pPr>
                <a:defRPr/>
              </a:pPr>
              <a:t>10</a:t>
            </a:fld>
            <a:endParaRPr lang="en-US" dirty="0"/>
          </a:p>
        </p:txBody>
      </p:sp>
    </p:spTree>
    <p:extLst>
      <p:ext uri="{BB962C8B-B14F-4D97-AF65-F5344CB8AC3E}">
        <p14:creationId xmlns:p14="http://schemas.microsoft.com/office/powerpoint/2010/main" val="2746373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4BCB2-147D-E0A5-4EC6-1449DF6F6D7A}"/>
              </a:ext>
            </a:extLst>
          </p:cNvPr>
          <p:cNvSpPr>
            <a:spLocks noGrp="1"/>
          </p:cNvSpPr>
          <p:nvPr>
            <p:ph type="title"/>
          </p:nvPr>
        </p:nvSpPr>
        <p:spPr/>
        <p:txBody>
          <a:bodyPr/>
          <a:lstStyle/>
          <a:p>
            <a:r>
              <a:rPr lang="en-US" dirty="0"/>
              <a:t>Significant change in resident’s condition</a:t>
            </a:r>
          </a:p>
        </p:txBody>
      </p:sp>
      <p:sp>
        <p:nvSpPr>
          <p:cNvPr id="3" name="Content Placeholder 2">
            <a:extLst>
              <a:ext uri="{FF2B5EF4-FFF2-40B4-BE49-F238E27FC236}">
                <a16:creationId xmlns:a16="http://schemas.microsoft.com/office/drawing/2014/main" id="{E26DB5FC-217D-E731-49B4-6DCAEA0677A4}"/>
              </a:ext>
            </a:extLst>
          </p:cNvPr>
          <p:cNvSpPr>
            <a:spLocks noGrp="1"/>
          </p:cNvSpPr>
          <p:nvPr>
            <p:ph idx="1"/>
          </p:nvPr>
        </p:nvSpPr>
        <p:spPr/>
        <p:txBody>
          <a:bodyPr/>
          <a:lstStyle/>
          <a:p>
            <a:r>
              <a:rPr lang="en-US" dirty="0"/>
              <a:t>If resident’s significant change is not an emergency, “prior to any action, the facility must conduct and document the appropriate assessment to determine if revisions to the care plan would allow the facility to meet the resident’s needs.”</a:t>
            </a:r>
          </a:p>
          <a:p>
            <a:pPr marL="457200" lvl="1" indent="0">
              <a:buNone/>
            </a:pPr>
            <a:r>
              <a:rPr lang="en-US" dirty="0"/>
              <a:t>Appendix PP, p. 179</a:t>
            </a:r>
          </a:p>
        </p:txBody>
      </p:sp>
      <p:sp>
        <p:nvSpPr>
          <p:cNvPr id="4" name="Slide Number Placeholder 3">
            <a:extLst>
              <a:ext uri="{FF2B5EF4-FFF2-40B4-BE49-F238E27FC236}">
                <a16:creationId xmlns:a16="http://schemas.microsoft.com/office/drawing/2014/main" id="{FD396E91-E716-4B20-E9DF-DF2A4C81C7C5}"/>
              </a:ext>
            </a:extLst>
          </p:cNvPr>
          <p:cNvSpPr>
            <a:spLocks noGrp="1"/>
          </p:cNvSpPr>
          <p:nvPr>
            <p:ph type="sldNum" sz="quarter" idx="11"/>
          </p:nvPr>
        </p:nvSpPr>
        <p:spPr/>
        <p:txBody>
          <a:bodyPr/>
          <a:lstStyle/>
          <a:p>
            <a:pPr>
              <a:defRPr/>
            </a:pPr>
            <a:fld id="{6414CFA4-8673-4251-AA94-B88DDAD2304E}" type="slidenum">
              <a:rPr lang="en-US" smtClean="0"/>
              <a:pPr>
                <a:defRPr/>
              </a:pPr>
              <a:t>11</a:t>
            </a:fld>
            <a:endParaRPr lang="en-US" dirty="0"/>
          </a:p>
        </p:txBody>
      </p:sp>
    </p:spTree>
    <p:extLst>
      <p:ext uri="{BB962C8B-B14F-4D97-AF65-F5344CB8AC3E}">
        <p14:creationId xmlns:p14="http://schemas.microsoft.com/office/powerpoint/2010/main" val="1219082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FD338-B725-83C4-145C-6C1C6915A081}"/>
              </a:ext>
            </a:extLst>
          </p:cNvPr>
          <p:cNvSpPr>
            <a:spLocks noGrp="1"/>
          </p:cNvSpPr>
          <p:nvPr>
            <p:ph type="title"/>
          </p:nvPr>
        </p:nvSpPr>
        <p:spPr/>
        <p:txBody>
          <a:bodyPr/>
          <a:lstStyle/>
          <a:p>
            <a:r>
              <a:rPr lang="en-US" dirty="0"/>
              <a:t>documentation</a:t>
            </a:r>
          </a:p>
        </p:txBody>
      </p:sp>
      <p:sp>
        <p:nvSpPr>
          <p:cNvPr id="3" name="Content Placeholder 2">
            <a:extLst>
              <a:ext uri="{FF2B5EF4-FFF2-40B4-BE49-F238E27FC236}">
                <a16:creationId xmlns:a16="http://schemas.microsoft.com/office/drawing/2014/main" id="{88D9CB6A-6475-C5E8-FB73-DD5B9B2BE4C9}"/>
              </a:ext>
            </a:extLst>
          </p:cNvPr>
          <p:cNvSpPr>
            <a:spLocks noGrp="1"/>
          </p:cNvSpPr>
          <p:nvPr>
            <p:ph idx="1"/>
          </p:nvPr>
        </p:nvSpPr>
        <p:spPr/>
        <p:txBody>
          <a:bodyPr/>
          <a:lstStyle/>
          <a:p>
            <a:r>
              <a:rPr lang="en-US" dirty="0"/>
              <a:t>Documentation of the basis for transfer in resident’s medical record, §483.15(c)(2)(i), including why facility cannot meet resident’s needs, facility attempts to meet resident’s needs, and how receiving facility can meet the resident’s needs, §483.15(c)(i)(B)</a:t>
            </a:r>
          </a:p>
        </p:txBody>
      </p:sp>
      <p:sp>
        <p:nvSpPr>
          <p:cNvPr id="4" name="Slide Number Placeholder 3">
            <a:extLst>
              <a:ext uri="{FF2B5EF4-FFF2-40B4-BE49-F238E27FC236}">
                <a16:creationId xmlns:a16="http://schemas.microsoft.com/office/drawing/2014/main" id="{21EDF463-F695-7B08-B460-9706E75920AF}"/>
              </a:ext>
            </a:extLst>
          </p:cNvPr>
          <p:cNvSpPr>
            <a:spLocks noGrp="1"/>
          </p:cNvSpPr>
          <p:nvPr>
            <p:ph type="sldNum" sz="quarter" idx="11"/>
          </p:nvPr>
        </p:nvSpPr>
        <p:spPr/>
        <p:txBody>
          <a:bodyPr/>
          <a:lstStyle/>
          <a:p>
            <a:pPr>
              <a:defRPr/>
            </a:pPr>
            <a:fld id="{6414CFA4-8673-4251-AA94-B88DDAD2304E}" type="slidenum">
              <a:rPr lang="en-US" smtClean="0"/>
              <a:pPr>
                <a:defRPr/>
              </a:pPr>
              <a:t>12</a:t>
            </a:fld>
            <a:endParaRPr lang="en-US" dirty="0"/>
          </a:p>
        </p:txBody>
      </p:sp>
    </p:spTree>
    <p:extLst>
      <p:ext uri="{BB962C8B-B14F-4D97-AF65-F5344CB8AC3E}">
        <p14:creationId xmlns:p14="http://schemas.microsoft.com/office/powerpoint/2010/main" val="2559482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86622-D598-6424-07DF-163DFD45088D}"/>
              </a:ext>
            </a:extLst>
          </p:cNvPr>
          <p:cNvSpPr>
            <a:spLocks noGrp="1"/>
          </p:cNvSpPr>
          <p:nvPr>
            <p:ph type="title"/>
          </p:nvPr>
        </p:nvSpPr>
        <p:spPr/>
        <p:txBody>
          <a:bodyPr/>
          <a:lstStyle/>
          <a:p>
            <a:r>
              <a:rPr lang="en-US" dirty="0"/>
              <a:t>Physician documentation</a:t>
            </a:r>
          </a:p>
        </p:txBody>
      </p:sp>
      <p:sp>
        <p:nvSpPr>
          <p:cNvPr id="3" name="Content Placeholder 2">
            <a:extLst>
              <a:ext uri="{FF2B5EF4-FFF2-40B4-BE49-F238E27FC236}">
                <a16:creationId xmlns:a16="http://schemas.microsoft.com/office/drawing/2014/main" id="{7631745E-BB98-3BAE-4256-C7AEB637E240}"/>
              </a:ext>
            </a:extLst>
          </p:cNvPr>
          <p:cNvSpPr>
            <a:spLocks noGrp="1"/>
          </p:cNvSpPr>
          <p:nvPr>
            <p:ph idx="1"/>
          </p:nvPr>
        </p:nvSpPr>
        <p:spPr/>
        <p:txBody>
          <a:bodyPr/>
          <a:lstStyle/>
          <a:p>
            <a:r>
              <a:rPr lang="en-US" dirty="0"/>
              <a:t>Resident’s physician if basis for eviction is resident’s welfare or improvement (so resident no longer needs the facility’s services), §483.15(c)(2)(ii)(A)</a:t>
            </a:r>
          </a:p>
          <a:p>
            <a:r>
              <a:rPr lang="en-US" dirty="0"/>
              <a:t>Any physician if basis for eviction is safety or health of others, §483.15(c)(2)(ii)(B)</a:t>
            </a:r>
          </a:p>
        </p:txBody>
      </p:sp>
      <p:sp>
        <p:nvSpPr>
          <p:cNvPr id="4" name="Slide Number Placeholder 3">
            <a:extLst>
              <a:ext uri="{FF2B5EF4-FFF2-40B4-BE49-F238E27FC236}">
                <a16:creationId xmlns:a16="http://schemas.microsoft.com/office/drawing/2014/main" id="{1D2B8F7C-5876-3C83-ABFB-6AC74066A3C6}"/>
              </a:ext>
            </a:extLst>
          </p:cNvPr>
          <p:cNvSpPr>
            <a:spLocks noGrp="1"/>
          </p:cNvSpPr>
          <p:nvPr>
            <p:ph type="sldNum" sz="quarter" idx="11"/>
          </p:nvPr>
        </p:nvSpPr>
        <p:spPr/>
        <p:txBody>
          <a:bodyPr/>
          <a:lstStyle/>
          <a:p>
            <a:pPr>
              <a:defRPr/>
            </a:pPr>
            <a:fld id="{6414CFA4-8673-4251-AA94-B88DDAD2304E}" type="slidenum">
              <a:rPr lang="en-US" smtClean="0"/>
              <a:pPr>
                <a:defRPr/>
              </a:pPr>
              <a:t>13</a:t>
            </a:fld>
            <a:endParaRPr lang="en-US" dirty="0"/>
          </a:p>
        </p:txBody>
      </p:sp>
    </p:spTree>
    <p:extLst>
      <p:ext uri="{BB962C8B-B14F-4D97-AF65-F5344CB8AC3E}">
        <p14:creationId xmlns:p14="http://schemas.microsoft.com/office/powerpoint/2010/main" val="2194995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14512-B55E-48B0-EBF8-496C67CFDA28}"/>
              </a:ext>
            </a:extLst>
          </p:cNvPr>
          <p:cNvSpPr>
            <a:spLocks noGrp="1"/>
          </p:cNvSpPr>
          <p:nvPr>
            <p:ph type="title"/>
          </p:nvPr>
        </p:nvSpPr>
        <p:spPr/>
        <p:txBody>
          <a:bodyPr/>
          <a:lstStyle/>
          <a:p>
            <a:r>
              <a:rPr lang="en-US" dirty="0"/>
              <a:t>Documentation for receiving facility</a:t>
            </a:r>
          </a:p>
        </p:txBody>
      </p:sp>
      <p:sp>
        <p:nvSpPr>
          <p:cNvPr id="3" name="Content Placeholder 2">
            <a:extLst>
              <a:ext uri="{FF2B5EF4-FFF2-40B4-BE49-F238E27FC236}">
                <a16:creationId xmlns:a16="http://schemas.microsoft.com/office/drawing/2014/main" id="{50C56B8A-4C18-E799-74CB-D339E6B59A8A}"/>
              </a:ext>
            </a:extLst>
          </p:cNvPr>
          <p:cNvSpPr>
            <a:spLocks noGrp="1"/>
          </p:cNvSpPr>
          <p:nvPr>
            <p:ph idx="1"/>
          </p:nvPr>
        </p:nvSpPr>
        <p:spPr/>
        <p:txBody>
          <a:bodyPr/>
          <a:lstStyle/>
          <a:p>
            <a:r>
              <a:rPr lang="en-US" dirty="0"/>
              <a:t>Information about resident, including:</a:t>
            </a:r>
          </a:p>
          <a:p>
            <a:pPr lvl="1"/>
            <a:r>
              <a:rPr lang="en-US" dirty="0"/>
              <a:t>Contact information for practitioner</a:t>
            </a:r>
          </a:p>
          <a:p>
            <a:pPr lvl="1"/>
            <a:r>
              <a:rPr lang="en-US" dirty="0"/>
              <a:t>Resident representative</a:t>
            </a:r>
          </a:p>
          <a:p>
            <a:pPr lvl="1"/>
            <a:r>
              <a:rPr lang="en-US" dirty="0"/>
              <a:t>Advance directive</a:t>
            </a:r>
          </a:p>
          <a:p>
            <a:pPr lvl="1"/>
            <a:r>
              <a:rPr lang="en-US" dirty="0"/>
              <a:t>Comprehensive care plan goals</a:t>
            </a:r>
          </a:p>
          <a:p>
            <a:pPr marL="457200" lvl="1" indent="0">
              <a:buNone/>
            </a:pPr>
            <a:r>
              <a:rPr lang="en-US" dirty="0"/>
              <a:t>§483.15(c)(2)(iii)</a:t>
            </a:r>
          </a:p>
        </p:txBody>
      </p:sp>
      <p:sp>
        <p:nvSpPr>
          <p:cNvPr id="4" name="Slide Number Placeholder 3">
            <a:extLst>
              <a:ext uri="{FF2B5EF4-FFF2-40B4-BE49-F238E27FC236}">
                <a16:creationId xmlns:a16="http://schemas.microsoft.com/office/drawing/2014/main" id="{9B81A5CF-DD14-466C-6553-4C38603CCA1F}"/>
              </a:ext>
            </a:extLst>
          </p:cNvPr>
          <p:cNvSpPr>
            <a:spLocks noGrp="1"/>
          </p:cNvSpPr>
          <p:nvPr>
            <p:ph type="sldNum" sz="quarter" idx="11"/>
          </p:nvPr>
        </p:nvSpPr>
        <p:spPr/>
        <p:txBody>
          <a:bodyPr/>
          <a:lstStyle/>
          <a:p>
            <a:pPr>
              <a:defRPr/>
            </a:pPr>
            <a:fld id="{6414CFA4-8673-4251-AA94-B88DDAD2304E}" type="slidenum">
              <a:rPr lang="en-US" smtClean="0"/>
              <a:pPr>
                <a:defRPr/>
              </a:pPr>
              <a:t>14</a:t>
            </a:fld>
            <a:endParaRPr lang="en-US" dirty="0"/>
          </a:p>
        </p:txBody>
      </p:sp>
    </p:spTree>
    <p:extLst>
      <p:ext uri="{BB962C8B-B14F-4D97-AF65-F5344CB8AC3E}">
        <p14:creationId xmlns:p14="http://schemas.microsoft.com/office/powerpoint/2010/main" val="4038461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E8106-60C8-D80F-11D4-F488E3DCA6BC}"/>
              </a:ext>
            </a:extLst>
          </p:cNvPr>
          <p:cNvSpPr>
            <a:spLocks noGrp="1"/>
          </p:cNvSpPr>
          <p:nvPr>
            <p:ph type="title"/>
          </p:nvPr>
        </p:nvSpPr>
        <p:spPr/>
        <p:txBody>
          <a:bodyPr/>
          <a:lstStyle/>
          <a:p>
            <a:r>
              <a:rPr lang="en-US" dirty="0"/>
              <a:t>requirements for Written notice to resident</a:t>
            </a:r>
          </a:p>
        </p:txBody>
      </p:sp>
      <p:sp>
        <p:nvSpPr>
          <p:cNvPr id="3" name="Content Placeholder 2">
            <a:extLst>
              <a:ext uri="{FF2B5EF4-FFF2-40B4-BE49-F238E27FC236}">
                <a16:creationId xmlns:a16="http://schemas.microsoft.com/office/drawing/2014/main" id="{11B8DA0E-A590-059C-AA92-C4E28CBD0660}"/>
              </a:ext>
            </a:extLst>
          </p:cNvPr>
          <p:cNvSpPr>
            <a:spLocks noGrp="1"/>
          </p:cNvSpPr>
          <p:nvPr>
            <p:ph idx="1"/>
          </p:nvPr>
        </p:nvSpPr>
        <p:spPr/>
        <p:txBody>
          <a:bodyPr/>
          <a:lstStyle/>
          <a:p>
            <a:r>
              <a:rPr lang="en-US" sz="2800" dirty="0"/>
              <a:t>Reason for proposed transfer/discharge</a:t>
            </a:r>
          </a:p>
          <a:p>
            <a:r>
              <a:rPr lang="en-US" sz="2800" dirty="0"/>
              <a:t>Proposed effective date</a:t>
            </a:r>
          </a:p>
          <a:p>
            <a:r>
              <a:rPr lang="en-US" sz="2800" dirty="0"/>
              <a:t>Specific location to which resident is discharged</a:t>
            </a:r>
          </a:p>
          <a:p>
            <a:r>
              <a:rPr lang="en-US" sz="2800" dirty="0"/>
              <a:t>Resident appeal rights</a:t>
            </a:r>
          </a:p>
          <a:p>
            <a:r>
              <a:rPr lang="en-US" sz="2800" dirty="0"/>
              <a:t>How to file appeal</a:t>
            </a:r>
          </a:p>
          <a:p>
            <a:r>
              <a:rPr lang="en-US" sz="2800" dirty="0"/>
              <a:t>Contact information for ombudsman program</a:t>
            </a:r>
          </a:p>
          <a:p>
            <a:pPr marL="0" indent="0">
              <a:buNone/>
            </a:pPr>
            <a:r>
              <a:rPr lang="en-US" sz="2400" dirty="0"/>
              <a:t>42 C.F.R. §483.15(c)(3)(i)-(iii)</a:t>
            </a:r>
          </a:p>
          <a:p>
            <a:pPr marL="0" indent="0">
              <a:buNone/>
            </a:pPr>
            <a:r>
              <a:rPr lang="en-US" sz="2400" dirty="0"/>
              <a:t>Contents of notice, §483.15(c)(5)(i)-(vii)</a:t>
            </a:r>
          </a:p>
          <a:p>
            <a:endParaRPr lang="en-US" sz="2800" dirty="0"/>
          </a:p>
        </p:txBody>
      </p:sp>
      <p:sp>
        <p:nvSpPr>
          <p:cNvPr id="4" name="Slide Number Placeholder 3">
            <a:extLst>
              <a:ext uri="{FF2B5EF4-FFF2-40B4-BE49-F238E27FC236}">
                <a16:creationId xmlns:a16="http://schemas.microsoft.com/office/drawing/2014/main" id="{B5116003-1A8D-D49D-05B1-EC78A73B1E8D}"/>
              </a:ext>
            </a:extLst>
          </p:cNvPr>
          <p:cNvSpPr>
            <a:spLocks noGrp="1"/>
          </p:cNvSpPr>
          <p:nvPr>
            <p:ph type="sldNum" sz="quarter" idx="11"/>
          </p:nvPr>
        </p:nvSpPr>
        <p:spPr/>
        <p:txBody>
          <a:bodyPr/>
          <a:lstStyle/>
          <a:p>
            <a:pPr>
              <a:defRPr/>
            </a:pPr>
            <a:fld id="{6414CFA4-8673-4251-AA94-B88DDAD2304E}" type="slidenum">
              <a:rPr lang="en-US" smtClean="0"/>
              <a:pPr>
                <a:defRPr/>
              </a:pPr>
              <a:t>15</a:t>
            </a:fld>
            <a:endParaRPr lang="en-US" dirty="0"/>
          </a:p>
        </p:txBody>
      </p:sp>
    </p:spTree>
    <p:extLst>
      <p:ext uri="{BB962C8B-B14F-4D97-AF65-F5344CB8AC3E}">
        <p14:creationId xmlns:p14="http://schemas.microsoft.com/office/powerpoint/2010/main" val="1725048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2B3B9-E670-D2B4-1AF5-3D334EC782C9}"/>
              </a:ext>
            </a:extLst>
          </p:cNvPr>
          <p:cNvSpPr>
            <a:spLocks noGrp="1"/>
          </p:cNvSpPr>
          <p:nvPr>
            <p:ph type="title"/>
          </p:nvPr>
        </p:nvSpPr>
        <p:spPr/>
        <p:txBody>
          <a:bodyPr/>
          <a:lstStyle/>
          <a:p>
            <a:r>
              <a:rPr lang="en-US" dirty="0"/>
              <a:t>New regulatory language</a:t>
            </a:r>
          </a:p>
        </p:txBody>
      </p:sp>
      <p:sp>
        <p:nvSpPr>
          <p:cNvPr id="3" name="Content Placeholder 2">
            <a:extLst>
              <a:ext uri="{FF2B5EF4-FFF2-40B4-BE49-F238E27FC236}">
                <a16:creationId xmlns:a16="http://schemas.microsoft.com/office/drawing/2014/main" id="{D092E23D-62BB-FB2D-219F-DF6D0A54B7BD}"/>
              </a:ext>
            </a:extLst>
          </p:cNvPr>
          <p:cNvSpPr>
            <a:spLocks noGrp="1"/>
          </p:cNvSpPr>
          <p:nvPr>
            <p:ph idx="1"/>
          </p:nvPr>
        </p:nvSpPr>
        <p:spPr/>
        <p:txBody>
          <a:bodyPr/>
          <a:lstStyle/>
          <a:p>
            <a:r>
              <a:rPr lang="en-US" dirty="0"/>
              <a:t>If information in the notice changes, facility must update recipients of the notice “as soon as practicable.” §483.15(c)(6)</a:t>
            </a:r>
          </a:p>
          <a:p>
            <a:pPr lvl="1"/>
            <a:r>
              <a:rPr lang="en-US" dirty="0"/>
              <a:t>For a “significant change, such as a change in the destination, a new notice must be given . . . [which] resets the transfer or discharge date, in order to provide 30 day advance notification.” Appendix PP, p. 189</a:t>
            </a:r>
          </a:p>
          <a:p>
            <a:pPr marL="457200" lvl="1" indent="0">
              <a:buNone/>
            </a:pPr>
            <a:endParaRPr lang="en-US" dirty="0"/>
          </a:p>
        </p:txBody>
      </p:sp>
      <p:sp>
        <p:nvSpPr>
          <p:cNvPr id="4" name="Slide Number Placeholder 3">
            <a:extLst>
              <a:ext uri="{FF2B5EF4-FFF2-40B4-BE49-F238E27FC236}">
                <a16:creationId xmlns:a16="http://schemas.microsoft.com/office/drawing/2014/main" id="{EBFBACF7-6564-41C9-A7C2-7E5AEAEEE7BF}"/>
              </a:ext>
            </a:extLst>
          </p:cNvPr>
          <p:cNvSpPr>
            <a:spLocks noGrp="1"/>
          </p:cNvSpPr>
          <p:nvPr>
            <p:ph type="sldNum" sz="quarter" idx="11"/>
          </p:nvPr>
        </p:nvSpPr>
        <p:spPr/>
        <p:txBody>
          <a:bodyPr/>
          <a:lstStyle/>
          <a:p>
            <a:pPr>
              <a:defRPr/>
            </a:pPr>
            <a:fld id="{6414CFA4-8673-4251-AA94-B88DDAD2304E}" type="slidenum">
              <a:rPr lang="en-US" smtClean="0"/>
              <a:pPr>
                <a:defRPr/>
              </a:pPr>
              <a:t>16</a:t>
            </a:fld>
            <a:endParaRPr lang="en-US" dirty="0"/>
          </a:p>
        </p:txBody>
      </p:sp>
    </p:spTree>
    <p:extLst>
      <p:ext uri="{BB962C8B-B14F-4D97-AF65-F5344CB8AC3E}">
        <p14:creationId xmlns:p14="http://schemas.microsoft.com/office/powerpoint/2010/main" val="4129445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BAFDC-AD00-D9E9-F20C-5AE5C8C0F5A8}"/>
              </a:ext>
            </a:extLst>
          </p:cNvPr>
          <p:cNvSpPr>
            <a:spLocks noGrp="1"/>
          </p:cNvSpPr>
          <p:nvPr>
            <p:ph type="title"/>
          </p:nvPr>
        </p:nvSpPr>
        <p:spPr/>
        <p:txBody>
          <a:bodyPr/>
          <a:lstStyle/>
          <a:p>
            <a:r>
              <a:rPr lang="en-US" dirty="0"/>
              <a:t>Transfer/discharge rules</a:t>
            </a:r>
          </a:p>
        </p:txBody>
      </p:sp>
      <p:sp>
        <p:nvSpPr>
          <p:cNvPr id="3" name="Content Placeholder 2">
            <a:extLst>
              <a:ext uri="{FF2B5EF4-FFF2-40B4-BE49-F238E27FC236}">
                <a16:creationId xmlns:a16="http://schemas.microsoft.com/office/drawing/2014/main" id="{7D718040-89E9-5712-067B-05294FA33661}"/>
              </a:ext>
            </a:extLst>
          </p:cNvPr>
          <p:cNvSpPr>
            <a:spLocks noGrp="1"/>
          </p:cNvSpPr>
          <p:nvPr>
            <p:ph idx="1"/>
          </p:nvPr>
        </p:nvSpPr>
        <p:spPr/>
        <p:txBody>
          <a:bodyPr/>
          <a:lstStyle/>
          <a:p>
            <a:r>
              <a:rPr lang="en-US" dirty="0"/>
              <a:t>Basic permissible reasons essentially unchanged since mid 1970s</a:t>
            </a:r>
          </a:p>
          <a:p>
            <a:r>
              <a:rPr lang="en-US" dirty="0"/>
              <a:t>More detail now</a:t>
            </a:r>
          </a:p>
          <a:p>
            <a:r>
              <a:rPr lang="en-US" dirty="0"/>
              <a:t>Over time, rules and federal guidance have become more resident-focused</a:t>
            </a:r>
          </a:p>
          <a:p>
            <a:pPr lvl="1"/>
            <a:r>
              <a:rPr lang="en-US" dirty="0"/>
              <a:t>Bed-hold was originally a facility reimbursement option; now, it’s a resident’s right</a:t>
            </a:r>
          </a:p>
        </p:txBody>
      </p:sp>
      <p:sp>
        <p:nvSpPr>
          <p:cNvPr id="4" name="Slide Number Placeholder 3">
            <a:extLst>
              <a:ext uri="{FF2B5EF4-FFF2-40B4-BE49-F238E27FC236}">
                <a16:creationId xmlns:a16="http://schemas.microsoft.com/office/drawing/2014/main" id="{BF421AEF-D817-DE58-84E4-988B112F4CE8}"/>
              </a:ext>
            </a:extLst>
          </p:cNvPr>
          <p:cNvSpPr>
            <a:spLocks noGrp="1"/>
          </p:cNvSpPr>
          <p:nvPr>
            <p:ph type="sldNum" sz="quarter" idx="11"/>
          </p:nvPr>
        </p:nvSpPr>
        <p:spPr/>
        <p:txBody>
          <a:bodyPr/>
          <a:lstStyle/>
          <a:p>
            <a:pPr>
              <a:defRPr/>
            </a:pPr>
            <a:fld id="{6414CFA4-8673-4251-AA94-B88DDAD2304E}" type="slidenum">
              <a:rPr lang="en-US" smtClean="0"/>
              <a:pPr>
                <a:defRPr/>
              </a:pPr>
              <a:t>17</a:t>
            </a:fld>
            <a:endParaRPr lang="en-US" dirty="0"/>
          </a:p>
        </p:txBody>
      </p:sp>
    </p:spTree>
    <p:extLst>
      <p:ext uri="{BB962C8B-B14F-4D97-AF65-F5344CB8AC3E}">
        <p14:creationId xmlns:p14="http://schemas.microsoft.com/office/powerpoint/2010/main" val="2082815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29876-2AA3-0D41-A6FD-D6EAB4D87CDD}"/>
              </a:ext>
            </a:extLst>
          </p:cNvPr>
          <p:cNvSpPr>
            <a:spLocks noGrp="1"/>
          </p:cNvSpPr>
          <p:nvPr>
            <p:ph type="title"/>
          </p:nvPr>
        </p:nvSpPr>
        <p:spPr/>
        <p:txBody>
          <a:bodyPr/>
          <a:lstStyle/>
          <a:p>
            <a:pPr algn="ctr"/>
            <a:r>
              <a:rPr lang="en-US" dirty="0"/>
              <a:t>Nonpayment cases</a:t>
            </a:r>
          </a:p>
        </p:txBody>
      </p:sp>
      <p:sp>
        <p:nvSpPr>
          <p:cNvPr id="3" name="Slide Number Placeholder 2">
            <a:extLst>
              <a:ext uri="{FF2B5EF4-FFF2-40B4-BE49-F238E27FC236}">
                <a16:creationId xmlns:a16="http://schemas.microsoft.com/office/drawing/2014/main" id="{8AC9AA0E-6198-16C9-2EB6-116A983958EF}"/>
              </a:ext>
            </a:extLst>
          </p:cNvPr>
          <p:cNvSpPr>
            <a:spLocks noGrp="1"/>
          </p:cNvSpPr>
          <p:nvPr>
            <p:ph type="sldNum" sz="quarter" idx="11"/>
          </p:nvPr>
        </p:nvSpPr>
        <p:spPr/>
        <p:txBody>
          <a:bodyPr/>
          <a:lstStyle/>
          <a:p>
            <a:pPr>
              <a:defRPr/>
            </a:pPr>
            <a:fld id="{DA34D19D-71F0-4D9E-8024-225199C1F841}" type="slidenum">
              <a:rPr lang="en-US" smtClean="0"/>
              <a:pPr>
                <a:defRPr/>
              </a:pPr>
              <a:t>18</a:t>
            </a:fld>
            <a:endParaRPr lang="en-US" dirty="0"/>
          </a:p>
        </p:txBody>
      </p:sp>
    </p:spTree>
    <p:extLst>
      <p:ext uri="{BB962C8B-B14F-4D97-AF65-F5344CB8AC3E}">
        <p14:creationId xmlns:p14="http://schemas.microsoft.com/office/powerpoint/2010/main" val="3703330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BBA62-ECE4-FD1C-486E-F511020E6024}"/>
              </a:ext>
            </a:extLst>
          </p:cNvPr>
          <p:cNvSpPr>
            <a:spLocks noGrp="1"/>
          </p:cNvSpPr>
          <p:nvPr>
            <p:ph type="title"/>
          </p:nvPr>
        </p:nvSpPr>
        <p:spPr/>
        <p:txBody>
          <a:bodyPr/>
          <a:lstStyle/>
          <a:p>
            <a:r>
              <a:rPr lang="en-US" dirty="0"/>
              <a:t>If </a:t>
            </a:r>
            <a:r>
              <a:rPr lang="en-US" dirty="0" err="1"/>
              <a:t>medicare</a:t>
            </a:r>
            <a:r>
              <a:rPr lang="en-US" dirty="0"/>
              <a:t> coverage may be ending</a:t>
            </a:r>
          </a:p>
        </p:txBody>
      </p:sp>
      <p:sp>
        <p:nvSpPr>
          <p:cNvPr id="3" name="Content Placeholder 2">
            <a:extLst>
              <a:ext uri="{FF2B5EF4-FFF2-40B4-BE49-F238E27FC236}">
                <a16:creationId xmlns:a16="http://schemas.microsoft.com/office/drawing/2014/main" id="{96501078-4F45-9D86-20B4-129A2EC17BD8}"/>
              </a:ext>
            </a:extLst>
          </p:cNvPr>
          <p:cNvSpPr>
            <a:spLocks noGrp="1"/>
          </p:cNvSpPr>
          <p:nvPr>
            <p:ph idx="1"/>
          </p:nvPr>
        </p:nvSpPr>
        <p:spPr/>
        <p:txBody>
          <a:bodyPr/>
          <a:lstStyle/>
          <a:p>
            <a:r>
              <a:rPr lang="en-US" dirty="0"/>
              <a:t>Facility “should offer the resident the ability to remain, which may include”</a:t>
            </a:r>
          </a:p>
          <a:p>
            <a:pPr lvl="1"/>
            <a:r>
              <a:rPr lang="en-US" dirty="0"/>
              <a:t>Private payment</a:t>
            </a:r>
          </a:p>
          <a:p>
            <a:pPr lvl="1"/>
            <a:r>
              <a:rPr lang="en-US" dirty="0"/>
              <a:t>For Medicaid-eligible resident, providing assistance to apply for Medicaid, and advising</a:t>
            </a:r>
          </a:p>
          <a:p>
            <a:pPr lvl="2"/>
            <a:r>
              <a:rPr lang="en-US" sz="2000" dirty="0"/>
              <a:t>If Medicaid is denied, resident must pay for days after Medicare ended</a:t>
            </a:r>
          </a:p>
          <a:p>
            <a:pPr lvl="2"/>
            <a:r>
              <a:rPr lang="en-US" sz="2000" dirty="0"/>
              <a:t>If care covered by Medicaid but no Medicaid bed is available, discharge to a facility with available Medicaid bed.  Appendix  PP, p. 180</a:t>
            </a:r>
          </a:p>
          <a:p>
            <a:pPr marL="457200" lvl="1" indent="0">
              <a:buNone/>
            </a:pPr>
            <a:endParaRPr lang="en-US" dirty="0"/>
          </a:p>
        </p:txBody>
      </p:sp>
      <p:sp>
        <p:nvSpPr>
          <p:cNvPr id="4" name="Slide Number Placeholder 3">
            <a:extLst>
              <a:ext uri="{FF2B5EF4-FFF2-40B4-BE49-F238E27FC236}">
                <a16:creationId xmlns:a16="http://schemas.microsoft.com/office/drawing/2014/main" id="{AF59D3F2-2952-56B9-6456-39C2F9513EB2}"/>
              </a:ext>
            </a:extLst>
          </p:cNvPr>
          <p:cNvSpPr>
            <a:spLocks noGrp="1"/>
          </p:cNvSpPr>
          <p:nvPr>
            <p:ph type="sldNum" sz="quarter" idx="11"/>
          </p:nvPr>
        </p:nvSpPr>
        <p:spPr/>
        <p:txBody>
          <a:bodyPr/>
          <a:lstStyle/>
          <a:p>
            <a:pPr>
              <a:defRPr/>
            </a:pPr>
            <a:fld id="{6414CFA4-8673-4251-AA94-B88DDAD2304E}" type="slidenum">
              <a:rPr lang="en-US" smtClean="0"/>
              <a:pPr>
                <a:defRPr/>
              </a:pPr>
              <a:t>19</a:t>
            </a:fld>
            <a:endParaRPr lang="en-US" dirty="0"/>
          </a:p>
        </p:txBody>
      </p:sp>
    </p:spTree>
    <p:extLst>
      <p:ext uri="{BB962C8B-B14F-4D97-AF65-F5344CB8AC3E}">
        <p14:creationId xmlns:p14="http://schemas.microsoft.com/office/powerpoint/2010/main" val="1979308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6A5E2-9793-45E4-2A3E-5A7A5B0E122F}"/>
              </a:ext>
            </a:extLst>
          </p:cNvPr>
          <p:cNvSpPr>
            <a:spLocks noGrp="1"/>
          </p:cNvSpPr>
          <p:nvPr>
            <p:ph type="title"/>
          </p:nvPr>
        </p:nvSpPr>
        <p:spPr/>
        <p:txBody>
          <a:bodyPr/>
          <a:lstStyle/>
          <a:p>
            <a:r>
              <a:rPr lang="en-US" dirty="0"/>
              <a:t>Which facilities are we talking about?</a:t>
            </a:r>
          </a:p>
        </p:txBody>
      </p:sp>
      <p:sp>
        <p:nvSpPr>
          <p:cNvPr id="3" name="Content Placeholder 2">
            <a:extLst>
              <a:ext uri="{FF2B5EF4-FFF2-40B4-BE49-F238E27FC236}">
                <a16:creationId xmlns:a16="http://schemas.microsoft.com/office/drawing/2014/main" id="{694C1F4D-CE91-4B6C-0C03-76B9652D1962}"/>
              </a:ext>
            </a:extLst>
          </p:cNvPr>
          <p:cNvSpPr>
            <a:spLocks noGrp="1"/>
          </p:cNvSpPr>
          <p:nvPr>
            <p:ph idx="1"/>
          </p:nvPr>
        </p:nvSpPr>
        <p:spPr/>
        <p:txBody>
          <a:bodyPr/>
          <a:lstStyle/>
          <a:p>
            <a:r>
              <a:rPr lang="en-US" dirty="0"/>
              <a:t>Generic term is nursing facility</a:t>
            </a:r>
          </a:p>
          <a:p>
            <a:pPr lvl="1"/>
            <a:r>
              <a:rPr lang="en-US" dirty="0"/>
              <a:t>Medicare term: skilled nursing facility (SNF)</a:t>
            </a:r>
          </a:p>
          <a:p>
            <a:pPr lvl="1"/>
            <a:r>
              <a:rPr lang="en-US" dirty="0"/>
              <a:t>Medicaid term: nursing facility (NF)</a:t>
            </a:r>
          </a:p>
          <a:p>
            <a:r>
              <a:rPr lang="en-US" dirty="0"/>
              <a:t>Facilities participating in a federal payment program (i.e., they are certified) are shown on </a:t>
            </a:r>
            <a:r>
              <a:rPr lang="en-US" dirty="0" err="1"/>
              <a:t>CareCompare</a:t>
            </a:r>
            <a:r>
              <a:rPr lang="en-US" dirty="0"/>
              <a:t>, </a:t>
            </a:r>
            <a:r>
              <a:rPr lang="en-US" dirty="0">
                <a:hlinkClick r:id="rId2"/>
              </a:rPr>
              <a:t>https://www.medicare.gov/care-compare/</a:t>
            </a:r>
            <a:r>
              <a:rPr lang="en-US" dirty="0"/>
              <a:t> </a:t>
            </a:r>
          </a:p>
          <a:p>
            <a:pPr lvl="1"/>
            <a:r>
              <a:rPr lang="en-US" dirty="0"/>
              <a:t>Find by state, zip code, address</a:t>
            </a:r>
          </a:p>
        </p:txBody>
      </p:sp>
      <p:sp>
        <p:nvSpPr>
          <p:cNvPr id="4" name="Slide Number Placeholder 3">
            <a:extLst>
              <a:ext uri="{FF2B5EF4-FFF2-40B4-BE49-F238E27FC236}">
                <a16:creationId xmlns:a16="http://schemas.microsoft.com/office/drawing/2014/main" id="{A8B1DC34-A70D-19CC-28F0-5032B0BECC00}"/>
              </a:ext>
            </a:extLst>
          </p:cNvPr>
          <p:cNvSpPr>
            <a:spLocks noGrp="1"/>
          </p:cNvSpPr>
          <p:nvPr>
            <p:ph type="sldNum" sz="quarter" idx="11"/>
          </p:nvPr>
        </p:nvSpPr>
        <p:spPr/>
        <p:txBody>
          <a:bodyPr/>
          <a:lstStyle/>
          <a:p>
            <a:pPr>
              <a:defRPr/>
            </a:pPr>
            <a:fld id="{6414CFA4-8673-4251-AA94-B88DDAD2304E}" type="slidenum">
              <a:rPr lang="en-US" smtClean="0"/>
              <a:pPr>
                <a:defRPr/>
              </a:pPr>
              <a:t>2</a:t>
            </a:fld>
            <a:endParaRPr lang="en-US" dirty="0"/>
          </a:p>
        </p:txBody>
      </p:sp>
    </p:spTree>
    <p:extLst>
      <p:ext uri="{BB962C8B-B14F-4D97-AF65-F5344CB8AC3E}">
        <p14:creationId xmlns:p14="http://schemas.microsoft.com/office/powerpoint/2010/main" val="395574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41ED9-F82B-3245-CE19-B963038154CA}"/>
              </a:ext>
            </a:extLst>
          </p:cNvPr>
          <p:cNvSpPr>
            <a:spLocks noGrp="1"/>
          </p:cNvSpPr>
          <p:nvPr>
            <p:ph type="title"/>
          </p:nvPr>
        </p:nvSpPr>
        <p:spPr/>
        <p:txBody>
          <a:bodyPr/>
          <a:lstStyle/>
          <a:p>
            <a:r>
              <a:rPr lang="en-US" dirty="0"/>
              <a:t>If Medicaid is pending</a:t>
            </a:r>
          </a:p>
        </p:txBody>
      </p:sp>
      <p:sp>
        <p:nvSpPr>
          <p:cNvPr id="3" name="Content Placeholder 2">
            <a:extLst>
              <a:ext uri="{FF2B5EF4-FFF2-40B4-BE49-F238E27FC236}">
                <a16:creationId xmlns:a16="http://schemas.microsoft.com/office/drawing/2014/main" id="{8671275E-C7AD-DC78-4EF1-D277487EB2A0}"/>
              </a:ext>
            </a:extLst>
          </p:cNvPr>
          <p:cNvSpPr>
            <a:spLocks noGrp="1"/>
          </p:cNvSpPr>
          <p:nvPr>
            <p:ph idx="1"/>
          </p:nvPr>
        </p:nvSpPr>
        <p:spPr/>
        <p:txBody>
          <a:bodyPr/>
          <a:lstStyle/>
          <a:p>
            <a:r>
              <a:rPr lang="en-US" dirty="0"/>
              <a:t>Facility may not transfer/discharge resident while Medicaid application is pending</a:t>
            </a:r>
          </a:p>
          <a:p>
            <a:pPr lvl="1"/>
            <a:r>
              <a:rPr lang="it-IT" dirty="0"/>
              <a:t>42 C.F.R. §483.15(c)(1)(i)(E)</a:t>
            </a:r>
          </a:p>
          <a:p>
            <a:pPr lvl="1"/>
            <a:r>
              <a:rPr lang="en-US" dirty="0"/>
              <a:t>81 Fed. Reg. 68687, 68732 (Oct. 4, 2016), </a:t>
            </a:r>
            <a:r>
              <a:rPr lang="en-US" dirty="0">
                <a:hlinkClick r:id="rId2"/>
              </a:rPr>
              <a:t>https://www.govinfo.gov/content/pkg/FR-2016-10-04/pdf/2016-23503.pdf</a:t>
            </a:r>
            <a:r>
              <a:rPr lang="en-US" dirty="0"/>
              <a:t> </a:t>
            </a:r>
          </a:p>
          <a:p>
            <a:pPr lvl="1"/>
            <a:r>
              <a:rPr lang="en-US" dirty="0"/>
              <a:t>Appendix PP, p. 180</a:t>
            </a:r>
          </a:p>
          <a:p>
            <a:pPr marL="457200" lvl="1" indent="0">
              <a:buNone/>
            </a:pPr>
            <a:endParaRPr lang="en-US" sz="2400" dirty="0"/>
          </a:p>
        </p:txBody>
      </p:sp>
      <p:sp>
        <p:nvSpPr>
          <p:cNvPr id="4" name="Slide Number Placeholder 3">
            <a:extLst>
              <a:ext uri="{FF2B5EF4-FFF2-40B4-BE49-F238E27FC236}">
                <a16:creationId xmlns:a16="http://schemas.microsoft.com/office/drawing/2014/main" id="{28558C60-77EA-EF11-A198-CC39CBF797E3}"/>
              </a:ext>
            </a:extLst>
          </p:cNvPr>
          <p:cNvSpPr>
            <a:spLocks noGrp="1"/>
          </p:cNvSpPr>
          <p:nvPr>
            <p:ph type="sldNum" sz="quarter" idx="11"/>
          </p:nvPr>
        </p:nvSpPr>
        <p:spPr/>
        <p:txBody>
          <a:bodyPr/>
          <a:lstStyle/>
          <a:p>
            <a:pPr>
              <a:defRPr/>
            </a:pPr>
            <a:fld id="{6414CFA4-8673-4251-AA94-B88DDAD2304E}" type="slidenum">
              <a:rPr lang="en-US" smtClean="0"/>
              <a:pPr>
                <a:defRPr/>
              </a:pPr>
              <a:t>20</a:t>
            </a:fld>
            <a:endParaRPr lang="en-US" dirty="0"/>
          </a:p>
        </p:txBody>
      </p:sp>
    </p:spTree>
    <p:extLst>
      <p:ext uri="{BB962C8B-B14F-4D97-AF65-F5344CB8AC3E}">
        <p14:creationId xmlns:p14="http://schemas.microsoft.com/office/powerpoint/2010/main" val="1356663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C54E2-3CFC-BA07-5623-3770C9533BD9}"/>
              </a:ext>
            </a:extLst>
          </p:cNvPr>
          <p:cNvSpPr>
            <a:spLocks noGrp="1"/>
          </p:cNvSpPr>
          <p:nvPr>
            <p:ph type="title"/>
          </p:nvPr>
        </p:nvSpPr>
        <p:spPr/>
        <p:txBody>
          <a:bodyPr/>
          <a:lstStyle/>
          <a:p>
            <a:r>
              <a:rPr lang="en-US" dirty="0"/>
              <a:t>Conversion to </a:t>
            </a:r>
            <a:r>
              <a:rPr lang="en-US" dirty="0" err="1"/>
              <a:t>medicaid</a:t>
            </a:r>
            <a:endParaRPr lang="en-US" dirty="0"/>
          </a:p>
        </p:txBody>
      </p:sp>
      <p:sp>
        <p:nvSpPr>
          <p:cNvPr id="3" name="Content Placeholder 2">
            <a:extLst>
              <a:ext uri="{FF2B5EF4-FFF2-40B4-BE49-F238E27FC236}">
                <a16:creationId xmlns:a16="http://schemas.microsoft.com/office/drawing/2014/main" id="{55BAED85-6149-73BC-AE0B-E3470F1C7A64}"/>
              </a:ext>
            </a:extLst>
          </p:cNvPr>
          <p:cNvSpPr>
            <a:spLocks noGrp="1"/>
          </p:cNvSpPr>
          <p:nvPr>
            <p:ph idx="1"/>
          </p:nvPr>
        </p:nvSpPr>
        <p:spPr/>
        <p:txBody>
          <a:bodyPr/>
          <a:lstStyle/>
          <a:p>
            <a:r>
              <a:rPr lang="en-US" dirty="0"/>
              <a:t>Conversion from private-pay to Medicaid is </a:t>
            </a:r>
            <a:r>
              <a:rPr lang="en-US" b="1" dirty="0"/>
              <a:t>not</a:t>
            </a:r>
            <a:r>
              <a:rPr lang="en-US" dirty="0"/>
              <a:t> non-payment, Appendix PP, p. 180</a:t>
            </a:r>
          </a:p>
          <a:p>
            <a:pPr marL="0" indent="0">
              <a:buNone/>
            </a:pPr>
            <a:endParaRPr lang="en-US" dirty="0"/>
          </a:p>
        </p:txBody>
      </p:sp>
      <p:sp>
        <p:nvSpPr>
          <p:cNvPr id="4" name="Slide Number Placeholder 3">
            <a:extLst>
              <a:ext uri="{FF2B5EF4-FFF2-40B4-BE49-F238E27FC236}">
                <a16:creationId xmlns:a16="http://schemas.microsoft.com/office/drawing/2014/main" id="{1DA4E244-58D1-5928-3A79-EC23F0EBCB83}"/>
              </a:ext>
            </a:extLst>
          </p:cNvPr>
          <p:cNvSpPr>
            <a:spLocks noGrp="1"/>
          </p:cNvSpPr>
          <p:nvPr>
            <p:ph type="sldNum" sz="quarter" idx="11"/>
          </p:nvPr>
        </p:nvSpPr>
        <p:spPr/>
        <p:txBody>
          <a:bodyPr/>
          <a:lstStyle/>
          <a:p>
            <a:pPr>
              <a:defRPr/>
            </a:pPr>
            <a:fld id="{6414CFA4-8673-4251-AA94-B88DDAD2304E}" type="slidenum">
              <a:rPr lang="en-US" smtClean="0"/>
              <a:pPr>
                <a:defRPr/>
              </a:pPr>
              <a:t>21</a:t>
            </a:fld>
            <a:endParaRPr lang="en-US" dirty="0"/>
          </a:p>
        </p:txBody>
      </p:sp>
    </p:spTree>
    <p:extLst>
      <p:ext uri="{BB962C8B-B14F-4D97-AF65-F5344CB8AC3E}">
        <p14:creationId xmlns:p14="http://schemas.microsoft.com/office/powerpoint/2010/main" val="2603767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B6558-986A-E9AA-F520-A602A966D259}"/>
              </a:ext>
            </a:extLst>
          </p:cNvPr>
          <p:cNvSpPr>
            <a:spLocks noGrp="1"/>
          </p:cNvSpPr>
          <p:nvPr>
            <p:ph type="title"/>
          </p:nvPr>
        </p:nvSpPr>
        <p:spPr/>
        <p:txBody>
          <a:bodyPr/>
          <a:lstStyle/>
          <a:p>
            <a:pPr algn="ctr"/>
            <a:r>
              <a:rPr lang="en-US" dirty="0"/>
              <a:t>No transfers/discharges while appeal OF EVICTION is pending</a:t>
            </a:r>
          </a:p>
        </p:txBody>
      </p:sp>
      <p:sp>
        <p:nvSpPr>
          <p:cNvPr id="3" name="Slide Number Placeholder 2">
            <a:extLst>
              <a:ext uri="{FF2B5EF4-FFF2-40B4-BE49-F238E27FC236}">
                <a16:creationId xmlns:a16="http://schemas.microsoft.com/office/drawing/2014/main" id="{456CB156-8323-86E1-8347-E1C118FF0015}"/>
              </a:ext>
            </a:extLst>
          </p:cNvPr>
          <p:cNvSpPr>
            <a:spLocks noGrp="1"/>
          </p:cNvSpPr>
          <p:nvPr>
            <p:ph type="sldNum" sz="quarter" idx="11"/>
          </p:nvPr>
        </p:nvSpPr>
        <p:spPr/>
        <p:txBody>
          <a:bodyPr/>
          <a:lstStyle/>
          <a:p>
            <a:pPr>
              <a:defRPr/>
            </a:pPr>
            <a:fld id="{DA34D19D-71F0-4D9E-8024-225199C1F841}" type="slidenum">
              <a:rPr lang="en-US" smtClean="0"/>
              <a:pPr>
                <a:defRPr/>
              </a:pPr>
              <a:t>22</a:t>
            </a:fld>
            <a:endParaRPr lang="en-US" dirty="0"/>
          </a:p>
        </p:txBody>
      </p:sp>
    </p:spTree>
    <p:extLst>
      <p:ext uri="{BB962C8B-B14F-4D97-AF65-F5344CB8AC3E}">
        <p14:creationId xmlns:p14="http://schemas.microsoft.com/office/powerpoint/2010/main" val="40681059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5DD9A-7156-6BC2-24B5-472F911ED004}"/>
              </a:ext>
            </a:extLst>
          </p:cNvPr>
          <p:cNvSpPr>
            <a:spLocks noGrp="1"/>
          </p:cNvSpPr>
          <p:nvPr>
            <p:ph type="title"/>
          </p:nvPr>
        </p:nvSpPr>
        <p:spPr/>
        <p:txBody>
          <a:bodyPr/>
          <a:lstStyle/>
          <a:p>
            <a:r>
              <a:rPr lang="en-US" dirty="0"/>
              <a:t>NEW REGULATORY LANGUAGE</a:t>
            </a:r>
          </a:p>
        </p:txBody>
      </p:sp>
      <p:sp>
        <p:nvSpPr>
          <p:cNvPr id="3" name="Content Placeholder 2">
            <a:extLst>
              <a:ext uri="{FF2B5EF4-FFF2-40B4-BE49-F238E27FC236}">
                <a16:creationId xmlns:a16="http://schemas.microsoft.com/office/drawing/2014/main" id="{F4ACB7C3-53D2-1FA6-0619-F7D8FD6E560D}"/>
              </a:ext>
            </a:extLst>
          </p:cNvPr>
          <p:cNvSpPr>
            <a:spLocks noGrp="1"/>
          </p:cNvSpPr>
          <p:nvPr>
            <p:ph idx="1"/>
          </p:nvPr>
        </p:nvSpPr>
        <p:spPr/>
        <p:txBody>
          <a:bodyPr/>
          <a:lstStyle/>
          <a:p>
            <a:r>
              <a:rPr lang="en-US" dirty="0"/>
              <a:t>No transfers or discharges while appeal of transfer/discharge is pending (unless resident poses a danger to health or safety of resident or others, as documented by facility) </a:t>
            </a:r>
          </a:p>
          <a:p>
            <a:pPr lvl="1"/>
            <a:r>
              <a:rPr lang="en-US" dirty="0"/>
              <a:t>§483.15(c)(1)(ii) </a:t>
            </a:r>
          </a:p>
          <a:p>
            <a:pPr lvl="1"/>
            <a:r>
              <a:rPr lang="en-US" dirty="0"/>
              <a:t>Appendix PP, p. 181</a:t>
            </a:r>
          </a:p>
        </p:txBody>
      </p:sp>
      <p:sp>
        <p:nvSpPr>
          <p:cNvPr id="4" name="Slide Number Placeholder 3">
            <a:extLst>
              <a:ext uri="{FF2B5EF4-FFF2-40B4-BE49-F238E27FC236}">
                <a16:creationId xmlns:a16="http://schemas.microsoft.com/office/drawing/2014/main" id="{9D290864-5954-3800-7C13-F75D6FAAD473}"/>
              </a:ext>
            </a:extLst>
          </p:cNvPr>
          <p:cNvSpPr>
            <a:spLocks noGrp="1"/>
          </p:cNvSpPr>
          <p:nvPr>
            <p:ph type="sldNum" sz="quarter" idx="11"/>
          </p:nvPr>
        </p:nvSpPr>
        <p:spPr/>
        <p:txBody>
          <a:bodyPr/>
          <a:lstStyle/>
          <a:p>
            <a:pPr>
              <a:defRPr/>
            </a:pPr>
            <a:fld id="{6414CFA4-8673-4251-AA94-B88DDAD2304E}" type="slidenum">
              <a:rPr lang="en-US" smtClean="0"/>
              <a:pPr>
                <a:defRPr/>
              </a:pPr>
              <a:t>23</a:t>
            </a:fld>
            <a:endParaRPr lang="en-US" dirty="0"/>
          </a:p>
        </p:txBody>
      </p:sp>
    </p:spTree>
    <p:extLst>
      <p:ext uri="{BB962C8B-B14F-4D97-AF65-F5344CB8AC3E}">
        <p14:creationId xmlns:p14="http://schemas.microsoft.com/office/powerpoint/2010/main" val="2335852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37942-E89A-D5C9-85EE-60BA7CE3E64C}"/>
              </a:ext>
            </a:extLst>
          </p:cNvPr>
          <p:cNvSpPr>
            <a:spLocks noGrp="1"/>
          </p:cNvSpPr>
          <p:nvPr>
            <p:ph type="title"/>
          </p:nvPr>
        </p:nvSpPr>
        <p:spPr/>
        <p:txBody>
          <a:bodyPr/>
          <a:lstStyle/>
          <a:p>
            <a:r>
              <a:rPr lang="en-US" dirty="0" err="1"/>
              <a:t>florida</a:t>
            </a:r>
            <a:endParaRPr lang="en-US" dirty="0"/>
          </a:p>
        </p:txBody>
      </p:sp>
      <p:sp>
        <p:nvSpPr>
          <p:cNvPr id="3" name="Content Placeholder 2">
            <a:extLst>
              <a:ext uri="{FF2B5EF4-FFF2-40B4-BE49-F238E27FC236}">
                <a16:creationId xmlns:a16="http://schemas.microsoft.com/office/drawing/2014/main" id="{BB6ED0AC-EA59-EAC2-1836-4599228E09EB}"/>
              </a:ext>
            </a:extLst>
          </p:cNvPr>
          <p:cNvSpPr>
            <a:spLocks noGrp="1"/>
          </p:cNvSpPr>
          <p:nvPr>
            <p:ph idx="1"/>
          </p:nvPr>
        </p:nvSpPr>
        <p:spPr/>
        <p:txBody>
          <a:bodyPr/>
          <a:lstStyle/>
          <a:p>
            <a:r>
              <a:rPr lang="en-US" dirty="0"/>
              <a:t>If resident requests hearing within 10 days of receiving discharge notice, the proposed discharge is stayed, pending hearing decision, Florida Statutes §400.0255(10)(b)</a:t>
            </a:r>
          </a:p>
          <a:p>
            <a:r>
              <a:rPr lang="en-US" dirty="0"/>
              <a:t>If resident does not appeal within 10 days, facility may discharge after 30 days from the date the resident received the notice, §400.0255(10)(c)</a:t>
            </a:r>
          </a:p>
        </p:txBody>
      </p:sp>
      <p:sp>
        <p:nvSpPr>
          <p:cNvPr id="4" name="Slide Number Placeholder 3">
            <a:extLst>
              <a:ext uri="{FF2B5EF4-FFF2-40B4-BE49-F238E27FC236}">
                <a16:creationId xmlns:a16="http://schemas.microsoft.com/office/drawing/2014/main" id="{F13F51AF-5F5F-28F4-FE52-6A4B9FC0E787}"/>
              </a:ext>
            </a:extLst>
          </p:cNvPr>
          <p:cNvSpPr>
            <a:spLocks noGrp="1"/>
          </p:cNvSpPr>
          <p:nvPr>
            <p:ph type="sldNum" sz="quarter" idx="11"/>
          </p:nvPr>
        </p:nvSpPr>
        <p:spPr/>
        <p:txBody>
          <a:bodyPr/>
          <a:lstStyle/>
          <a:p>
            <a:pPr>
              <a:defRPr/>
            </a:pPr>
            <a:fld id="{6414CFA4-8673-4251-AA94-B88DDAD2304E}" type="slidenum">
              <a:rPr lang="en-US" smtClean="0"/>
              <a:pPr>
                <a:defRPr/>
              </a:pPr>
              <a:t>24</a:t>
            </a:fld>
            <a:endParaRPr lang="en-US" dirty="0"/>
          </a:p>
        </p:txBody>
      </p:sp>
    </p:spTree>
    <p:extLst>
      <p:ext uri="{BB962C8B-B14F-4D97-AF65-F5344CB8AC3E}">
        <p14:creationId xmlns:p14="http://schemas.microsoft.com/office/powerpoint/2010/main" val="3377385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4FF6D-D03F-880C-4348-860275F37A60}"/>
              </a:ext>
            </a:extLst>
          </p:cNvPr>
          <p:cNvSpPr>
            <a:spLocks noGrp="1"/>
          </p:cNvSpPr>
          <p:nvPr>
            <p:ph type="title"/>
          </p:nvPr>
        </p:nvSpPr>
        <p:spPr/>
        <p:txBody>
          <a:bodyPr/>
          <a:lstStyle/>
          <a:p>
            <a:r>
              <a:rPr lang="en-US" dirty="0"/>
              <a:t>Immediate jeopardy deficiency (highest level)</a:t>
            </a:r>
          </a:p>
        </p:txBody>
      </p:sp>
      <p:sp>
        <p:nvSpPr>
          <p:cNvPr id="3" name="Content Placeholder 2">
            <a:extLst>
              <a:ext uri="{FF2B5EF4-FFF2-40B4-BE49-F238E27FC236}">
                <a16:creationId xmlns:a16="http://schemas.microsoft.com/office/drawing/2014/main" id="{923E3F02-4542-50FC-C14E-70DED17B99E0}"/>
              </a:ext>
            </a:extLst>
          </p:cNvPr>
          <p:cNvSpPr>
            <a:spLocks noGrp="1"/>
          </p:cNvSpPr>
          <p:nvPr>
            <p:ph idx="1"/>
          </p:nvPr>
        </p:nvSpPr>
        <p:spPr/>
        <p:txBody>
          <a:bodyPr/>
          <a:lstStyle/>
          <a:p>
            <a:r>
              <a:rPr lang="en-US" dirty="0"/>
              <a:t>While appeal pending, facility dropped resident at daughter’s home, although daughter said she could not take care of mother; necessary medical equipment and wound care were not available; resident developed sepsis, was re-hospitalized</a:t>
            </a:r>
          </a:p>
          <a:p>
            <a:pPr marL="0" indent="0">
              <a:buNone/>
            </a:pPr>
            <a:r>
              <a:rPr lang="en-US" dirty="0"/>
              <a:t>Appendix PP, p. 183 </a:t>
            </a:r>
          </a:p>
        </p:txBody>
      </p:sp>
      <p:sp>
        <p:nvSpPr>
          <p:cNvPr id="4" name="Slide Number Placeholder 3">
            <a:extLst>
              <a:ext uri="{FF2B5EF4-FFF2-40B4-BE49-F238E27FC236}">
                <a16:creationId xmlns:a16="http://schemas.microsoft.com/office/drawing/2014/main" id="{457E5E75-2242-24BA-9907-B57B73EE1D50}"/>
              </a:ext>
            </a:extLst>
          </p:cNvPr>
          <p:cNvSpPr>
            <a:spLocks noGrp="1"/>
          </p:cNvSpPr>
          <p:nvPr>
            <p:ph type="sldNum" sz="quarter" idx="11"/>
          </p:nvPr>
        </p:nvSpPr>
        <p:spPr/>
        <p:txBody>
          <a:bodyPr/>
          <a:lstStyle/>
          <a:p>
            <a:pPr>
              <a:defRPr/>
            </a:pPr>
            <a:fld id="{6414CFA4-8673-4251-AA94-B88DDAD2304E}" type="slidenum">
              <a:rPr lang="en-US" smtClean="0"/>
              <a:pPr>
                <a:defRPr/>
              </a:pPr>
              <a:t>25</a:t>
            </a:fld>
            <a:endParaRPr lang="en-US" dirty="0"/>
          </a:p>
        </p:txBody>
      </p:sp>
    </p:spTree>
    <p:extLst>
      <p:ext uri="{BB962C8B-B14F-4D97-AF65-F5344CB8AC3E}">
        <p14:creationId xmlns:p14="http://schemas.microsoft.com/office/powerpoint/2010/main" val="1419913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27136-9AA0-5FE3-EAA5-91ED9DEE1FAA}"/>
              </a:ext>
            </a:extLst>
          </p:cNvPr>
          <p:cNvSpPr>
            <a:spLocks noGrp="1"/>
          </p:cNvSpPr>
          <p:nvPr>
            <p:ph type="title"/>
          </p:nvPr>
        </p:nvSpPr>
        <p:spPr/>
        <p:txBody>
          <a:bodyPr/>
          <a:lstStyle/>
          <a:p>
            <a:pPr algn="ctr"/>
            <a:r>
              <a:rPr lang="en-US" dirty="0"/>
              <a:t>Discharge rights for residents who are hospitalized</a:t>
            </a:r>
          </a:p>
        </p:txBody>
      </p:sp>
      <p:sp>
        <p:nvSpPr>
          <p:cNvPr id="3" name="Slide Number Placeholder 2">
            <a:extLst>
              <a:ext uri="{FF2B5EF4-FFF2-40B4-BE49-F238E27FC236}">
                <a16:creationId xmlns:a16="http://schemas.microsoft.com/office/drawing/2014/main" id="{419E7924-6AA3-1634-2F36-BF9F834D14EA}"/>
              </a:ext>
            </a:extLst>
          </p:cNvPr>
          <p:cNvSpPr>
            <a:spLocks noGrp="1"/>
          </p:cNvSpPr>
          <p:nvPr>
            <p:ph type="sldNum" sz="quarter" idx="11"/>
          </p:nvPr>
        </p:nvSpPr>
        <p:spPr/>
        <p:txBody>
          <a:bodyPr/>
          <a:lstStyle/>
          <a:p>
            <a:pPr>
              <a:defRPr/>
            </a:pPr>
            <a:fld id="{DA34D19D-71F0-4D9E-8024-225199C1F841}" type="slidenum">
              <a:rPr lang="en-US" smtClean="0"/>
              <a:pPr>
                <a:defRPr/>
              </a:pPr>
              <a:t>26</a:t>
            </a:fld>
            <a:endParaRPr lang="en-US" dirty="0"/>
          </a:p>
        </p:txBody>
      </p:sp>
    </p:spTree>
    <p:extLst>
      <p:ext uri="{BB962C8B-B14F-4D97-AF65-F5344CB8AC3E}">
        <p14:creationId xmlns:p14="http://schemas.microsoft.com/office/powerpoint/2010/main" val="4591213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2882F-2FE4-C242-9801-1BAB00A50F81}"/>
              </a:ext>
            </a:extLst>
          </p:cNvPr>
          <p:cNvSpPr>
            <a:spLocks noGrp="1"/>
          </p:cNvSpPr>
          <p:nvPr>
            <p:ph type="title"/>
          </p:nvPr>
        </p:nvSpPr>
        <p:spPr/>
        <p:txBody>
          <a:bodyPr/>
          <a:lstStyle/>
          <a:p>
            <a:r>
              <a:rPr lang="en-US" dirty="0"/>
              <a:t>Bed-hold Regulation</a:t>
            </a:r>
          </a:p>
        </p:txBody>
      </p:sp>
      <p:sp>
        <p:nvSpPr>
          <p:cNvPr id="3" name="Content Placeholder 2">
            <a:extLst>
              <a:ext uri="{FF2B5EF4-FFF2-40B4-BE49-F238E27FC236}">
                <a16:creationId xmlns:a16="http://schemas.microsoft.com/office/drawing/2014/main" id="{003811B7-19CB-02B7-3074-2D8D78DD166B}"/>
              </a:ext>
            </a:extLst>
          </p:cNvPr>
          <p:cNvSpPr>
            <a:spLocks noGrp="1"/>
          </p:cNvSpPr>
          <p:nvPr>
            <p:ph idx="1"/>
          </p:nvPr>
        </p:nvSpPr>
        <p:spPr/>
        <p:txBody>
          <a:bodyPr/>
          <a:lstStyle/>
          <a:p>
            <a:r>
              <a:rPr lang="en-US" dirty="0"/>
              <a:t>Facility must give two notices of bed-hold policy and return, §483.15(d)</a:t>
            </a:r>
          </a:p>
          <a:p>
            <a:pPr lvl="1"/>
            <a:r>
              <a:rPr lang="en-US" dirty="0"/>
              <a:t>Notice before transfer, §483.15(d)(1) (often, in admissions paperwork)</a:t>
            </a:r>
          </a:p>
          <a:p>
            <a:pPr lvl="1"/>
            <a:r>
              <a:rPr lang="en-US" dirty="0"/>
              <a:t>Notice at the time of transfer, §483.15(d)(2)</a:t>
            </a:r>
          </a:p>
        </p:txBody>
      </p:sp>
      <p:sp>
        <p:nvSpPr>
          <p:cNvPr id="4" name="Slide Number Placeholder 3">
            <a:extLst>
              <a:ext uri="{FF2B5EF4-FFF2-40B4-BE49-F238E27FC236}">
                <a16:creationId xmlns:a16="http://schemas.microsoft.com/office/drawing/2014/main" id="{E7DA6190-6AEB-DF3D-352E-6BE47B688BC5}"/>
              </a:ext>
            </a:extLst>
          </p:cNvPr>
          <p:cNvSpPr>
            <a:spLocks noGrp="1"/>
          </p:cNvSpPr>
          <p:nvPr>
            <p:ph type="sldNum" sz="quarter" idx="11"/>
          </p:nvPr>
        </p:nvSpPr>
        <p:spPr/>
        <p:txBody>
          <a:bodyPr/>
          <a:lstStyle/>
          <a:p>
            <a:pPr>
              <a:defRPr/>
            </a:pPr>
            <a:fld id="{6414CFA4-8673-4251-AA94-B88DDAD2304E}" type="slidenum">
              <a:rPr lang="en-US" smtClean="0"/>
              <a:pPr>
                <a:defRPr/>
              </a:pPr>
              <a:t>27</a:t>
            </a:fld>
            <a:endParaRPr lang="en-US" dirty="0"/>
          </a:p>
        </p:txBody>
      </p:sp>
    </p:spTree>
    <p:extLst>
      <p:ext uri="{BB962C8B-B14F-4D97-AF65-F5344CB8AC3E}">
        <p14:creationId xmlns:p14="http://schemas.microsoft.com/office/powerpoint/2010/main" val="4047837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BF77F-2D4B-BCFB-C872-B8AC2F796C14}"/>
              </a:ext>
            </a:extLst>
          </p:cNvPr>
          <p:cNvSpPr>
            <a:spLocks noGrp="1"/>
          </p:cNvSpPr>
          <p:nvPr>
            <p:ph type="title"/>
          </p:nvPr>
        </p:nvSpPr>
        <p:spPr/>
        <p:txBody>
          <a:bodyPr/>
          <a:lstStyle/>
          <a:p>
            <a:r>
              <a:rPr lang="en-US" dirty="0"/>
              <a:t>Information about bed-hold</a:t>
            </a:r>
          </a:p>
        </p:txBody>
      </p:sp>
      <p:sp>
        <p:nvSpPr>
          <p:cNvPr id="3" name="Content Placeholder 2">
            <a:extLst>
              <a:ext uri="{FF2B5EF4-FFF2-40B4-BE49-F238E27FC236}">
                <a16:creationId xmlns:a16="http://schemas.microsoft.com/office/drawing/2014/main" id="{DC593EB5-F80B-2121-427B-832F2D7F0862}"/>
              </a:ext>
            </a:extLst>
          </p:cNvPr>
          <p:cNvSpPr>
            <a:spLocks noGrp="1"/>
          </p:cNvSpPr>
          <p:nvPr>
            <p:ph idx="1"/>
          </p:nvPr>
        </p:nvSpPr>
        <p:spPr/>
        <p:txBody>
          <a:bodyPr/>
          <a:lstStyle/>
          <a:p>
            <a:r>
              <a:rPr lang="en-US" dirty="0"/>
              <a:t>Information about bed-hold must be given to all residents, “regardless of their payment source.”  Appendix PP, p. 192  (although bed-hold rights appear only in the Medicaid portion of the Nursing Home Reform Law and Medicare does not pay to hold beds)</a:t>
            </a:r>
          </a:p>
        </p:txBody>
      </p:sp>
      <p:sp>
        <p:nvSpPr>
          <p:cNvPr id="4" name="Slide Number Placeholder 3">
            <a:extLst>
              <a:ext uri="{FF2B5EF4-FFF2-40B4-BE49-F238E27FC236}">
                <a16:creationId xmlns:a16="http://schemas.microsoft.com/office/drawing/2014/main" id="{07D8F396-A306-C45A-8D96-FB83050400D4}"/>
              </a:ext>
            </a:extLst>
          </p:cNvPr>
          <p:cNvSpPr>
            <a:spLocks noGrp="1"/>
          </p:cNvSpPr>
          <p:nvPr>
            <p:ph type="sldNum" sz="quarter" idx="11"/>
          </p:nvPr>
        </p:nvSpPr>
        <p:spPr/>
        <p:txBody>
          <a:bodyPr/>
          <a:lstStyle/>
          <a:p>
            <a:pPr>
              <a:defRPr/>
            </a:pPr>
            <a:fld id="{6414CFA4-8673-4251-AA94-B88DDAD2304E}" type="slidenum">
              <a:rPr lang="en-US" smtClean="0"/>
              <a:pPr>
                <a:defRPr/>
              </a:pPr>
              <a:t>28</a:t>
            </a:fld>
            <a:endParaRPr lang="en-US" dirty="0"/>
          </a:p>
        </p:txBody>
      </p:sp>
    </p:spTree>
    <p:extLst>
      <p:ext uri="{BB962C8B-B14F-4D97-AF65-F5344CB8AC3E}">
        <p14:creationId xmlns:p14="http://schemas.microsoft.com/office/powerpoint/2010/main" val="38736075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4F348-2ACA-9FCC-59EC-EC1AC65A5EA7}"/>
              </a:ext>
            </a:extLst>
          </p:cNvPr>
          <p:cNvSpPr>
            <a:spLocks noGrp="1"/>
          </p:cNvSpPr>
          <p:nvPr>
            <p:ph type="title"/>
          </p:nvPr>
        </p:nvSpPr>
        <p:spPr/>
        <p:txBody>
          <a:bodyPr/>
          <a:lstStyle/>
          <a:p>
            <a:r>
              <a:rPr lang="en-US" dirty="0"/>
              <a:t>Notice to LTC ombudsman</a:t>
            </a:r>
          </a:p>
        </p:txBody>
      </p:sp>
      <p:sp>
        <p:nvSpPr>
          <p:cNvPr id="3" name="Content Placeholder 2">
            <a:extLst>
              <a:ext uri="{FF2B5EF4-FFF2-40B4-BE49-F238E27FC236}">
                <a16:creationId xmlns:a16="http://schemas.microsoft.com/office/drawing/2014/main" id="{42A301E2-8125-F85F-F19B-B416668F9C99}"/>
              </a:ext>
            </a:extLst>
          </p:cNvPr>
          <p:cNvSpPr>
            <a:spLocks noGrp="1"/>
          </p:cNvSpPr>
          <p:nvPr>
            <p:ph idx="1"/>
          </p:nvPr>
        </p:nvSpPr>
        <p:spPr/>
        <p:txBody>
          <a:bodyPr/>
          <a:lstStyle/>
          <a:p>
            <a:r>
              <a:rPr lang="en-US" dirty="0"/>
              <a:t>Facility must provide ombudsman with a copy of notice of discharge at the same  time that it provides the notice to the resident and resident representative. App PP, p. 187</a:t>
            </a:r>
          </a:p>
        </p:txBody>
      </p:sp>
      <p:sp>
        <p:nvSpPr>
          <p:cNvPr id="4" name="Slide Number Placeholder 3">
            <a:extLst>
              <a:ext uri="{FF2B5EF4-FFF2-40B4-BE49-F238E27FC236}">
                <a16:creationId xmlns:a16="http://schemas.microsoft.com/office/drawing/2014/main" id="{0552D91D-DCB3-4570-8BC9-4F4AEA7028E8}"/>
              </a:ext>
            </a:extLst>
          </p:cNvPr>
          <p:cNvSpPr>
            <a:spLocks noGrp="1"/>
          </p:cNvSpPr>
          <p:nvPr>
            <p:ph type="sldNum" sz="quarter" idx="11"/>
          </p:nvPr>
        </p:nvSpPr>
        <p:spPr/>
        <p:txBody>
          <a:bodyPr/>
          <a:lstStyle/>
          <a:p>
            <a:pPr>
              <a:defRPr/>
            </a:pPr>
            <a:fld id="{6414CFA4-8673-4251-AA94-B88DDAD2304E}" type="slidenum">
              <a:rPr lang="en-US" smtClean="0"/>
              <a:pPr>
                <a:defRPr/>
              </a:pPr>
              <a:t>29</a:t>
            </a:fld>
            <a:endParaRPr lang="en-US" dirty="0"/>
          </a:p>
        </p:txBody>
      </p:sp>
    </p:spTree>
    <p:extLst>
      <p:ext uri="{BB962C8B-B14F-4D97-AF65-F5344CB8AC3E}">
        <p14:creationId xmlns:p14="http://schemas.microsoft.com/office/powerpoint/2010/main" val="1325261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0E05F-5F82-8E30-9D30-574EF197E02C}"/>
              </a:ext>
            </a:extLst>
          </p:cNvPr>
          <p:cNvSpPr>
            <a:spLocks noGrp="1"/>
          </p:cNvSpPr>
          <p:nvPr>
            <p:ph type="title"/>
          </p:nvPr>
        </p:nvSpPr>
        <p:spPr/>
        <p:txBody>
          <a:bodyPr/>
          <a:lstStyle/>
          <a:p>
            <a:pPr algn="ctr"/>
            <a:r>
              <a:rPr lang="en-US" dirty="0"/>
              <a:t>Legal Authorities on transfer and discharge</a:t>
            </a:r>
          </a:p>
        </p:txBody>
      </p:sp>
      <p:sp>
        <p:nvSpPr>
          <p:cNvPr id="3" name="Slide Number Placeholder 2">
            <a:extLst>
              <a:ext uri="{FF2B5EF4-FFF2-40B4-BE49-F238E27FC236}">
                <a16:creationId xmlns:a16="http://schemas.microsoft.com/office/drawing/2014/main" id="{4C8903E6-D28F-3E00-2471-77FBD89CB625}"/>
              </a:ext>
            </a:extLst>
          </p:cNvPr>
          <p:cNvSpPr>
            <a:spLocks noGrp="1"/>
          </p:cNvSpPr>
          <p:nvPr>
            <p:ph type="sldNum" sz="quarter" idx="11"/>
          </p:nvPr>
        </p:nvSpPr>
        <p:spPr/>
        <p:txBody>
          <a:bodyPr/>
          <a:lstStyle/>
          <a:p>
            <a:pPr>
              <a:defRPr/>
            </a:pPr>
            <a:fld id="{DA34D19D-71F0-4D9E-8024-225199C1F841}" type="slidenum">
              <a:rPr lang="en-US" smtClean="0"/>
              <a:pPr>
                <a:defRPr/>
              </a:pPr>
              <a:t>3</a:t>
            </a:fld>
            <a:endParaRPr lang="en-US" dirty="0"/>
          </a:p>
        </p:txBody>
      </p:sp>
    </p:spTree>
    <p:extLst>
      <p:ext uri="{BB962C8B-B14F-4D97-AF65-F5344CB8AC3E}">
        <p14:creationId xmlns:p14="http://schemas.microsoft.com/office/powerpoint/2010/main" val="27350836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433AA-0418-E6C6-7926-B7AA22815DD1}"/>
              </a:ext>
            </a:extLst>
          </p:cNvPr>
          <p:cNvSpPr>
            <a:spLocks noGrp="1"/>
          </p:cNvSpPr>
          <p:nvPr>
            <p:ph type="title"/>
          </p:nvPr>
        </p:nvSpPr>
        <p:spPr/>
        <p:txBody>
          <a:bodyPr/>
          <a:lstStyle/>
          <a:p>
            <a:r>
              <a:rPr lang="en-US" dirty="0"/>
              <a:t>Purpose of notice to state </a:t>
            </a:r>
            <a:r>
              <a:rPr lang="en-US" dirty="0" err="1"/>
              <a:t>ltc</a:t>
            </a:r>
            <a:r>
              <a:rPr lang="en-US" dirty="0"/>
              <a:t> ombudsman</a:t>
            </a:r>
          </a:p>
        </p:txBody>
      </p:sp>
      <p:sp>
        <p:nvSpPr>
          <p:cNvPr id="3" name="Content Placeholder 2">
            <a:extLst>
              <a:ext uri="{FF2B5EF4-FFF2-40B4-BE49-F238E27FC236}">
                <a16:creationId xmlns:a16="http://schemas.microsoft.com/office/drawing/2014/main" id="{97E35D77-A547-F35A-07C1-D4A5484B5F71}"/>
              </a:ext>
            </a:extLst>
          </p:cNvPr>
          <p:cNvSpPr>
            <a:spLocks noGrp="1"/>
          </p:cNvSpPr>
          <p:nvPr>
            <p:ph idx="1"/>
          </p:nvPr>
        </p:nvSpPr>
        <p:spPr/>
        <p:txBody>
          <a:bodyPr/>
          <a:lstStyle/>
          <a:p>
            <a:r>
              <a:rPr lang="en-US" sz="2800" dirty="0"/>
              <a:t>To “provide added protection to residents from being inappropriately transferred or discharged, provide residents with access to an advocate who can inform them of their options and rights, and to ensure that the Office of the State LTC Ombudsman is aware of facilities practices and activities related to transfers and discharges.” </a:t>
            </a:r>
            <a:r>
              <a:rPr lang="en-US" sz="2400" dirty="0"/>
              <a:t>Appendix PP, p. 187</a:t>
            </a:r>
          </a:p>
        </p:txBody>
      </p:sp>
      <p:sp>
        <p:nvSpPr>
          <p:cNvPr id="4" name="Slide Number Placeholder 3">
            <a:extLst>
              <a:ext uri="{FF2B5EF4-FFF2-40B4-BE49-F238E27FC236}">
                <a16:creationId xmlns:a16="http://schemas.microsoft.com/office/drawing/2014/main" id="{9FB8E86C-2C56-0215-E821-BB9FF2123FBE}"/>
              </a:ext>
            </a:extLst>
          </p:cNvPr>
          <p:cNvSpPr>
            <a:spLocks noGrp="1"/>
          </p:cNvSpPr>
          <p:nvPr>
            <p:ph type="sldNum" sz="quarter" idx="11"/>
          </p:nvPr>
        </p:nvSpPr>
        <p:spPr/>
        <p:txBody>
          <a:bodyPr/>
          <a:lstStyle/>
          <a:p>
            <a:pPr>
              <a:defRPr/>
            </a:pPr>
            <a:fld id="{6414CFA4-8673-4251-AA94-B88DDAD2304E}" type="slidenum">
              <a:rPr lang="en-US" smtClean="0"/>
              <a:pPr>
                <a:defRPr/>
              </a:pPr>
              <a:t>30</a:t>
            </a:fld>
            <a:endParaRPr lang="en-US" dirty="0"/>
          </a:p>
        </p:txBody>
      </p:sp>
    </p:spTree>
    <p:extLst>
      <p:ext uri="{BB962C8B-B14F-4D97-AF65-F5344CB8AC3E}">
        <p14:creationId xmlns:p14="http://schemas.microsoft.com/office/powerpoint/2010/main" val="29733546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61608-5FC1-0CC0-A94F-A324CEDF7701}"/>
              </a:ext>
            </a:extLst>
          </p:cNvPr>
          <p:cNvSpPr>
            <a:spLocks noGrp="1"/>
          </p:cNvSpPr>
          <p:nvPr>
            <p:ph type="title"/>
          </p:nvPr>
        </p:nvSpPr>
        <p:spPr/>
        <p:txBody>
          <a:bodyPr/>
          <a:lstStyle/>
          <a:p>
            <a:r>
              <a:rPr lang="en-US" dirty="0"/>
              <a:t>Florida bed-hold policy for Medicaid resident</a:t>
            </a:r>
          </a:p>
        </p:txBody>
      </p:sp>
      <p:sp>
        <p:nvSpPr>
          <p:cNvPr id="3" name="Content Placeholder 2">
            <a:extLst>
              <a:ext uri="{FF2B5EF4-FFF2-40B4-BE49-F238E27FC236}">
                <a16:creationId xmlns:a16="http://schemas.microsoft.com/office/drawing/2014/main" id="{4050FA7D-C2F1-0ED9-E860-9CAB7FA28B77}"/>
              </a:ext>
            </a:extLst>
          </p:cNvPr>
          <p:cNvSpPr>
            <a:spLocks noGrp="1"/>
          </p:cNvSpPr>
          <p:nvPr>
            <p:ph idx="1"/>
          </p:nvPr>
        </p:nvSpPr>
        <p:spPr/>
        <p:txBody>
          <a:bodyPr/>
          <a:lstStyle/>
          <a:p>
            <a:r>
              <a:rPr lang="en-US" dirty="0"/>
              <a:t>Nursing home bed will be reserved for up to 15 days, unless state </a:t>
            </a:r>
          </a:p>
          <a:p>
            <a:pPr lvl="1"/>
            <a:r>
              <a:rPr lang="en-US" dirty="0"/>
              <a:t>medically determines resident will not need bed/return to nursing home, or</a:t>
            </a:r>
          </a:p>
          <a:p>
            <a:pPr lvl="1"/>
            <a:r>
              <a:rPr lang="en-US" dirty="0"/>
              <a:t>“determines” that the facility’s occupancy rate “ensures the availability of a bed for the resident.”  </a:t>
            </a:r>
          </a:p>
          <a:p>
            <a:pPr marL="457200" lvl="1" indent="0">
              <a:buNone/>
            </a:pPr>
            <a:r>
              <a:rPr lang="en-US" dirty="0"/>
              <a:t>Florida Statutes §400.022(1)(u)</a:t>
            </a:r>
          </a:p>
        </p:txBody>
      </p:sp>
      <p:sp>
        <p:nvSpPr>
          <p:cNvPr id="4" name="Slide Number Placeholder 3">
            <a:extLst>
              <a:ext uri="{FF2B5EF4-FFF2-40B4-BE49-F238E27FC236}">
                <a16:creationId xmlns:a16="http://schemas.microsoft.com/office/drawing/2014/main" id="{04F1D3EF-B676-6E51-DCD2-FD817C10E43F}"/>
              </a:ext>
            </a:extLst>
          </p:cNvPr>
          <p:cNvSpPr>
            <a:spLocks noGrp="1"/>
          </p:cNvSpPr>
          <p:nvPr>
            <p:ph type="sldNum" sz="quarter" idx="11"/>
          </p:nvPr>
        </p:nvSpPr>
        <p:spPr/>
        <p:txBody>
          <a:bodyPr/>
          <a:lstStyle/>
          <a:p>
            <a:pPr>
              <a:defRPr/>
            </a:pPr>
            <a:fld id="{6414CFA4-8673-4251-AA94-B88DDAD2304E}" type="slidenum">
              <a:rPr lang="en-US" smtClean="0"/>
              <a:pPr>
                <a:defRPr/>
              </a:pPr>
              <a:t>31</a:t>
            </a:fld>
            <a:endParaRPr lang="en-US" dirty="0"/>
          </a:p>
        </p:txBody>
      </p:sp>
    </p:spTree>
    <p:extLst>
      <p:ext uri="{BB962C8B-B14F-4D97-AF65-F5344CB8AC3E}">
        <p14:creationId xmlns:p14="http://schemas.microsoft.com/office/powerpoint/2010/main" val="1353577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F5E99-EEB1-10E3-E29D-D8C7880491B5}"/>
              </a:ext>
            </a:extLst>
          </p:cNvPr>
          <p:cNvSpPr>
            <a:spLocks noGrp="1"/>
          </p:cNvSpPr>
          <p:nvPr>
            <p:ph type="title"/>
          </p:nvPr>
        </p:nvSpPr>
        <p:spPr/>
        <p:txBody>
          <a:bodyPr/>
          <a:lstStyle/>
          <a:p>
            <a:r>
              <a:rPr lang="en-US" dirty="0"/>
              <a:t>Florida bed-hold policy for private-pay resident</a:t>
            </a:r>
          </a:p>
        </p:txBody>
      </p:sp>
      <p:sp>
        <p:nvSpPr>
          <p:cNvPr id="3" name="Content Placeholder 2">
            <a:extLst>
              <a:ext uri="{FF2B5EF4-FFF2-40B4-BE49-F238E27FC236}">
                <a16:creationId xmlns:a16="http://schemas.microsoft.com/office/drawing/2014/main" id="{87961F5B-7836-D5A2-CD11-A0E518AC25AB}"/>
              </a:ext>
            </a:extLst>
          </p:cNvPr>
          <p:cNvSpPr>
            <a:spLocks noGrp="1"/>
          </p:cNvSpPr>
          <p:nvPr>
            <p:ph idx="1"/>
          </p:nvPr>
        </p:nvSpPr>
        <p:spPr/>
        <p:txBody>
          <a:bodyPr/>
          <a:lstStyle/>
          <a:p>
            <a:r>
              <a:rPr lang="en-US" dirty="0"/>
              <a:t>Bed reserve for up to 30 days “provided the nursing home receives reimbursement”</a:t>
            </a:r>
          </a:p>
          <a:p>
            <a:pPr marL="0" indent="0">
              <a:buNone/>
            </a:pPr>
            <a:r>
              <a:rPr lang="en-US" dirty="0"/>
              <a:t>Florida Statutes §400.022(5)(u)</a:t>
            </a:r>
          </a:p>
        </p:txBody>
      </p:sp>
      <p:sp>
        <p:nvSpPr>
          <p:cNvPr id="4" name="Slide Number Placeholder 3">
            <a:extLst>
              <a:ext uri="{FF2B5EF4-FFF2-40B4-BE49-F238E27FC236}">
                <a16:creationId xmlns:a16="http://schemas.microsoft.com/office/drawing/2014/main" id="{5A2C0A66-35CD-E103-CB85-BC1345D8E6FE}"/>
              </a:ext>
            </a:extLst>
          </p:cNvPr>
          <p:cNvSpPr>
            <a:spLocks noGrp="1"/>
          </p:cNvSpPr>
          <p:nvPr>
            <p:ph type="sldNum" sz="quarter" idx="11"/>
          </p:nvPr>
        </p:nvSpPr>
        <p:spPr/>
        <p:txBody>
          <a:bodyPr/>
          <a:lstStyle/>
          <a:p>
            <a:pPr>
              <a:defRPr/>
            </a:pPr>
            <a:fld id="{6414CFA4-8673-4251-AA94-B88DDAD2304E}" type="slidenum">
              <a:rPr lang="en-US" smtClean="0"/>
              <a:pPr>
                <a:defRPr/>
              </a:pPr>
              <a:t>32</a:t>
            </a:fld>
            <a:endParaRPr lang="en-US" dirty="0"/>
          </a:p>
        </p:txBody>
      </p:sp>
    </p:spTree>
    <p:extLst>
      <p:ext uri="{BB962C8B-B14F-4D97-AF65-F5344CB8AC3E}">
        <p14:creationId xmlns:p14="http://schemas.microsoft.com/office/powerpoint/2010/main" val="1691487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DE5B9-9C1A-4B94-1E3C-A490973FC4E9}"/>
              </a:ext>
            </a:extLst>
          </p:cNvPr>
          <p:cNvSpPr>
            <a:spLocks noGrp="1"/>
          </p:cNvSpPr>
          <p:nvPr>
            <p:ph type="title"/>
          </p:nvPr>
        </p:nvSpPr>
        <p:spPr/>
        <p:txBody>
          <a:bodyPr/>
          <a:lstStyle/>
          <a:p>
            <a:r>
              <a:rPr lang="en-US" dirty="0"/>
              <a:t>Payment for bed-hold</a:t>
            </a:r>
          </a:p>
        </p:txBody>
      </p:sp>
      <p:sp>
        <p:nvSpPr>
          <p:cNvPr id="3" name="Content Placeholder 2">
            <a:extLst>
              <a:ext uri="{FF2B5EF4-FFF2-40B4-BE49-F238E27FC236}">
                <a16:creationId xmlns:a16="http://schemas.microsoft.com/office/drawing/2014/main" id="{5905C424-61B6-E5CB-0C3E-B69867D5E27F}"/>
              </a:ext>
            </a:extLst>
          </p:cNvPr>
          <p:cNvSpPr>
            <a:spLocks noGrp="1"/>
          </p:cNvSpPr>
          <p:nvPr>
            <p:ph idx="1"/>
          </p:nvPr>
        </p:nvSpPr>
        <p:spPr/>
        <p:txBody>
          <a:bodyPr/>
          <a:lstStyle/>
          <a:p>
            <a:r>
              <a:rPr lang="en-US" dirty="0"/>
              <a:t>Since bed-hold for days in excess of state policy “is considered a non-covered service,” Medicaid residents may use their own income to pay to hold bed. Appendix PP, p. 193</a:t>
            </a:r>
          </a:p>
          <a:p>
            <a:r>
              <a:rPr lang="en-US" dirty="0"/>
              <a:t>A Medicaid resident not paying to hold a bed may return to next available bed, §483.15(e). Appendix PP, p. 193</a:t>
            </a:r>
          </a:p>
        </p:txBody>
      </p:sp>
      <p:sp>
        <p:nvSpPr>
          <p:cNvPr id="4" name="Slide Number Placeholder 3">
            <a:extLst>
              <a:ext uri="{FF2B5EF4-FFF2-40B4-BE49-F238E27FC236}">
                <a16:creationId xmlns:a16="http://schemas.microsoft.com/office/drawing/2014/main" id="{B0819D3E-D571-74BF-E562-9763B0FDCA2B}"/>
              </a:ext>
            </a:extLst>
          </p:cNvPr>
          <p:cNvSpPr>
            <a:spLocks noGrp="1"/>
          </p:cNvSpPr>
          <p:nvPr>
            <p:ph type="sldNum" sz="quarter" idx="11"/>
          </p:nvPr>
        </p:nvSpPr>
        <p:spPr/>
        <p:txBody>
          <a:bodyPr/>
          <a:lstStyle/>
          <a:p>
            <a:pPr>
              <a:defRPr/>
            </a:pPr>
            <a:fld id="{6414CFA4-8673-4251-AA94-B88DDAD2304E}" type="slidenum">
              <a:rPr lang="en-US" smtClean="0"/>
              <a:pPr>
                <a:defRPr/>
              </a:pPr>
              <a:t>33</a:t>
            </a:fld>
            <a:endParaRPr lang="en-US" dirty="0"/>
          </a:p>
        </p:txBody>
      </p:sp>
    </p:spTree>
    <p:extLst>
      <p:ext uri="{BB962C8B-B14F-4D97-AF65-F5344CB8AC3E}">
        <p14:creationId xmlns:p14="http://schemas.microsoft.com/office/powerpoint/2010/main" val="3734201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05665-B071-0598-AE93-2F829A00EFBA}"/>
              </a:ext>
            </a:extLst>
          </p:cNvPr>
          <p:cNvSpPr>
            <a:spLocks noGrp="1"/>
          </p:cNvSpPr>
          <p:nvPr>
            <p:ph type="title"/>
          </p:nvPr>
        </p:nvSpPr>
        <p:spPr/>
        <p:txBody>
          <a:bodyPr/>
          <a:lstStyle/>
          <a:p>
            <a:r>
              <a:rPr lang="en-US" dirty="0"/>
              <a:t>Right to return from hospital</a:t>
            </a:r>
          </a:p>
        </p:txBody>
      </p:sp>
      <p:sp>
        <p:nvSpPr>
          <p:cNvPr id="3" name="Content Placeholder 2">
            <a:extLst>
              <a:ext uri="{FF2B5EF4-FFF2-40B4-BE49-F238E27FC236}">
                <a16:creationId xmlns:a16="http://schemas.microsoft.com/office/drawing/2014/main" id="{34E10CE9-D391-F87F-7CB4-23D3E58DEA66}"/>
              </a:ext>
            </a:extLst>
          </p:cNvPr>
          <p:cNvSpPr>
            <a:spLocks noGrp="1"/>
          </p:cNvSpPr>
          <p:nvPr>
            <p:ph idx="1"/>
          </p:nvPr>
        </p:nvSpPr>
        <p:spPr/>
        <p:txBody>
          <a:bodyPr/>
          <a:lstStyle/>
          <a:p>
            <a:r>
              <a:rPr lang="en-US" dirty="0"/>
              <a:t>Resident’s right to return to nursing home from hospital (or therapeutic leave) to previous room, if available; otherwise to first available bed in semi-private room, §483.15(e)(1)</a:t>
            </a:r>
          </a:p>
        </p:txBody>
      </p:sp>
      <p:sp>
        <p:nvSpPr>
          <p:cNvPr id="4" name="Slide Number Placeholder 3">
            <a:extLst>
              <a:ext uri="{FF2B5EF4-FFF2-40B4-BE49-F238E27FC236}">
                <a16:creationId xmlns:a16="http://schemas.microsoft.com/office/drawing/2014/main" id="{A8731018-B79E-8B84-5DBF-665A4494DD5C}"/>
              </a:ext>
            </a:extLst>
          </p:cNvPr>
          <p:cNvSpPr>
            <a:spLocks noGrp="1"/>
          </p:cNvSpPr>
          <p:nvPr>
            <p:ph type="sldNum" sz="quarter" idx="11"/>
          </p:nvPr>
        </p:nvSpPr>
        <p:spPr/>
        <p:txBody>
          <a:bodyPr/>
          <a:lstStyle/>
          <a:p>
            <a:pPr>
              <a:defRPr/>
            </a:pPr>
            <a:fld id="{6414CFA4-8673-4251-AA94-B88DDAD2304E}" type="slidenum">
              <a:rPr lang="en-US" smtClean="0"/>
              <a:pPr>
                <a:defRPr/>
              </a:pPr>
              <a:t>34</a:t>
            </a:fld>
            <a:endParaRPr lang="en-US" dirty="0"/>
          </a:p>
        </p:txBody>
      </p:sp>
    </p:spTree>
    <p:extLst>
      <p:ext uri="{BB962C8B-B14F-4D97-AF65-F5344CB8AC3E}">
        <p14:creationId xmlns:p14="http://schemas.microsoft.com/office/powerpoint/2010/main" val="9101571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0F2B8-B714-7335-7647-DEF2DB0370A0}"/>
              </a:ext>
            </a:extLst>
          </p:cNvPr>
          <p:cNvSpPr>
            <a:spLocks noGrp="1"/>
          </p:cNvSpPr>
          <p:nvPr>
            <p:ph type="title"/>
          </p:nvPr>
        </p:nvSpPr>
        <p:spPr/>
        <p:txBody>
          <a:bodyPr/>
          <a:lstStyle/>
          <a:p>
            <a:r>
              <a:rPr lang="en-US" dirty="0"/>
              <a:t>Return to nursing home pending appeal</a:t>
            </a:r>
          </a:p>
        </p:txBody>
      </p:sp>
      <p:sp>
        <p:nvSpPr>
          <p:cNvPr id="3" name="Content Placeholder 2">
            <a:extLst>
              <a:ext uri="{FF2B5EF4-FFF2-40B4-BE49-F238E27FC236}">
                <a16:creationId xmlns:a16="http://schemas.microsoft.com/office/drawing/2014/main" id="{7044225A-2CC3-1C1D-AA83-7EAB0161C08F}"/>
              </a:ext>
            </a:extLst>
          </p:cNvPr>
          <p:cNvSpPr>
            <a:spLocks noGrp="1"/>
          </p:cNvSpPr>
          <p:nvPr>
            <p:ph idx="1"/>
          </p:nvPr>
        </p:nvSpPr>
        <p:spPr/>
        <p:txBody>
          <a:bodyPr/>
          <a:lstStyle/>
          <a:p>
            <a:r>
              <a:rPr lang="en-US" dirty="0"/>
              <a:t>Intent of §483.15(e)(1), Permitting residents to return to facility: “the resident must be permitted to return [from the hospital] and resume residence in the facility while an appeal of the discharge is pending.” Appendix PP, p. 194</a:t>
            </a:r>
          </a:p>
        </p:txBody>
      </p:sp>
      <p:sp>
        <p:nvSpPr>
          <p:cNvPr id="4" name="Slide Number Placeholder 3">
            <a:extLst>
              <a:ext uri="{FF2B5EF4-FFF2-40B4-BE49-F238E27FC236}">
                <a16:creationId xmlns:a16="http://schemas.microsoft.com/office/drawing/2014/main" id="{9FDABCD5-3BF4-F39A-C16A-42E95AAF3871}"/>
              </a:ext>
            </a:extLst>
          </p:cNvPr>
          <p:cNvSpPr>
            <a:spLocks noGrp="1"/>
          </p:cNvSpPr>
          <p:nvPr>
            <p:ph type="sldNum" sz="quarter" idx="11"/>
          </p:nvPr>
        </p:nvSpPr>
        <p:spPr/>
        <p:txBody>
          <a:bodyPr/>
          <a:lstStyle/>
          <a:p>
            <a:pPr>
              <a:defRPr/>
            </a:pPr>
            <a:fld id="{6414CFA4-8673-4251-AA94-B88DDAD2304E}" type="slidenum">
              <a:rPr lang="en-US" smtClean="0"/>
              <a:pPr>
                <a:defRPr/>
              </a:pPr>
              <a:t>35</a:t>
            </a:fld>
            <a:endParaRPr lang="en-US" dirty="0"/>
          </a:p>
        </p:txBody>
      </p:sp>
    </p:spTree>
    <p:extLst>
      <p:ext uri="{BB962C8B-B14F-4D97-AF65-F5344CB8AC3E}">
        <p14:creationId xmlns:p14="http://schemas.microsoft.com/office/powerpoint/2010/main" val="5819207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941B0-F198-B820-FA0D-22B1FF596C17}"/>
              </a:ext>
            </a:extLst>
          </p:cNvPr>
          <p:cNvSpPr>
            <a:spLocks noGrp="1"/>
          </p:cNvSpPr>
          <p:nvPr>
            <p:ph type="title"/>
          </p:nvPr>
        </p:nvSpPr>
        <p:spPr/>
        <p:txBody>
          <a:bodyPr/>
          <a:lstStyle/>
          <a:p>
            <a:r>
              <a:rPr lang="en-US" dirty="0"/>
              <a:t>Return to nursing home pending appeal</a:t>
            </a:r>
          </a:p>
        </p:txBody>
      </p:sp>
      <p:sp>
        <p:nvSpPr>
          <p:cNvPr id="3" name="Content Placeholder 2">
            <a:extLst>
              <a:ext uri="{FF2B5EF4-FFF2-40B4-BE49-F238E27FC236}">
                <a16:creationId xmlns:a16="http://schemas.microsoft.com/office/drawing/2014/main" id="{0D339FC7-132E-138E-2915-1FD89EA27D91}"/>
              </a:ext>
            </a:extLst>
          </p:cNvPr>
          <p:cNvSpPr>
            <a:spLocks noGrp="1"/>
          </p:cNvSpPr>
          <p:nvPr>
            <p:ph idx="1"/>
          </p:nvPr>
        </p:nvSpPr>
        <p:spPr/>
        <p:txBody>
          <a:bodyPr/>
          <a:lstStyle/>
          <a:p>
            <a:r>
              <a:rPr lang="en-US" dirty="0"/>
              <a:t>If resident appeals discharge while hospitalized, “facilities must allow the resident to return pending their appeal, unless there is evidence that the facility cannot meet the resident’s needs, or the resident’s return would pose a danger to the health or safety of the resident or others in the facility,” App PP, p. 181</a:t>
            </a:r>
          </a:p>
        </p:txBody>
      </p:sp>
      <p:sp>
        <p:nvSpPr>
          <p:cNvPr id="4" name="Slide Number Placeholder 3">
            <a:extLst>
              <a:ext uri="{FF2B5EF4-FFF2-40B4-BE49-F238E27FC236}">
                <a16:creationId xmlns:a16="http://schemas.microsoft.com/office/drawing/2014/main" id="{12509AF5-E590-ACE0-7BBD-60928B565216}"/>
              </a:ext>
            </a:extLst>
          </p:cNvPr>
          <p:cNvSpPr>
            <a:spLocks noGrp="1"/>
          </p:cNvSpPr>
          <p:nvPr>
            <p:ph type="sldNum" sz="quarter" idx="11"/>
          </p:nvPr>
        </p:nvSpPr>
        <p:spPr/>
        <p:txBody>
          <a:bodyPr/>
          <a:lstStyle/>
          <a:p>
            <a:pPr>
              <a:defRPr/>
            </a:pPr>
            <a:fld id="{6414CFA4-8673-4251-AA94-B88DDAD2304E}" type="slidenum">
              <a:rPr lang="en-US" smtClean="0"/>
              <a:pPr>
                <a:defRPr/>
              </a:pPr>
              <a:t>36</a:t>
            </a:fld>
            <a:endParaRPr lang="en-US" dirty="0"/>
          </a:p>
        </p:txBody>
      </p:sp>
    </p:spTree>
    <p:extLst>
      <p:ext uri="{BB962C8B-B14F-4D97-AF65-F5344CB8AC3E}">
        <p14:creationId xmlns:p14="http://schemas.microsoft.com/office/powerpoint/2010/main" val="9195769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956DB-6196-D954-E9C9-BB2B6F3FEDC7}"/>
              </a:ext>
            </a:extLst>
          </p:cNvPr>
          <p:cNvSpPr>
            <a:spLocks noGrp="1"/>
          </p:cNvSpPr>
          <p:nvPr>
            <p:ph type="title"/>
          </p:nvPr>
        </p:nvSpPr>
        <p:spPr/>
        <p:txBody>
          <a:bodyPr/>
          <a:lstStyle/>
          <a:p>
            <a:r>
              <a:rPr lang="en-US" dirty="0"/>
              <a:t>Resident’s condition at time of return</a:t>
            </a:r>
          </a:p>
        </p:txBody>
      </p:sp>
      <p:sp>
        <p:nvSpPr>
          <p:cNvPr id="3" name="Content Placeholder 2">
            <a:extLst>
              <a:ext uri="{FF2B5EF4-FFF2-40B4-BE49-F238E27FC236}">
                <a16:creationId xmlns:a16="http://schemas.microsoft.com/office/drawing/2014/main" id="{9C5206C4-2BC1-54E0-5F03-9CAFDB333D4C}"/>
              </a:ext>
            </a:extLst>
          </p:cNvPr>
          <p:cNvSpPr>
            <a:spLocks noGrp="1"/>
          </p:cNvSpPr>
          <p:nvPr>
            <p:ph idx="1"/>
          </p:nvPr>
        </p:nvSpPr>
        <p:spPr/>
        <p:txBody>
          <a:bodyPr/>
          <a:lstStyle/>
          <a:p>
            <a:r>
              <a:rPr lang="en-US" dirty="0"/>
              <a:t>A facility may not say it cannot meet the resident’s needs “based on the resident’s condition when originally transferred to the hospital.” Appendix PP, p. 197</a:t>
            </a:r>
          </a:p>
        </p:txBody>
      </p:sp>
      <p:sp>
        <p:nvSpPr>
          <p:cNvPr id="4" name="Slide Number Placeholder 3">
            <a:extLst>
              <a:ext uri="{FF2B5EF4-FFF2-40B4-BE49-F238E27FC236}">
                <a16:creationId xmlns:a16="http://schemas.microsoft.com/office/drawing/2014/main" id="{A1831C25-72FC-C54E-906F-2F44F642AD07}"/>
              </a:ext>
            </a:extLst>
          </p:cNvPr>
          <p:cNvSpPr>
            <a:spLocks noGrp="1"/>
          </p:cNvSpPr>
          <p:nvPr>
            <p:ph type="sldNum" sz="quarter" idx="11"/>
          </p:nvPr>
        </p:nvSpPr>
        <p:spPr/>
        <p:txBody>
          <a:bodyPr/>
          <a:lstStyle/>
          <a:p>
            <a:pPr>
              <a:defRPr/>
            </a:pPr>
            <a:fld id="{6414CFA4-8673-4251-AA94-B88DDAD2304E}" type="slidenum">
              <a:rPr lang="en-US" smtClean="0"/>
              <a:pPr>
                <a:defRPr/>
              </a:pPr>
              <a:t>37</a:t>
            </a:fld>
            <a:endParaRPr lang="en-US" dirty="0"/>
          </a:p>
        </p:txBody>
      </p:sp>
    </p:spTree>
    <p:extLst>
      <p:ext uri="{BB962C8B-B14F-4D97-AF65-F5344CB8AC3E}">
        <p14:creationId xmlns:p14="http://schemas.microsoft.com/office/powerpoint/2010/main" val="11679335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C24B0-E185-853D-C96B-E8D1C5F3879B}"/>
              </a:ext>
            </a:extLst>
          </p:cNvPr>
          <p:cNvSpPr>
            <a:spLocks noGrp="1"/>
          </p:cNvSpPr>
          <p:nvPr>
            <p:ph type="title"/>
          </p:nvPr>
        </p:nvSpPr>
        <p:spPr/>
        <p:txBody>
          <a:bodyPr/>
          <a:lstStyle/>
          <a:p>
            <a:r>
              <a:rPr lang="en-US" dirty="0"/>
              <a:t>Facility denying resident’s return from hospital</a:t>
            </a:r>
          </a:p>
        </p:txBody>
      </p:sp>
      <p:sp>
        <p:nvSpPr>
          <p:cNvPr id="3" name="Content Placeholder 2">
            <a:extLst>
              <a:ext uri="{FF2B5EF4-FFF2-40B4-BE49-F238E27FC236}">
                <a16:creationId xmlns:a16="http://schemas.microsoft.com/office/drawing/2014/main" id="{F385DC3B-EDA3-28D6-5081-723EFE06D544}"/>
              </a:ext>
            </a:extLst>
          </p:cNvPr>
          <p:cNvSpPr>
            <a:spLocks noGrp="1"/>
          </p:cNvSpPr>
          <p:nvPr>
            <p:ph idx="1"/>
          </p:nvPr>
        </p:nvSpPr>
        <p:spPr/>
        <p:txBody>
          <a:bodyPr/>
          <a:lstStyle/>
          <a:p>
            <a:r>
              <a:rPr lang="en-US" dirty="0"/>
              <a:t>If facility does not want to permit resident to return, it must comply with transfer/discharge rules, §483.15(e)(1)(ii)</a:t>
            </a:r>
          </a:p>
          <a:p>
            <a:r>
              <a:rPr lang="en-US" dirty="0"/>
              <a:t>Facility must have evidence that a permissible reason for eviction exists at the time that resident seeks to return. Appendix PP, p. 197</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96F9189B-C940-F271-F550-B76BD5A6B25B}"/>
              </a:ext>
            </a:extLst>
          </p:cNvPr>
          <p:cNvSpPr>
            <a:spLocks noGrp="1"/>
          </p:cNvSpPr>
          <p:nvPr>
            <p:ph type="sldNum" sz="quarter" idx="11"/>
          </p:nvPr>
        </p:nvSpPr>
        <p:spPr/>
        <p:txBody>
          <a:bodyPr/>
          <a:lstStyle/>
          <a:p>
            <a:pPr>
              <a:defRPr/>
            </a:pPr>
            <a:fld id="{6414CFA4-8673-4251-AA94-B88DDAD2304E}" type="slidenum">
              <a:rPr lang="en-US" smtClean="0"/>
              <a:pPr>
                <a:defRPr/>
              </a:pPr>
              <a:t>38</a:t>
            </a:fld>
            <a:endParaRPr lang="en-US" dirty="0"/>
          </a:p>
        </p:txBody>
      </p:sp>
    </p:spTree>
    <p:extLst>
      <p:ext uri="{BB962C8B-B14F-4D97-AF65-F5344CB8AC3E}">
        <p14:creationId xmlns:p14="http://schemas.microsoft.com/office/powerpoint/2010/main" val="37007060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47B83-5BD7-85DB-3A51-4F1D28F507DE}"/>
              </a:ext>
            </a:extLst>
          </p:cNvPr>
          <p:cNvSpPr>
            <a:spLocks noGrp="1"/>
          </p:cNvSpPr>
          <p:nvPr>
            <p:ph type="title"/>
          </p:nvPr>
        </p:nvSpPr>
        <p:spPr/>
        <p:txBody>
          <a:bodyPr/>
          <a:lstStyle/>
          <a:p>
            <a:r>
              <a:rPr lang="en-US" dirty="0"/>
              <a:t>Readmission after winning fair hearing</a:t>
            </a:r>
          </a:p>
        </p:txBody>
      </p:sp>
      <p:sp>
        <p:nvSpPr>
          <p:cNvPr id="3" name="Content Placeholder 2">
            <a:extLst>
              <a:ext uri="{FF2B5EF4-FFF2-40B4-BE49-F238E27FC236}">
                <a16:creationId xmlns:a16="http://schemas.microsoft.com/office/drawing/2014/main" id="{E68F69A5-17A6-506C-360E-F8820C1CF9DA}"/>
              </a:ext>
            </a:extLst>
          </p:cNvPr>
          <p:cNvSpPr>
            <a:spLocks noGrp="1"/>
          </p:cNvSpPr>
          <p:nvPr>
            <p:ph idx="1"/>
          </p:nvPr>
        </p:nvSpPr>
        <p:spPr/>
        <p:txBody>
          <a:bodyPr/>
          <a:lstStyle/>
          <a:p>
            <a:r>
              <a:rPr lang="en-US" dirty="0"/>
              <a:t>In response to comment about readmission after resident wins a fair hearing, CMS cites fair hearing rules, including corrective action at §431.246, which says “The agency must . . . , if appropriate, provide for admission or readmission of an individual to a facility.”</a:t>
            </a:r>
          </a:p>
          <a:p>
            <a:pPr lvl="1"/>
            <a:r>
              <a:rPr lang="en-US" dirty="0"/>
              <a:t>81 Fed. Reg., 68735</a:t>
            </a:r>
          </a:p>
        </p:txBody>
      </p:sp>
      <p:sp>
        <p:nvSpPr>
          <p:cNvPr id="4" name="Slide Number Placeholder 3">
            <a:extLst>
              <a:ext uri="{FF2B5EF4-FFF2-40B4-BE49-F238E27FC236}">
                <a16:creationId xmlns:a16="http://schemas.microsoft.com/office/drawing/2014/main" id="{2EF44A76-7FBB-16C4-9EEC-2AB857445554}"/>
              </a:ext>
            </a:extLst>
          </p:cNvPr>
          <p:cNvSpPr>
            <a:spLocks noGrp="1"/>
          </p:cNvSpPr>
          <p:nvPr>
            <p:ph type="sldNum" sz="quarter" idx="11"/>
          </p:nvPr>
        </p:nvSpPr>
        <p:spPr/>
        <p:txBody>
          <a:bodyPr/>
          <a:lstStyle/>
          <a:p>
            <a:pPr>
              <a:defRPr/>
            </a:pPr>
            <a:fld id="{6414CFA4-8673-4251-AA94-B88DDAD2304E}" type="slidenum">
              <a:rPr lang="en-US" smtClean="0"/>
              <a:pPr>
                <a:defRPr/>
              </a:pPr>
              <a:t>39</a:t>
            </a:fld>
            <a:endParaRPr lang="en-US" dirty="0"/>
          </a:p>
        </p:txBody>
      </p:sp>
    </p:spTree>
    <p:extLst>
      <p:ext uri="{BB962C8B-B14F-4D97-AF65-F5344CB8AC3E}">
        <p14:creationId xmlns:p14="http://schemas.microsoft.com/office/powerpoint/2010/main" val="2200567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ECADB-0865-03BB-F27D-1866BBE7EB1C}"/>
              </a:ext>
            </a:extLst>
          </p:cNvPr>
          <p:cNvSpPr>
            <a:spLocks noGrp="1"/>
          </p:cNvSpPr>
          <p:nvPr>
            <p:ph type="title"/>
          </p:nvPr>
        </p:nvSpPr>
        <p:spPr/>
        <p:txBody>
          <a:bodyPr/>
          <a:lstStyle/>
          <a:p>
            <a:r>
              <a:rPr lang="en-US" dirty="0"/>
              <a:t>Federal Authorities</a:t>
            </a:r>
          </a:p>
        </p:txBody>
      </p:sp>
      <p:sp>
        <p:nvSpPr>
          <p:cNvPr id="3" name="Content Placeholder 2">
            <a:extLst>
              <a:ext uri="{FF2B5EF4-FFF2-40B4-BE49-F238E27FC236}">
                <a16:creationId xmlns:a16="http://schemas.microsoft.com/office/drawing/2014/main" id="{82F738F8-FFDC-E52C-D3AA-A75ACD4D4AF2}"/>
              </a:ext>
            </a:extLst>
          </p:cNvPr>
          <p:cNvSpPr>
            <a:spLocks noGrp="1"/>
          </p:cNvSpPr>
          <p:nvPr>
            <p:ph idx="1"/>
          </p:nvPr>
        </p:nvSpPr>
        <p:spPr/>
        <p:txBody>
          <a:bodyPr/>
          <a:lstStyle/>
          <a:p>
            <a:r>
              <a:rPr lang="en-US" dirty="0"/>
              <a:t>Law, 42 U.S.C. §§1395i-3(c)(2)(A)-(C), 1396r(c)(2)(A)-(D), (F), Medicare and Medicaid, respectively</a:t>
            </a:r>
          </a:p>
          <a:p>
            <a:r>
              <a:rPr lang="en-US" dirty="0"/>
              <a:t>Regulations, 42 C.F.R. §483.15(c)-(e)</a:t>
            </a:r>
          </a:p>
          <a:p>
            <a:r>
              <a:rPr lang="en-US" dirty="0"/>
              <a:t>Preamble to final regulations, </a:t>
            </a:r>
            <a:r>
              <a:rPr lang="en-US" sz="2800" dirty="0"/>
              <a:t>81 Fed. Reg. 68687, 68732-687 (Oct. 4, 2016), </a:t>
            </a:r>
            <a:r>
              <a:rPr lang="en-US" sz="2000" dirty="0">
                <a:hlinkClick r:id="rId2"/>
              </a:rPr>
              <a:t>https://www.govinfo.gov/content/pkg/FR-2016-10-04/pdf/2016-23503.pdf</a:t>
            </a:r>
            <a:r>
              <a:rPr lang="en-US" sz="2000" dirty="0"/>
              <a:t>  </a:t>
            </a:r>
          </a:p>
        </p:txBody>
      </p:sp>
      <p:sp>
        <p:nvSpPr>
          <p:cNvPr id="4" name="Slide Number Placeholder 3">
            <a:extLst>
              <a:ext uri="{FF2B5EF4-FFF2-40B4-BE49-F238E27FC236}">
                <a16:creationId xmlns:a16="http://schemas.microsoft.com/office/drawing/2014/main" id="{C8F13948-AB26-F9F7-837E-95781789091D}"/>
              </a:ext>
            </a:extLst>
          </p:cNvPr>
          <p:cNvSpPr>
            <a:spLocks noGrp="1"/>
          </p:cNvSpPr>
          <p:nvPr>
            <p:ph type="sldNum" sz="quarter" idx="11"/>
          </p:nvPr>
        </p:nvSpPr>
        <p:spPr/>
        <p:txBody>
          <a:bodyPr/>
          <a:lstStyle/>
          <a:p>
            <a:pPr>
              <a:defRPr/>
            </a:pPr>
            <a:fld id="{6414CFA4-8673-4251-AA94-B88DDAD2304E}" type="slidenum">
              <a:rPr lang="en-US" smtClean="0"/>
              <a:pPr>
                <a:defRPr/>
              </a:pPr>
              <a:t>4</a:t>
            </a:fld>
            <a:endParaRPr lang="en-US" dirty="0"/>
          </a:p>
        </p:txBody>
      </p:sp>
    </p:spTree>
    <p:extLst>
      <p:ext uri="{BB962C8B-B14F-4D97-AF65-F5344CB8AC3E}">
        <p14:creationId xmlns:p14="http://schemas.microsoft.com/office/powerpoint/2010/main" val="36431834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5BBB1-CE67-76F8-F65D-B63B6C62C4AF}"/>
              </a:ext>
            </a:extLst>
          </p:cNvPr>
          <p:cNvSpPr>
            <a:spLocks noGrp="1"/>
          </p:cNvSpPr>
          <p:nvPr>
            <p:ph type="title"/>
          </p:nvPr>
        </p:nvSpPr>
        <p:spPr/>
        <p:txBody>
          <a:bodyPr/>
          <a:lstStyle/>
          <a:p>
            <a:r>
              <a:rPr lang="en-US" dirty="0"/>
              <a:t>Right to return</a:t>
            </a:r>
          </a:p>
        </p:txBody>
      </p:sp>
      <p:sp>
        <p:nvSpPr>
          <p:cNvPr id="3" name="Content Placeholder 2">
            <a:extLst>
              <a:ext uri="{FF2B5EF4-FFF2-40B4-BE49-F238E27FC236}">
                <a16:creationId xmlns:a16="http://schemas.microsoft.com/office/drawing/2014/main" id="{5EC1AEC2-DA4F-C32C-BC68-13CDEB246493}"/>
              </a:ext>
            </a:extLst>
          </p:cNvPr>
          <p:cNvSpPr>
            <a:spLocks noGrp="1"/>
          </p:cNvSpPr>
          <p:nvPr>
            <p:ph idx="1"/>
          </p:nvPr>
        </p:nvSpPr>
        <p:spPr/>
        <p:txBody>
          <a:bodyPr/>
          <a:lstStyle/>
          <a:p>
            <a:r>
              <a:rPr lang="en-US" dirty="0"/>
              <a:t>Following a hearing decision favorable to resident, “resident must be readmitted to the facility’s first available bed”  Florida Statutes §400.0255(15)(c)</a:t>
            </a:r>
          </a:p>
          <a:p>
            <a:r>
              <a:rPr lang="en-US" dirty="0"/>
              <a:t>Decision of hearing officer is final. Any aggrieved party may appeal to the district court of appeal. §400.0255(15)(d)</a:t>
            </a:r>
          </a:p>
        </p:txBody>
      </p:sp>
      <p:sp>
        <p:nvSpPr>
          <p:cNvPr id="4" name="Slide Number Placeholder 3">
            <a:extLst>
              <a:ext uri="{FF2B5EF4-FFF2-40B4-BE49-F238E27FC236}">
                <a16:creationId xmlns:a16="http://schemas.microsoft.com/office/drawing/2014/main" id="{A7FCFBB9-FA79-1550-5A41-E493C9651192}"/>
              </a:ext>
            </a:extLst>
          </p:cNvPr>
          <p:cNvSpPr>
            <a:spLocks noGrp="1"/>
          </p:cNvSpPr>
          <p:nvPr>
            <p:ph type="sldNum" sz="quarter" idx="11"/>
          </p:nvPr>
        </p:nvSpPr>
        <p:spPr/>
        <p:txBody>
          <a:bodyPr/>
          <a:lstStyle/>
          <a:p>
            <a:pPr>
              <a:defRPr/>
            </a:pPr>
            <a:fld id="{6414CFA4-8673-4251-AA94-B88DDAD2304E}" type="slidenum">
              <a:rPr lang="en-US" smtClean="0"/>
              <a:pPr>
                <a:defRPr/>
              </a:pPr>
              <a:t>40</a:t>
            </a:fld>
            <a:endParaRPr lang="en-US" dirty="0"/>
          </a:p>
        </p:txBody>
      </p:sp>
    </p:spTree>
    <p:extLst>
      <p:ext uri="{BB962C8B-B14F-4D97-AF65-F5344CB8AC3E}">
        <p14:creationId xmlns:p14="http://schemas.microsoft.com/office/powerpoint/2010/main" val="42664882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AA478-7BC6-044E-DCB4-A990A066D49B}"/>
              </a:ext>
            </a:extLst>
          </p:cNvPr>
          <p:cNvSpPr>
            <a:spLocks noGrp="1"/>
          </p:cNvSpPr>
          <p:nvPr>
            <p:ph type="title"/>
          </p:nvPr>
        </p:nvSpPr>
        <p:spPr/>
        <p:txBody>
          <a:bodyPr/>
          <a:lstStyle/>
          <a:p>
            <a:pPr algn="ctr"/>
            <a:r>
              <a:rPr lang="en-US" dirty="0"/>
              <a:t>Discharge from </a:t>
            </a:r>
            <a:r>
              <a:rPr lang="en-US" dirty="0" err="1"/>
              <a:t>medicare</a:t>
            </a:r>
            <a:r>
              <a:rPr lang="en-US" dirty="0"/>
              <a:t> is not the same as discharge from the facility</a:t>
            </a:r>
          </a:p>
        </p:txBody>
      </p:sp>
      <p:sp>
        <p:nvSpPr>
          <p:cNvPr id="3" name="Slide Number Placeholder 2">
            <a:extLst>
              <a:ext uri="{FF2B5EF4-FFF2-40B4-BE49-F238E27FC236}">
                <a16:creationId xmlns:a16="http://schemas.microsoft.com/office/drawing/2014/main" id="{657BD210-9D1C-06DA-C5F5-91B15E991A78}"/>
              </a:ext>
            </a:extLst>
          </p:cNvPr>
          <p:cNvSpPr>
            <a:spLocks noGrp="1"/>
          </p:cNvSpPr>
          <p:nvPr>
            <p:ph type="sldNum" sz="quarter" idx="11"/>
          </p:nvPr>
        </p:nvSpPr>
        <p:spPr/>
        <p:txBody>
          <a:bodyPr/>
          <a:lstStyle/>
          <a:p>
            <a:pPr>
              <a:defRPr/>
            </a:pPr>
            <a:fld id="{DA34D19D-71F0-4D9E-8024-225199C1F841}" type="slidenum">
              <a:rPr lang="en-US" smtClean="0"/>
              <a:pPr>
                <a:defRPr/>
              </a:pPr>
              <a:t>41</a:t>
            </a:fld>
            <a:endParaRPr lang="en-US" dirty="0"/>
          </a:p>
        </p:txBody>
      </p:sp>
    </p:spTree>
    <p:extLst>
      <p:ext uri="{BB962C8B-B14F-4D97-AF65-F5344CB8AC3E}">
        <p14:creationId xmlns:p14="http://schemas.microsoft.com/office/powerpoint/2010/main" val="8404590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3420F-A0C9-0903-27BF-897F59936BBE}"/>
              </a:ext>
            </a:extLst>
          </p:cNvPr>
          <p:cNvSpPr>
            <a:spLocks noGrp="1"/>
          </p:cNvSpPr>
          <p:nvPr>
            <p:ph type="title"/>
          </p:nvPr>
        </p:nvSpPr>
        <p:spPr/>
        <p:txBody>
          <a:bodyPr/>
          <a:lstStyle/>
          <a:p>
            <a:r>
              <a:rPr lang="en-US" dirty="0"/>
              <a:t>End of </a:t>
            </a:r>
            <a:r>
              <a:rPr lang="en-US" dirty="0" err="1"/>
              <a:t>medicare</a:t>
            </a:r>
            <a:r>
              <a:rPr lang="en-US" dirty="0"/>
              <a:t> vs. discharge from facility</a:t>
            </a:r>
          </a:p>
        </p:txBody>
      </p:sp>
      <p:sp>
        <p:nvSpPr>
          <p:cNvPr id="3" name="Content Placeholder 2">
            <a:extLst>
              <a:ext uri="{FF2B5EF4-FFF2-40B4-BE49-F238E27FC236}">
                <a16:creationId xmlns:a16="http://schemas.microsoft.com/office/drawing/2014/main" id="{DA2BA92E-BB4D-CB65-97DD-4D6789B6E3F9}"/>
              </a:ext>
            </a:extLst>
          </p:cNvPr>
          <p:cNvSpPr>
            <a:spLocks noGrp="1"/>
          </p:cNvSpPr>
          <p:nvPr>
            <p:ph idx="1"/>
          </p:nvPr>
        </p:nvSpPr>
        <p:spPr/>
        <p:txBody>
          <a:bodyPr/>
          <a:lstStyle/>
          <a:p>
            <a:r>
              <a:rPr lang="en-US" dirty="0"/>
              <a:t>Two separate issues, each with own appeal rights</a:t>
            </a:r>
          </a:p>
          <a:p>
            <a:pPr lvl="1"/>
            <a:r>
              <a:rPr lang="en-US" dirty="0"/>
              <a:t>Notice of Medicare Non-Coverage</a:t>
            </a:r>
          </a:p>
          <a:p>
            <a:pPr lvl="1"/>
            <a:r>
              <a:rPr lang="en-US" dirty="0"/>
              <a:t>Nursing home discharge notice</a:t>
            </a:r>
          </a:p>
          <a:p>
            <a:endParaRPr lang="en-US" sz="2400" dirty="0"/>
          </a:p>
        </p:txBody>
      </p:sp>
      <p:sp>
        <p:nvSpPr>
          <p:cNvPr id="4" name="Slide Number Placeholder 3">
            <a:extLst>
              <a:ext uri="{FF2B5EF4-FFF2-40B4-BE49-F238E27FC236}">
                <a16:creationId xmlns:a16="http://schemas.microsoft.com/office/drawing/2014/main" id="{DF2A93B1-69B0-2783-AF94-038665229184}"/>
              </a:ext>
            </a:extLst>
          </p:cNvPr>
          <p:cNvSpPr>
            <a:spLocks noGrp="1"/>
          </p:cNvSpPr>
          <p:nvPr>
            <p:ph type="sldNum" sz="quarter" idx="11"/>
          </p:nvPr>
        </p:nvSpPr>
        <p:spPr/>
        <p:txBody>
          <a:bodyPr/>
          <a:lstStyle/>
          <a:p>
            <a:pPr>
              <a:defRPr/>
            </a:pPr>
            <a:fld id="{6414CFA4-8673-4251-AA94-B88DDAD2304E}" type="slidenum">
              <a:rPr lang="en-US" smtClean="0"/>
              <a:pPr>
                <a:defRPr/>
              </a:pPr>
              <a:t>42</a:t>
            </a:fld>
            <a:endParaRPr lang="en-US" dirty="0"/>
          </a:p>
        </p:txBody>
      </p:sp>
    </p:spTree>
    <p:extLst>
      <p:ext uri="{BB962C8B-B14F-4D97-AF65-F5344CB8AC3E}">
        <p14:creationId xmlns:p14="http://schemas.microsoft.com/office/powerpoint/2010/main" val="25962781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80908-2E79-2515-EF54-807467213ED3}"/>
              </a:ext>
            </a:extLst>
          </p:cNvPr>
          <p:cNvSpPr>
            <a:spLocks noGrp="1"/>
          </p:cNvSpPr>
          <p:nvPr>
            <p:ph type="title"/>
          </p:nvPr>
        </p:nvSpPr>
        <p:spPr/>
        <p:txBody>
          <a:bodyPr/>
          <a:lstStyle/>
          <a:p>
            <a:r>
              <a:rPr lang="en-US" dirty="0"/>
              <a:t>End of </a:t>
            </a:r>
            <a:r>
              <a:rPr lang="en-US" dirty="0" err="1"/>
              <a:t>medicare</a:t>
            </a:r>
            <a:r>
              <a:rPr lang="en-US" dirty="0"/>
              <a:t> vs. discharge from facility</a:t>
            </a:r>
          </a:p>
        </p:txBody>
      </p:sp>
      <p:sp>
        <p:nvSpPr>
          <p:cNvPr id="3" name="Content Placeholder 2">
            <a:extLst>
              <a:ext uri="{FF2B5EF4-FFF2-40B4-BE49-F238E27FC236}">
                <a16:creationId xmlns:a16="http://schemas.microsoft.com/office/drawing/2014/main" id="{7E7B5C25-EFD5-9E56-640F-3F61C0C0B1D6}"/>
              </a:ext>
            </a:extLst>
          </p:cNvPr>
          <p:cNvSpPr>
            <a:spLocks noGrp="1"/>
          </p:cNvSpPr>
          <p:nvPr>
            <p:ph idx="1"/>
          </p:nvPr>
        </p:nvSpPr>
        <p:spPr/>
        <p:txBody>
          <a:bodyPr/>
          <a:lstStyle/>
          <a:p>
            <a:r>
              <a:rPr lang="en-US" dirty="0"/>
              <a:t>“‘Discharge’ from a Skilled Nursing Facility: What Does It Mean and What Rights Does a Resident Have?” (CMA Alert, Jan. 13, 2016), </a:t>
            </a:r>
            <a:r>
              <a:rPr lang="en-US" dirty="0">
                <a:hlinkClick r:id="rId2"/>
              </a:rPr>
              <a:t>https://medicareadvocacy.org/discharge-from-a-skilled-nursing-facility-what-does-it-mean-and-what-rights-does-a-resident-have/</a:t>
            </a:r>
            <a:r>
              <a:rPr lang="en-US" dirty="0"/>
              <a:t>  </a:t>
            </a:r>
          </a:p>
        </p:txBody>
      </p:sp>
      <p:sp>
        <p:nvSpPr>
          <p:cNvPr id="4" name="Slide Number Placeholder 3">
            <a:extLst>
              <a:ext uri="{FF2B5EF4-FFF2-40B4-BE49-F238E27FC236}">
                <a16:creationId xmlns:a16="http://schemas.microsoft.com/office/drawing/2014/main" id="{4A45D656-5A29-52DA-B570-7D45F72F171D}"/>
              </a:ext>
            </a:extLst>
          </p:cNvPr>
          <p:cNvSpPr>
            <a:spLocks noGrp="1"/>
          </p:cNvSpPr>
          <p:nvPr>
            <p:ph type="sldNum" sz="quarter" idx="11"/>
          </p:nvPr>
        </p:nvSpPr>
        <p:spPr/>
        <p:txBody>
          <a:bodyPr/>
          <a:lstStyle/>
          <a:p>
            <a:pPr>
              <a:defRPr/>
            </a:pPr>
            <a:fld id="{6414CFA4-8673-4251-AA94-B88DDAD2304E}" type="slidenum">
              <a:rPr lang="en-US" smtClean="0"/>
              <a:pPr>
                <a:defRPr/>
              </a:pPr>
              <a:t>43</a:t>
            </a:fld>
            <a:endParaRPr lang="en-US" dirty="0"/>
          </a:p>
        </p:txBody>
      </p:sp>
    </p:spTree>
    <p:extLst>
      <p:ext uri="{BB962C8B-B14F-4D97-AF65-F5344CB8AC3E}">
        <p14:creationId xmlns:p14="http://schemas.microsoft.com/office/powerpoint/2010/main" val="6878877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E2844-BFD0-B161-E4E8-FA6AEB5CB25E}"/>
              </a:ext>
            </a:extLst>
          </p:cNvPr>
          <p:cNvSpPr>
            <a:spLocks noGrp="1"/>
          </p:cNvSpPr>
          <p:nvPr>
            <p:ph type="title"/>
          </p:nvPr>
        </p:nvSpPr>
        <p:spPr/>
        <p:txBody>
          <a:bodyPr/>
          <a:lstStyle/>
          <a:p>
            <a:pPr algn="ctr"/>
            <a:r>
              <a:rPr lang="en-US" dirty="0"/>
              <a:t>Discharges to safe settings (not homeless shelters)</a:t>
            </a:r>
          </a:p>
        </p:txBody>
      </p:sp>
      <p:sp>
        <p:nvSpPr>
          <p:cNvPr id="3" name="Slide Number Placeholder 2">
            <a:extLst>
              <a:ext uri="{FF2B5EF4-FFF2-40B4-BE49-F238E27FC236}">
                <a16:creationId xmlns:a16="http://schemas.microsoft.com/office/drawing/2014/main" id="{3B91998D-C309-DDCE-A9DE-64DFBAD4FC1D}"/>
              </a:ext>
            </a:extLst>
          </p:cNvPr>
          <p:cNvSpPr>
            <a:spLocks noGrp="1"/>
          </p:cNvSpPr>
          <p:nvPr>
            <p:ph type="sldNum" sz="quarter" idx="11"/>
          </p:nvPr>
        </p:nvSpPr>
        <p:spPr/>
        <p:txBody>
          <a:bodyPr/>
          <a:lstStyle/>
          <a:p>
            <a:pPr>
              <a:defRPr/>
            </a:pPr>
            <a:fld id="{DA34D19D-71F0-4D9E-8024-225199C1F841}" type="slidenum">
              <a:rPr lang="en-US" smtClean="0"/>
              <a:pPr>
                <a:defRPr/>
              </a:pPr>
              <a:t>44</a:t>
            </a:fld>
            <a:endParaRPr lang="en-US" dirty="0"/>
          </a:p>
        </p:txBody>
      </p:sp>
    </p:spTree>
    <p:extLst>
      <p:ext uri="{BB962C8B-B14F-4D97-AF65-F5344CB8AC3E}">
        <p14:creationId xmlns:p14="http://schemas.microsoft.com/office/powerpoint/2010/main" val="3278490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A2641-6895-329D-2589-CD536869A8DF}"/>
              </a:ext>
            </a:extLst>
          </p:cNvPr>
          <p:cNvSpPr>
            <a:spLocks noGrp="1"/>
          </p:cNvSpPr>
          <p:nvPr>
            <p:ph type="title"/>
          </p:nvPr>
        </p:nvSpPr>
        <p:spPr/>
        <p:txBody>
          <a:bodyPr/>
          <a:lstStyle/>
          <a:p>
            <a:r>
              <a:rPr lang="en-US" dirty="0"/>
              <a:t>Immediate jeopardy deficiency</a:t>
            </a:r>
          </a:p>
        </p:txBody>
      </p:sp>
      <p:sp>
        <p:nvSpPr>
          <p:cNvPr id="3" name="Content Placeholder 2">
            <a:extLst>
              <a:ext uri="{FF2B5EF4-FFF2-40B4-BE49-F238E27FC236}">
                <a16:creationId xmlns:a16="http://schemas.microsoft.com/office/drawing/2014/main" id="{B775543C-BBAD-9C9F-9E89-422E657EE6C1}"/>
              </a:ext>
            </a:extLst>
          </p:cNvPr>
          <p:cNvSpPr>
            <a:spLocks noGrp="1"/>
          </p:cNvSpPr>
          <p:nvPr>
            <p:ph idx="1"/>
          </p:nvPr>
        </p:nvSpPr>
        <p:spPr/>
        <p:txBody>
          <a:bodyPr/>
          <a:lstStyle/>
          <a:p>
            <a:r>
              <a:rPr lang="en-US" dirty="0"/>
              <a:t>Facility discharged resident, based on inability to meet resident’s needs; resident had challenging behaviors but needs could be met (other residents had similar needs); resident discharged to street; found by passerby in a tarp and needing immediate medical attention</a:t>
            </a:r>
          </a:p>
          <a:p>
            <a:pPr marL="0" indent="0">
              <a:buNone/>
            </a:pPr>
            <a:r>
              <a:rPr lang="en-US" dirty="0"/>
              <a:t>Appendix PP, p. 183</a:t>
            </a:r>
          </a:p>
        </p:txBody>
      </p:sp>
      <p:sp>
        <p:nvSpPr>
          <p:cNvPr id="4" name="Slide Number Placeholder 3">
            <a:extLst>
              <a:ext uri="{FF2B5EF4-FFF2-40B4-BE49-F238E27FC236}">
                <a16:creationId xmlns:a16="http://schemas.microsoft.com/office/drawing/2014/main" id="{17EADD87-5162-840F-F115-992E57223908}"/>
              </a:ext>
            </a:extLst>
          </p:cNvPr>
          <p:cNvSpPr>
            <a:spLocks noGrp="1"/>
          </p:cNvSpPr>
          <p:nvPr>
            <p:ph type="sldNum" sz="quarter" idx="11"/>
          </p:nvPr>
        </p:nvSpPr>
        <p:spPr/>
        <p:txBody>
          <a:bodyPr/>
          <a:lstStyle/>
          <a:p>
            <a:pPr>
              <a:defRPr/>
            </a:pPr>
            <a:fld id="{6414CFA4-8673-4251-AA94-B88DDAD2304E}" type="slidenum">
              <a:rPr lang="en-US" smtClean="0"/>
              <a:pPr>
                <a:defRPr/>
              </a:pPr>
              <a:t>45</a:t>
            </a:fld>
            <a:endParaRPr lang="en-US" dirty="0"/>
          </a:p>
        </p:txBody>
      </p:sp>
    </p:spTree>
    <p:extLst>
      <p:ext uri="{BB962C8B-B14F-4D97-AF65-F5344CB8AC3E}">
        <p14:creationId xmlns:p14="http://schemas.microsoft.com/office/powerpoint/2010/main" val="29643293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E469A-F7AF-44F9-D4C6-2B85CA150A2E}"/>
              </a:ext>
            </a:extLst>
          </p:cNvPr>
          <p:cNvSpPr>
            <a:spLocks noGrp="1"/>
          </p:cNvSpPr>
          <p:nvPr>
            <p:ph type="title"/>
          </p:nvPr>
        </p:nvSpPr>
        <p:spPr/>
        <p:txBody>
          <a:bodyPr/>
          <a:lstStyle/>
          <a:p>
            <a:pPr algn="ctr"/>
            <a:r>
              <a:rPr lang="en-US" dirty="0"/>
              <a:t>Importance of Filing complaint with </a:t>
            </a:r>
            <a:r>
              <a:rPr lang="en-US" dirty="0" err="1"/>
              <a:t>florida</a:t>
            </a:r>
            <a:r>
              <a:rPr lang="en-US" dirty="0"/>
              <a:t> agency for health care administration (AHCA), state survey agency, while requesting a discharge hearing</a:t>
            </a:r>
          </a:p>
        </p:txBody>
      </p:sp>
      <p:sp>
        <p:nvSpPr>
          <p:cNvPr id="3" name="Slide Number Placeholder 2">
            <a:extLst>
              <a:ext uri="{FF2B5EF4-FFF2-40B4-BE49-F238E27FC236}">
                <a16:creationId xmlns:a16="http://schemas.microsoft.com/office/drawing/2014/main" id="{D4D68A36-5BB1-7B7F-5B0D-994E76B68056}"/>
              </a:ext>
            </a:extLst>
          </p:cNvPr>
          <p:cNvSpPr>
            <a:spLocks noGrp="1"/>
          </p:cNvSpPr>
          <p:nvPr>
            <p:ph type="sldNum" sz="quarter" idx="11"/>
          </p:nvPr>
        </p:nvSpPr>
        <p:spPr/>
        <p:txBody>
          <a:bodyPr/>
          <a:lstStyle/>
          <a:p>
            <a:pPr>
              <a:defRPr/>
            </a:pPr>
            <a:fld id="{DA34D19D-71F0-4D9E-8024-225199C1F841}" type="slidenum">
              <a:rPr lang="en-US" smtClean="0"/>
              <a:pPr>
                <a:defRPr/>
              </a:pPr>
              <a:t>46</a:t>
            </a:fld>
            <a:endParaRPr lang="en-US" dirty="0"/>
          </a:p>
        </p:txBody>
      </p:sp>
    </p:spTree>
    <p:extLst>
      <p:ext uri="{BB962C8B-B14F-4D97-AF65-F5344CB8AC3E}">
        <p14:creationId xmlns:p14="http://schemas.microsoft.com/office/powerpoint/2010/main" val="6696613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69E7E-7BB2-4E3A-B3B5-304D495F91C9}"/>
              </a:ext>
            </a:extLst>
          </p:cNvPr>
          <p:cNvSpPr>
            <a:spLocks noGrp="1"/>
          </p:cNvSpPr>
          <p:nvPr>
            <p:ph type="title"/>
          </p:nvPr>
        </p:nvSpPr>
        <p:spPr/>
        <p:txBody>
          <a:bodyPr/>
          <a:lstStyle/>
          <a:p>
            <a:r>
              <a:rPr lang="en-US" dirty="0"/>
              <a:t>Separate tracks</a:t>
            </a:r>
          </a:p>
        </p:txBody>
      </p:sp>
      <p:sp>
        <p:nvSpPr>
          <p:cNvPr id="3" name="Content Placeholder 2">
            <a:extLst>
              <a:ext uri="{FF2B5EF4-FFF2-40B4-BE49-F238E27FC236}">
                <a16:creationId xmlns:a16="http://schemas.microsoft.com/office/drawing/2014/main" id="{38E55A73-D18F-4CDF-0DCC-01C060C10F03}"/>
              </a:ext>
            </a:extLst>
          </p:cNvPr>
          <p:cNvSpPr>
            <a:spLocks noGrp="1"/>
          </p:cNvSpPr>
          <p:nvPr>
            <p:ph idx="1"/>
          </p:nvPr>
        </p:nvSpPr>
        <p:spPr/>
        <p:txBody>
          <a:bodyPr/>
          <a:lstStyle/>
          <a:p>
            <a:r>
              <a:rPr lang="en-US" dirty="0"/>
              <a:t>Florida AHCA is responsible for surveys</a:t>
            </a:r>
          </a:p>
          <a:p>
            <a:r>
              <a:rPr lang="en-US" dirty="0"/>
              <a:t>Residents’ appeals of transfer/discharge through fair hearings are on a separate track</a:t>
            </a:r>
          </a:p>
          <a:p>
            <a:r>
              <a:rPr lang="en-US" dirty="0"/>
              <a:t>To make AHCA aware of problems in transfer/discharge, it is necessary to file a complaint with AHCA</a:t>
            </a:r>
          </a:p>
        </p:txBody>
      </p:sp>
      <p:sp>
        <p:nvSpPr>
          <p:cNvPr id="4" name="Slide Number Placeholder 3">
            <a:extLst>
              <a:ext uri="{FF2B5EF4-FFF2-40B4-BE49-F238E27FC236}">
                <a16:creationId xmlns:a16="http://schemas.microsoft.com/office/drawing/2014/main" id="{F30DDEBC-C7E1-BFFA-1483-CC155BAA9A24}"/>
              </a:ext>
            </a:extLst>
          </p:cNvPr>
          <p:cNvSpPr>
            <a:spLocks noGrp="1"/>
          </p:cNvSpPr>
          <p:nvPr>
            <p:ph type="sldNum" sz="quarter" idx="11"/>
          </p:nvPr>
        </p:nvSpPr>
        <p:spPr/>
        <p:txBody>
          <a:bodyPr/>
          <a:lstStyle/>
          <a:p>
            <a:pPr>
              <a:defRPr/>
            </a:pPr>
            <a:fld id="{6414CFA4-8673-4251-AA94-B88DDAD2304E}" type="slidenum">
              <a:rPr lang="en-US" smtClean="0"/>
              <a:pPr>
                <a:defRPr/>
              </a:pPr>
              <a:t>47</a:t>
            </a:fld>
            <a:endParaRPr lang="en-US" dirty="0"/>
          </a:p>
        </p:txBody>
      </p:sp>
    </p:spTree>
    <p:extLst>
      <p:ext uri="{BB962C8B-B14F-4D97-AF65-F5344CB8AC3E}">
        <p14:creationId xmlns:p14="http://schemas.microsoft.com/office/powerpoint/2010/main" val="1380322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C57EB-F3AE-3712-603B-F701C284BAC7}"/>
              </a:ext>
            </a:extLst>
          </p:cNvPr>
          <p:cNvSpPr>
            <a:spLocks noGrp="1"/>
          </p:cNvSpPr>
          <p:nvPr>
            <p:ph type="title"/>
          </p:nvPr>
        </p:nvSpPr>
        <p:spPr/>
        <p:txBody>
          <a:bodyPr/>
          <a:lstStyle/>
          <a:p>
            <a:pPr algn="ctr"/>
            <a:r>
              <a:rPr lang="en-US" dirty="0"/>
              <a:t>Nursing home closures</a:t>
            </a:r>
            <a:br>
              <a:rPr lang="en-US" dirty="0"/>
            </a:br>
            <a:r>
              <a:rPr lang="en-US" dirty="0"/>
              <a:t>(voluntary closures, involuntary terminations)</a:t>
            </a:r>
          </a:p>
        </p:txBody>
      </p:sp>
      <p:sp>
        <p:nvSpPr>
          <p:cNvPr id="3" name="Slide Number Placeholder 2">
            <a:extLst>
              <a:ext uri="{FF2B5EF4-FFF2-40B4-BE49-F238E27FC236}">
                <a16:creationId xmlns:a16="http://schemas.microsoft.com/office/drawing/2014/main" id="{F51EE2FB-52A2-0D3A-F724-4B83A21D34A1}"/>
              </a:ext>
            </a:extLst>
          </p:cNvPr>
          <p:cNvSpPr>
            <a:spLocks noGrp="1"/>
          </p:cNvSpPr>
          <p:nvPr>
            <p:ph type="sldNum" sz="quarter" idx="11"/>
          </p:nvPr>
        </p:nvSpPr>
        <p:spPr/>
        <p:txBody>
          <a:bodyPr/>
          <a:lstStyle/>
          <a:p>
            <a:pPr>
              <a:defRPr/>
            </a:pPr>
            <a:fld id="{DA34D19D-71F0-4D9E-8024-225199C1F841}" type="slidenum">
              <a:rPr lang="en-US" smtClean="0"/>
              <a:pPr>
                <a:defRPr/>
              </a:pPr>
              <a:t>48</a:t>
            </a:fld>
            <a:endParaRPr lang="en-US" dirty="0"/>
          </a:p>
        </p:txBody>
      </p:sp>
    </p:spTree>
    <p:extLst>
      <p:ext uri="{BB962C8B-B14F-4D97-AF65-F5344CB8AC3E}">
        <p14:creationId xmlns:p14="http://schemas.microsoft.com/office/powerpoint/2010/main" val="39545710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2FB6F-8494-BFE0-E912-F189F35941C9}"/>
              </a:ext>
            </a:extLst>
          </p:cNvPr>
          <p:cNvSpPr>
            <a:spLocks noGrp="1"/>
          </p:cNvSpPr>
          <p:nvPr>
            <p:ph type="title"/>
          </p:nvPr>
        </p:nvSpPr>
        <p:spPr/>
        <p:txBody>
          <a:bodyPr/>
          <a:lstStyle/>
          <a:p>
            <a:r>
              <a:rPr lang="en-US" dirty="0"/>
              <a:t>CLOSURE IS Permissible REASON FOR DISCHARGE</a:t>
            </a:r>
          </a:p>
        </p:txBody>
      </p:sp>
      <p:sp>
        <p:nvSpPr>
          <p:cNvPr id="3" name="Content Placeholder 2">
            <a:extLst>
              <a:ext uri="{FF2B5EF4-FFF2-40B4-BE49-F238E27FC236}">
                <a16:creationId xmlns:a16="http://schemas.microsoft.com/office/drawing/2014/main" id="{177939EC-BCE3-28AA-6AFB-5AB906F56F38}"/>
              </a:ext>
            </a:extLst>
          </p:cNvPr>
          <p:cNvSpPr>
            <a:spLocks noGrp="1"/>
          </p:cNvSpPr>
          <p:nvPr>
            <p:ph idx="1"/>
          </p:nvPr>
        </p:nvSpPr>
        <p:spPr/>
        <p:txBody>
          <a:bodyPr/>
          <a:lstStyle/>
          <a:p>
            <a:r>
              <a:rPr lang="en-US" dirty="0"/>
              <a:t>§483.15(c)(1)(F)</a:t>
            </a:r>
          </a:p>
          <a:p>
            <a:r>
              <a:rPr lang="en-US" dirty="0"/>
              <a:t>However, §483.15(c)(8) requires the administrator to give residents and their representatives at least 60 days’ advance written notice and “plan for the transfer and adequate relocation of the residents, as required by §483.70(l)”</a:t>
            </a:r>
          </a:p>
        </p:txBody>
      </p:sp>
      <p:sp>
        <p:nvSpPr>
          <p:cNvPr id="4" name="Slide Number Placeholder 3">
            <a:extLst>
              <a:ext uri="{FF2B5EF4-FFF2-40B4-BE49-F238E27FC236}">
                <a16:creationId xmlns:a16="http://schemas.microsoft.com/office/drawing/2014/main" id="{0991DF9C-7C7F-13D6-A24B-DD6DB8666E16}"/>
              </a:ext>
            </a:extLst>
          </p:cNvPr>
          <p:cNvSpPr>
            <a:spLocks noGrp="1"/>
          </p:cNvSpPr>
          <p:nvPr>
            <p:ph type="sldNum" sz="quarter" idx="11"/>
          </p:nvPr>
        </p:nvSpPr>
        <p:spPr/>
        <p:txBody>
          <a:bodyPr/>
          <a:lstStyle/>
          <a:p>
            <a:pPr>
              <a:defRPr/>
            </a:pPr>
            <a:fld id="{6414CFA4-8673-4251-AA94-B88DDAD2304E}" type="slidenum">
              <a:rPr lang="en-US" smtClean="0"/>
              <a:pPr>
                <a:defRPr/>
              </a:pPr>
              <a:t>49</a:t>
            </a:fld>
            <a:endParaRPr lang="en-US" dirty="0"/>
          </a:p>
        </p:txBody>
      </p:sp>
    </p:spTree>
    <p:extLst>
      <p:ext uri="{BB962C8B-B14F-4D97-AF65-F5344CB8AC3E}">
        <p14:creationId xmlns:p14="http://schemas.microsoft.com/office/powerpoint/2010/main" val="3067099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216B-7C41-9849-FFAC-9A771F2CE62C}"/>
              </a:ext>
            </a:extLst>
          </p:cNvPr>
          <p:cNvSpPr>
            <a:spLocks noGrp="1"/>
          </p:cNvSpPr>
          <p:nvPr>
            <p:ph type="title"/>
          </p:nvPr>
        </p:nvSpPr>
        <p:spPr/>
        <p:txBody>
          <a:bodyPr/>
          <a:lstStyle/>
          <a:p>
            <a:r>
              <a:rPr lang="en-US" dirty="0"/>
              <a:t>Federal authorities</a:t>
            </a:r>
          </a:p>
        </p:txBody>
      </p:sp>
      <p:sp>
        <p:nvSpPr>
          <p:cNvPr id="3" name="Content Placeholder 2">
            <a:extLst>
              <a:ext uri="{FF2B5EF4-FFF2-40B4-BE49-F238E27FC236}">
                <a16:creationId xmlns:a16="http://schemas.microsoft.com/office/drawing/2014/main" id="{AF0F5A79-6C92-6F14-B1EA-6F126474E1DB}"/>
              </a:ext>
            </a:extLst>
          </p:cNvPr>
          <p:cNvSpPr>
            <a:spLocks noGrp="1"/>
          </p:cNvSpPr>
          <p:nvPr>
            <p:ph idx="1"/>
          </p:nvPr>
        </p:nvSpPr>
        <p:spPr/>
        <p:txBody>
          <a:bodyPr/>
          <a:lstStyle/>
          <a:p>
            <a:r>
              <a:rPr lang="en-US" dirty="0"/>
              <a:t>Appendix PP to State Operations Manual (CMS guidance for surveyors), </a:t>
            </a:r>
            <a:r>
              <a:rPr lang="en-US" dirty="0">
                <a:hlinkClick r:id="rId2"/>
              </a:rPr>
              <a:t>https://www.cms.gov/files/document/appendix-pp-guidance-surveyor-long-term-care-facilities.pdf</a:t>
            </a:r>
            <a:r>
              <a:rPr lang="en-US" dirty="0"/>
              <a:t>      F622-F626, pp. 176-199 (new language is in red italics)</a:t>
            </a:r>
          </a:p>
        </p:txBody>
      </p:sp>
      <p:sp>
        <p:nvSpPr>
          <p:cNvPr id="4" name="Slide Number Placeholder 3">
            <a:extLst>
              <a:ext uri="{FF2B5EF4-FFF2-40B4-BE49-F238E27FC236}">
                <a16:creationId xmlns:a16="http://schemas.microsoft.com/office/drawing/2014/main" id="{07127090-A7FD-2C3D-77AC-190C63A353BD}"/>
              </a:ext>
            </a:extLst>
          </p:cNvPr>
          <p:cNvSpPr>
            <a:spLocks noGrp="1"/>
          </p:cNvSpPr>
          <p:nvPr>
            <p:ph type="sldNum" sz="quarter" idx="11"/>
          </p:nvPr>
        </p:nvSpPr>
        <p:spPr/>
        <p:txBody>
          <a:bodyPr/>
          <a:lstStyle/>
          <a:p>
            <a:pPr>
              <a:defRPr/>
            </a:pPr>
            <a:fld id="{6414CFA4-8673-4251-AA94-B88DDAD2304E}" type="slidenum">
              <a:rPr lang="en-US" smtClean="0"/>
              <a:pPr>
                <a:defRPr/>
              </a:pPr>
              <a:t>5</a:t>
            </a:fld>
            <a:endParaRPr lang="en-US" dirty="0"/>
          </a:p>
        </p:txBody>
      </p:sp>
    </p:spTree>
    <p:extLst>
      <p:ext uri="{BB962C8B-B14F-4D97-AF65-F5344CB8AC3E}">
        <p14:creationId xmlns:p14="http://schemas.microsoft.com/office/powerpoint/2010/main" val="37956686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9006B-191A-05EC-E1B6-DA51651A189B}"/>
              </a:ext>
            </a:extLst>
          </p:cNvPr>
          <p:cNvSpPr>
            <a:spLocks noGrp="1"/>
          </p:cNvSpPr>
          <p:nvPr>
            <p:ph type="title"/>
          </p:nvPr>
        </p:nvSpPr>
        <p:spPr/>
        <p:txBody>
          <a:bodyPr/>
          <a:lstStyle/>
          <a:p>
            <a:r>
              <a:rPr lang="en-US" dirty="0"/>
              <a:t>§483.70</a:t>
            </a:r>
          </a:p>
        </p:txBody>
      </p:sp>
      <p:sp>
        <p:nvSpPr>
          <p:cNvPr id="3" name="Content Placeholder 2">
            <a:extLst>
              <a:ext uri="{FF2B5EF4-FFF2-40B4-BE49-F238E27FC236}">
                <a16:creationId xmlns:a16="http://schemas.microsoft.com/office/drawing/2014/main" id="{F41CB7D3-8D86-FDE2-8D4A-92D41B36176F}"/>
              </a:ext>
            </a:extLst>
          </p:cNvPr>
          <p:cNvSpPr>
            <a:spLocks noGrp="1"/>
          </p:cNvSpPr>
          <p:nvPr>
            <p:ph idx="1"/>
          </p:nvPr>
        </p:nvSpPr>
        <p:spPr/>
        <p:txBody>
          <a:bodyPr/>
          <a:lstStyle/>
          <a:p>
            <a:r>
              <a:rPr lang="en-US" dirty="0"/>
              <a:t>Facility closure plan must include “assurances that the residents would be transferred to the most appropriate facility or other setting in terms of quality, services, and location, taking into consideration the needs, choice, and best interests of each resident,” §483.70(l)(3)</a:t>
            </a:r>
          </a:p>
        </p:txBody>
      </p:sp>
      <p:sp>
        <p:nvSpPr>
          <p:cNvPr id="4" name="Slide Number Placeholder 3">
            <a:extLst>
              <a:ext uri="{FF2B5EF4-FFF2-40B4-BE49-F238E27FC236}">
                <a16:creationId xmlns:a16="http://schemas.microsoft.com/office/drawing/2014/main" id="{0C702716-A26C-7988-950D-AA6E3C542EB6}"/>
              </a:ext>
            </a:extLst>
          </p:cNvPr>
          <p:cNvSpPr>
            <a:spLocks noGrp="1"/>
          </p:cNvSpPr>
          <p:nvPr>
            <p:ph type="sldNum" sz="quarter" idx="11"/>
          </p:nvPr>
        </p:nvSpPr>
        <p:spPr/>
        <p:txBody>
          <a:bodyPr/>
          <a:lstStyle/>
          <a:p>
            <a:pPr>
              <a:defRPr/>
            </a:pPr>
            <a:fld id="{6414CFA4-8673-4251-AA94-B88DDAD2304E}" type="slidenum">
              <a:rPr lang="en-US" smtClean="0"/>
              <a:pPr>
                <a:defRPr/>
              </a:pPr>
              <a:t>50</a:t>
            </a:fld>
            <a:endParaRPr lang="en-US" dirty="0"/>
          </a:p>
        </p:txBody>
      </p:sp>
    </p:spTree>
    <p:extLst>
      <p:ext uri="{BB962C8B-B14F-4D97-AF65-F5344CB8AC3E}">
        <p14:creationId xmlns:p14="http://schemas.microsoft.com/office/powerpoint/2010/main" val="8364019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C3EFD-2064-1A9E-6292-9E0759127F26}"/>
              </a:ext>
            </a:extLst>
          </p:cNvPr>
          <p:cNvSpPr>
            <a:spLocks noGrp="1"/>
          </p:cNvSpPr>
          <p:nvPr>
            <p:ph type="title"/>
          </p:nvPr>
        </p:nvSpPr>
        <p:spPr/>
        <p:txBody>
          <a:bodyPr/>
          <a:lstStyle/>
          <a:p>
            <a:r>
              <a:rPr lang="en-US" dirty="0"/>
              <a:t>Florida Law on closures</a:t>
            </a:r>
          </a:p>
        </p:txBody>
      </p:sp>
      <p:sp>
        <p:nvSpPr>
          <p:cNvPr id="3" name="Content Placeholder 2">
            <a:extLst>
              <a:ext uri="{FF2B5EF4-FFF2-40B4-BE49-F238E27FC236}">
                <a16:creationId xmlns:a16="http://schemas.microsoft.com/office/drawing/2014/main" id="{CA38B3CB-0BD8-CDE8-A4F4-921D4825316B}"/>
              </a:ext>
            </a:extLst>
          </p:cNvPr>
          <p:cNvSpPr>
            <a:spLocks noGrp="1"/>
          </p:cNvSpPr>
          <p:nvPr>
            <p:ph idx="1"/>
          </p:nvPr>
        </p:nvSpPr>
        <p:spPr/>
        <p:txBody>
          <a:bodyPr/>
          <a:lstStyle/>
          <a:p>
            <a:r>
              <a:rPr lang="en-US" dirty="0"/>
              <a:t>Facility must give at least 90 days’ notice</a:t>
            </a:r>
          </a:p>
          <a:p>
            <a:r>
              <a:rPr lang="en-US" dirty="0"/>
              <a:t>Representative of state must be placed in facility 30 days before voluntary closure to monitor transfer of residents, ensure residents’ rights are protected</a:t>
            </a:r>
          </a:p>
          <a:p>
            <a:pPr lvl="1"/>
            <a:r>
              <a:rPr lang="en-US" dirty="0"/>
              <a:t>Florida Statutes §400.18</a:t>
            </a:r>
          </a:p>
        </p:txBody>
      </p:sp>
      <p:sp>
        <p:nvSpPr>
          <p:cNvPr id="4" name="Slide Number Placeholder 3">
            <a:extLst>
              <a:ext uri="{FF2B5EF4-FFF2-40B4-BE49-F238E27FC236}">
                <a16:creationId xmlns:a16="http://schemas.microsoft.com/office/drawing/2014/main" id="{1941A49C-265C-6F38-B7A2-4BD6D02A3FD8}"/>
              </a:ext>
            </a:extLst>
          </p:cNvPr>
          <p:cNvSpPr>
            <a:spLocks noGrp="1"/>
          </p:cNvSpPr>
          <p:nvPr>
            <p:ph type="sldNum" sz="quarter" idx="11"/>
          </p:nvPr>
        </p:nvSpPr>
        <p:spPr/>
        <p:txBody>
          <a:bodyPr/>
          <a:lstStyle/>
          <a:p>
            <a:pPr>
              <a:defRPr/>
            </a:pPr>
            <a:fld id="{6414CFA4-8673-4251-AA94-B88DDAD2304E}" type="slidenum">
              <a:rPr lang="en-US" smtClean="0"/>
              <a:pPr>
                <a:defRPr/>
              </a:pPr>
              <a:t>51</a:t>
            </a:fld>
            <a:endParaRPr lang="en-US" dirty="0"/>
          </a:p>
        </p:txBody>
      </p:sp>
    </p:spTree>
    <p:extLst>
      <p:ext uri="{BB962C8B-B14F-4D97-AF65-F5344CB8AC3E}">
        <p14:creationId xmlns:p14="http://schemas.microsoft.com/office/powerpoint/2010/main" val="3099507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ubTitle" idx="1"/>
          </p:nvPr>
        </p:nvSpPr>
        <p:spPr>
          <a:xfrm>
            <a:off x="571500" y="1905000"/>
            <a:ext cx="8001000" cy="4343400"/>
          </a:xfrm>
          <a:noFill/>
        </p:spPr>
        <p:txBody>
          <a:bodyPr/>
          <a:lstStyle/>
          <a:p>
            <a:pPr eaLnBrk="1" hangingPunct="1">
              <a:lnSpc>
                <a:spcPct val="90000"/>
              </a:lnSpc>
              <a:buNone/>
            </a:pPr>
            <a:endParaRPr lang="en-US" sz="400" dirty="0"/>
          </a:p>
          <a:p>
            <a:pPr marL="342900" indent="-342900" algn="l" eaLnBrk="1" hangingPunct="1">
              <a:lnSpc>
                <a:spcPct val="90000"/>
              </a:lnSpc>
              <a:buFont typeface="Arial" panose="020B0604020202020204" pitchFamily="34" charset="0"/>
              <a:buChar char="•"/>
            </a:pPr>
            <a:endParaRPr lang="en-US" sz="2400" dirty="0"/>
          </a:p>
          <a:p>
            <a:pPr marL="342900" indent="-342900" algn="l" eaLnBrk="1" hangingPunct="1">
              <a:lnSpc>
                <a:spcPct val="90000"/>
              </a:lnSpc>
              <a:buFont typeface="Arial" panose="020B0604020202020204" pitchFamily="34" charset="0"/>
              <a:buChar char="•"/>
            </a:pPr>
            <a:endParaRPr lang="en-US" sz="2400" dirty="0"/>
          </a:p>
        </p:txBody>
      </p:sp>
      <p:sp>
        <p:nvSpPr>
          <p:cNvPr id="2053" name="Rectangle 3"/>
          <p:cNvSpPr>
            <a:spLocks noGrp="1" noChangeArrowheads="1"/>
          </p:cNvSpPr>
          <p:nvPr>
            <p:ph type="subTitle" idx="4294967295"/>
          </p:nvPr>
        </p:nvSpPr>
        <p:spPr>
          <a:xfrm>
            <a:off x="0" y="1905000"/>
            <a:ext cx="8229600" cy="4419600"/>
          </a:xfrm>
          <a:noFill/>
        </p:spPr>
        <p:txBody>
          <a:bodyPr/>
          <a:lstStyle/>
          <a:p>
            <a:pPr eaLnBrk="1" hangingPunct="1">
              <a:lnSpc>
                <a:spcPct val="90000"/>
              </a:lnSpc>
              <a:buNone/>
            </a:pPr>
            <a:endParaRPr lang="en-US" b="1" dirty="0">
              <a:effectLst>
                <a:outerShdw blurRad="38100" dist="38100" dir="2700000" algn="tl">
                  <a:srgbClr val="000000">
                    <a:alpha val="43137"/>
                  </a:srgbClr>
                </a:outerShdw>
              </a:effectLst>
            </a:endParaRPr>
          </a:p>
          <a:p>
            <a:pPr eaLnBrk="1" hangingPunct="1">
              <a:buNone/>
            </a:pPr>
            <a:endParaRPr lang="en-US" sz="600" b="1" i="1" dirty="0"/>
          </a:p>
        </p:txBody>
      </p:sp>
      <p:sp>
        <p:nvSpPr>
          <p:cNvPr id="5" name="Rectangle 3"/>
          <p:cNvSpPr txBox="1">
            <a:spLocks noChangeArrowheads="1"/>
          </p:cNvSpPr>
          <p:nvPr/>
        </p:nvSpPr>
        <p:spPr bwMode="auto">
          <a:xfrm>
            <a:off x="266700" y="1905000"/>
            <a:ext cx="8610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SzPct val="125000"/>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ctr">
              <a:lnSpc>
                <a:spcPct val="90000"/>
              </a:lnSpc>
              <a:buNone/>
            </a:pPr>
            <a:endParaRPr lang="en-US" altLang="en-US" sz="2000" dirty="0"/>
          </a:p>
          <a:p>
            <a:pPr algn="ctr">
              <a:lnSpc>
                <a:spcPct val="90000"/>
              </a:lnSpc>
              <a:buNone/>
            </a:pPr>
            <a:r>
              <a:rPr lang="en-US" altLang="en-US" sz="2400" dirty="0">
                <a:solidFill>
                  <a:srgbClr val="000000"/>
                </a:solidFill>
                <a:effectLst/>
              </a:rPr>
              <a:t>For further information, to receive the Center’s free weekly electronic newsletter, </a:t>
            </a:r>
            <a:r>
              <a:rPr lang="en-US" altLang="en-US" sz="2400" b="1" i="1" dirty="0">
                <a:solidFill>
                  <a:srgbClr val="000000"/>
                </a:solidFill>
                <a:effectLst/>
              </a:rPr>
              <a:t>CMA Alert,</a:t>
            </a:r>
            <a:r>
              <a:rPr lang="en-US" altLang="en-US" sz="2400" dirty="0">
                <a:solidFill>
                  <a:srgbClr val="000000"/>
                </a:solidFill>
                <a:effectLst/>
              </a:rPr>
              <a:t> update emails and </a:t>
            </a:r>
          </a:p>
          <a:p>
            <a:pPr algn="ctr">
              <a:lnSpc>
                <a:spcPct val="90000"/>
              </a:lnSpc>
              <a:buNone/>
            </a:pPr>
            <a:r>
              <a:rPr lang="en-US" altLang="en-US" sz="2400" dirty="0">
                <a:solidFill>
                  <a:srgbClr val="000000"/>
                </a:solidFill>
                <a:effectLst/>
              </a:rPr>
              <a:t>webinar announcements, contact:</a:t>
            </a:r>
            <a:endParaRPr lang="en-US" altLang="en-US" sz="1000" dirty="0">
              <a:solidFill>
                <a:srgbClr val="000000"/>
              </a:solidFill>
              <a:effectLst/>
            </a:endParaRPr>
          </a:p>
          <a:p>
            <a:pPr algn="ctr">
              <a:buNone/>
            </a:pPr>
            <a:r>
              <a:rPr lang="en-US" altLang="en-US" sz="2400" b="1" dirty="0">
                <a:solidFill>
                  <a:srgbClr val="000000"/>
                </a:solidFill>
                <a:effectLst/>
              </a:rPr>
              <a:t>Communications@MedicareAdvocacy.org</a:t>
            </a:r>
          </a:p>
          <a:p>
            <a:pPr algn="ctr">
              <a:lnSpc>
                <a:spcPct val="90000"/>
              </a:lnSpc>
              <a:buNone/>
            </a:pPr>
            <a:r>
              <a:rPr lang="en-US" altLang="en-US" sz="2400" dirty="0">
                <a:solidFill>
                  <a:srgbClr val="000000"/>
                </a:solidFill>
                <a:effectLst/>
              </a:rPr>
              <a:t>Visit</a:t>
            </a:r>
            <a:endParaRPr lang="en-US" altLang="en-US" sz="2000" dirty="0">
              <a:solidFill>
                <a:srgbClr val="000000"/>
              </a:solidFill>
              <a:effectLst/>
            </a:endParaRPr>
          </a:p>
          <a:p>
            <a:pPr algn="ctr">
              <a:spcBef>
                <a:spcPts val="0"/>
              </a:spcBef>
              <a:buNone/>
            </a:pPr>
            <a:r>
              <a:rPr lang="en-US" altLang="en-US" sz="2400" b="1" dirty="0">
                <a:solidFill>
                  <a:srgbClr val="000000"/>
                </a:solidFill>
                <a:effectLst/>
              </a:rPr>
              <a:t>MedicareAdvocacy.org</a:t>
            </a:r>
          </a:p>
          <a:p>
            <a:pPr algn="ctr">
              <a:spcBef>
                <a:spcPts val="0"/>
              </a:spcBef>
              <a:buNone/>
            </a:pPr>
            <a:endParaRPr lang="en-US" altLang="en-US" sz="2400" b="1" dirty="0">
              <a:solidFill>
                <a:srgbClr val="000000"/>
              </a:solidFill>
              <a:effectLst/>
            </a:endParaRPr>
          </a:p>
          <a:p>
            <a:pPr algn="ctr">
              <a:lnSpc>
                <a:spcPct val="90000"/>
              </a:lnSpc>
              <a:buNone/>
            </a:pPr>
            <a:r>
              <a:rPr lang="en-US" altLang="en-US" sz="2400" b="1" dirty="0">
                <a:solidFill>
                  <a:srgbClr val="000000"/>
                </a:solidFill>
                <a:effectLst/>
              </a:rPr>
              <a:t>Follow us on Facebook and Twitter!</a:t>
            </a:r>
          </a:p>
        </p:txBody>
      </p:sp>
      <p:pic>
        <p:nvPicPr>
          <p:cNvPr id="2" name="Picture 1" descr="File:Facebook Shiny Icon.svg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4571" y="5535199"/>
            <a:ext cx="495300" cy="495300"/>
          </a:xfrm>
          <a:prstGeom prst="rect">
            <a:avLst/>
          </a:prstGeom>
        </p:spPr>
      </p:pic>
      <p:pic>
        <p:nvPicPr>
          <p:cNvPr id="3" name="Picture 2" descr="Twitter — Wikipédi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2271" y="5541723"/>
            <a:ext cx="562132" cy="457200"/>
          </a:xfrm>
          <a:prstGeom prst="rect">
            <a:avLst/>
          </a:prstGeom>
        </p:spPr>
      </p:pic>
    </p:spTree>
    <p:extLst>
      <p:ext uri="{BB962C8B-B14F-4D97-AF65-F5344CB8AC3E}">
        <p14:creationId xmlns:p14="http://schemas.microsoft.com/office/powerpoint/2010/main" val="29167606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311700" y="381000"/>
            <a:ext cx="8520600" cy="572700"/>
          </a:xfrm>
          <a:prstGeom prst="rect">
            <a:avLst/>
          </a:prstGeom>
        </p:spPr>
        <p:txBody>
          <a:bodyPr spcFirstLastPara="1" wrap="square" lIns="91425" tIns="91425" rIns="91425" bIns="91425" anchor="t" anchorCtr="0">
            <a:noAutofit/>
          </a:bodyPr>
          <a:lstStyle/>
          <a:p>
            <a:pPr algn="ctr"/>
            <a:r>
              <a:rPr lang="en" sz="3600" dirty="0">
                <a:latin typeface="Palatino Linotype" panose="02040502050505030304" pitchFamily="18" charset="0"/>
                <a:cs typeface="Times New Roman" panose="02020603050405020304" pitchFamily="18" charset="0"/>
              </a:rPr>
              <a:t>How to Find Nursing Home Discharge Final Orders </a:t>
            </a:r>
            <a:endParaRPr sz="3600" dirty="0">
              <a:latin typeface="Palatino Linotype" panose="02040502050505030304" pitchFamily="18" charset="0"/>
              <a:cs typeface="Times New Roman" panose="02020603050405020304" pitchFamily="18" charset="0"/>
            </a:endParaRPr>
          </a:p>
        </p:txBody>
      </p:sp>
      <p:sp>
        <p:nvSpPr>
          <p:cNvPr id="55" name="Google Shape;55;p13"/>
          <p:cNvSpPr txBox="1">
            <a:spLocks noGrp="1"/>
          </p:cNvSpPr>
          <p:nvPr>
            <p:ph type="body" idx="1"/>
          </p:nvPr>
        </p:nvSpPr>
        <p:spPr>
          <a:xfrm>
            <a:off x="311700" y="2009725"/>
            <a:ext cx="8520600" cy="3714600"/>
          </a:xfrm>
          <a:prstGeom prst="rect">
            <a:avLst/>
          </a:prstGeom>
        </p:spPr>
        <p:txBody>
          <a:bodyPr spcFirstLastPara="1" wrap="square" lIns="91425" tIns="91425" rIns="91425" bIns="91425" anchor="t" anchorCtr="0">
            <a:normAutofit fontScale="77500" lnSpcReduction="20000"/>
          </a:bodyPr>
          <a:lstStyle/>
          <a:p>
            <a:pPr indent="-325755">
              <a:spcBef>
                <a:spcPts val="1200"/>
              </a:spcBef>
              <a:buClr>
                <a:schemeClr val="dk1"/>
              </a:buClr>
              <a:buSzPct val="100000"/>
              <a:buFont typeface="Lato"/>
              <a:buChar char="●"/>
            </a:pPr>
            <a:r>
              <a:rPr lang="en" dirty="0">
                <a:solidFill>
                  <a:schemeClr val="tx1"/>
                </a:solidFill>
                <a:latin typeface="Palatino Linotype" panose="02040502050505030304" pitchFamily="18" charset="0"/>
                <a:cs typeface="Times New Roman" panose="02020603050405020304" pitchFamily="18" charset="0"/>
              </a:rPr>
              <a:t>The Department of Children and Families’ (DCF) Office of Appeal Hearings conducts administrative fair hearings for nursing home residents appealing a discharge action</a:t>
            </a:r>
            <a:endParaRPr dirty="0">
              <a:solidFill>
                <a:schemeClr val="tx1"/>
              </a:solidFill>
              <a:latin typeface="Palatino Linotype" panose="02040502050505030304" pitchFamily="18" charset="0"/>
              <a:cs typeface="Times New Roman" panose="02020603050405020304" pitchFamily="18" charset="0"/>
            </a:endParaRPr>
          </a:p>
          <a:p>
            <a:pPr indent="-325755">
              <a:spcBef>
                <a:spcPts val="1000"/>
              </a:spcBef>
              <a:buClr>
                <a:schemeClr val="dk1"/>
              </a:buClr>
              <a:buSzPct val="100000"/>
              <a:buFont typeface="Lato"/>
              <a:buChar char="●"/>
            </a:pPr>
            <a:r>
              <a:rPr lang="en" dirty="0">
                <a:solidFill>
                  <a:schemeClr val="tx1"/>
                </a:solidFill>
                <a:latin typeface="Palatino Linotype" panose="02040502050505030304" pitchFamily="18" charset="0"/>
                <a:cs typeface="Times New Roman" panose="02020603050405020304" pitchFamily="18" charset="0"/>
              </a:rPr>
              <a:t>The administrative hearing final orders are posted on the State of Florida Division of Administrative Hearings (DOAH) website and can be found using the Florida Agency Indexed Orders (FLAIO) Search: </a:t>
            </a:r>
            <a:r>
              <a:rPr lang="en" u="sng" dirty="0">
                <a:solidFill>
                  <a:schemeClr val="accent5"/>
                </a:solidFill>
                <a:latin typeface="Palatino Linotype" panose="0204050205050503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https://www.doah.state.fl.us/FLAIO</a:t>
            </a:r>
            <a:endParaRPr dirty="0">
              <a:latin typeface="Palatino Linotype" panose="02040502050505030304" pitchFamily="18" charset="0"/>
              <a:cs typeface="Times New Roman" panose="02020603050405020304" pitchFamily="18" charset="0"/>
            </a:endParaRPr>
          </a:p>
          <a:p>
            <a:pPr indent="-325755">
              <a:spcBef>
                <a:spcPts val="1000"/>
              </a:spcBef>
              <a:buClr>
                <a:schemeClr val="dk1"/>
              </a:buClr>
              <a:buSzPct val="100000"/>
              <a:buFont typeface="Lato"/>
              <a:buChar char="●"/>
            </a:pPr>
            <a:r>
              <a:rPr lang="en" dirty="0">
                <a:solidFill>
                  <a:schemeClr val="tx1"/>
                </a:solidFill>
                <a:latin typeface="Palatino Linotype" panose="02040502050505030304" pitchFamily="18" charset="0"/>
                <a:cs typeface="Times New Roman" panose="02020603050405020304" pitchFamily="18" charset="0"/>
              </a:rPr>
              <a:t>Select “Department of Children and Families” under the “Agency” dropdown menu</a:t>
            </a:r>
            <a:endParaRPr dirty="0">
              <a:solidFill>
                <a:schemeClr val="tx1"/>
              </a:solidFill>
              <a:latin typeface="Palatino Linotype" panose="02040502050505030304" pitchFamily="18" charset="0"/>
              <a:cs typeface="Times New Roman" panose="02020603050405020304" pitchFamily="18" charset="0"/>
            </a:endParaRPr>
          </a:p>
          <a:p>
            <a:pPr indent="-325755">
              <a:spcBef>
                <a:spcPts val="1000"/>
              </a:spcBef>
              <a:buClr>
                <a:schemeClr val="dk1"/>
              </a:buClr>
              <a:buSzPct val="100000"/>
              <a:buFont typeface="Lato"/>
              <a:buChar char="●"/>
            </a:pPr>
            <a:r>
              <a:rPr lang="en" dirty="0">
                <a:solidFill>
                  <a:schemeClr val="tx1"/>
                </a:solidFill>
                <a:latin typeface="Palatino Linotype" panose="02040502050505030304" pitchFamily="18" charset="0"/>
                <a:cs typeface="Times New Roman" panose="02020603050405020304" pitchFamily="18" charset="0"/>
              </a:rPr>
              <a:t>For “Subject” select</a:t>
            </a:r>
            <a:endParaRPr dirty="0">
              <a:solidFill>
                <a:schemeClr val="tx1"/>
              </a:solidFill>
              <a:latin typeface="Palatino Linotype" panose="02040502050505030304" pitchFamily="18" charset="0"/>
              <a:cs typeface="Times New Roman" panose="02020603050405020304" pitchFamily="18" charset="0"/>
            </a:endParaRPr>
          </a:p>
          <a:p>
            <a:pPr lvl="1" indent="-314960">
              <a:spcBef>
                <a:spcPts val="1000"/>
              </a:spcBef>
              <a:buClr>
                <a:schemeClr val="dk1"/>
              </a:buClr>
              <a:buSzPct val="100000"/>
              <a:buFont typeface="Lato"/>
              <a:buChar char="○"/>
            </a:pPr>
            <a:r>
              <a:rPr lang="en" sz="1600" dirty="0">
                <a:solidFill>
                  <a:schemeClr val="tx1"/>
                </a:solidFill>
                <a:latin typeface="Palatino Linotype" panose="02040502050505030304" pitchFamily="18" charset="0"/>
                <a:cs typeface="Times New Roman" panose="02020603050405020304" pitchFamily="18" charset="0"/>
              </a:rPr>
              <a:t>“Public Assistance - Other” (2015 to 2018)</a:t>
            </a:r>
            <a:endParaRPr sz="1600" dirty="0">
              <a:solidFill>
                <a:schemeClr val="tx1"/>
              </a:solidFill>
              <a:latin typeface="Palatino Linotype" panose="02040502050505030304" pitchFamily="18" charset="0"/>
              <a:cs typeface="Times New Roman" panose="02020603050405020304" pitchFamily="18" charset="0"/>
            </a:endParaRPr>
          </a:p>
          <a:p>
            <a:pPr lvl="1" indent="-314960">
              <a:spcBef>
                <a:spcPts val="1000"/>
              </a:spcBef>
              <a:buClr>
                <a:schemeClr val="dk1"/>
              </a:buClr>
              <a:buSzPct val="100000"/>
              <a:buFont typeface="Lato"/>
              <a:buChar char="○"/>
            </a:pPr>
            <a:r>
              <a:rPr lang="en" sz="1600" dirty="0">
                <a:solidFill>
                  <a:schemeClr val="tx1"/>
                </a:solidFill>
                <a:latin typeface="Palatino Linotype" panose="02040502050505030304" pitchFamily="18" charset="0"/>
                <a:cs typeface="Times New Roman" panose="02020603050405020304" pitchFamily="18" charset="0"/>
              </a:rPr>
              <a:t>“Public Assistance - Medicaid” (2019) </a:t>
            </a:r>
            <a:endParaRPr sz="1600" dirty="0">
              <a:solidFill>
                <a:schemeClr val="tx1"/>
              </a:solidFill>
              <a:latin typeface="Palatino Linotype" panose="02040502050505030304" pitchFamily="18" charset="0"/>
              <a:cs typeface="Times New Roman" panose="02020603050405020304" pitchFamily="18" charset="0"/>
            </a:endParaRPr>
          </a:p>
          <a:p>
            <a:pPr lvl="1" indent="-314960">
              <a:spcBef>
                <a:spcPts val="1000"/>
              </a:spcBef>
              <a:buSzPct val="100000"/>
            </a:pPr>
            <a:r>
              <a:rPr lang="en" sz="1600" dirty="0">
                <a:solidFill>
                  <a:schemeClr val="tx1"/>
                </a:solidFill>
                <a:latin typeface="Palatino Linotype" panose="02040502050505030304" pitchFamily="18" charset="0"/>
                <a:cs typeface="Times New Roman" panose="02020603050405020304" pitchFamily="18" charset="0"/>
              </a:rPr>
              <a:t>“Nursing Home Discharge” (2020-Present)</a:t>
            </a:r>
            <a:endParaRPr sz="1600" dirty="0">
              <a:solidFill>
                <a:schemeClr val="tx1"/>
              </a:solidFill>
              <a:latin typeface="Palatino Linotype" panose="02040502050505030304" pitchFamily="18" charset="0"/>
              <a:cs typeface="Times New Roman" panose="02020603050405020304" pitchFamily="18" charset="0"/>
            </a:endParaRPr>
          </a:p>
          <a:p>
            <a:pPr indent="-325755">
              <a:spcBef>
                <a:spcPts val="1200"/>
              </a:spcBef>
              <a:spcAft>
                <a:spcPts val="1000"/>
              </a:spcAft>
              <a:buClr>
                <a:schemeClr val="dk1"/>
              </a:buClr>
              <a:buSzPct val="100000"/>
              <a:buFont typeface="Lato"/>
              <a:buChar char="●"/>
            </a:pPr>
            <a:r>
              <a:rPr lang="en" dirty="0">
                <a:solidFill>
                  <a:schemeClr val="tx1"/>
                </a:solidFill>
                <a:latin typeface="Palatino Linotype" panose="02040502050505030304" pitchFamily="18" charset="0"/>
                <a:cs typeface="Times New Roman" panose="02020603050405020304" pitchFamily="18" charset="0"/>
              </a:rPr>
              <a:t>One can review these orders for a better understanding of legal issues &amp; advocacy strategies</a:t>
            </a:r>
            <a:endParaRPr dirty="0">
              <a:solidFill>
                <a:schemeClr val="tx1"/>
              </a:solidFill>
              <a:latin typeface="Palatino Linotype" panose="0204050205050503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7362A4DD-5F33-74D9-A7FE-DEEF686030EE}"/>
              </a:ext>
            </a:extLst>
          </p:cNvPr>
          <p:cNvPicPr>
            <a:picLocks noChangeAspect="1"/>
          </p:cNvPicPr>
          <p:nvPr/>
        </p:nvPicPr>
        <p:blipFill>
          <a:blip r:embed="rId4"/>
          <a:stretch>
            <a:fillRect/>
          </a:stretch>
        </p:blipFill>
        <p:spPr>
          <a:xfrm>
            <a:off x="76200" y="6234378"/>
            <a:ext cx="2963281" cy="559110"/>
          </a:xfrm>
          <a:prstGeom prst="rect">
            <a:avLst/>
          </a:prstGeom>
        </p:spPr>
      </p:pic>
      <p:sp>
        <p:nvSpPr>
          <p:cNvPr id="3" name="Content Placeholder 2">
            <a:extLst>
              <a:ext uri="{FF2B5EF4-FFF2-40B4-BE49-F238E27FC236}">
                <a16:creationId xmlns:a16="http://schemas.microsoft.com/office/drawing/2014/main" id="{15637A68-9E2A-471F-8439-D5C1C229098F}"/>
              </a:ext>
            </a:extLst>
          </p:cNvPr>
          <p:cNvSpPr txBox="1">
            <a:spLocks/>
          </p:cNvSpPr>
          <p:nvPr/>
        </p:nvSpPr>
        <p:spPr>
          <a:xfrm>
            <a:off x="76200" y="1941222"/>
            <a:ext cx="8991600" cy="3926178"/>
          </a:xfrm>
          <a:prstGeom prst="rect">
            <a:avLst/>
          </a:prstGeom>
          <a:ln w="57150" cmpd="sng">
            <a:solidFill>
              <a:srgbClr val="E46C0A"/>
            </a:solidFill>
          </a:ln>
        </p:spPr>
        <p:txBody>
          <a:bodyPr vert="horz" lIns="91440" tIns="45720" rIns="91440" bIns="45720" rtlCol="0">
            <a:normAutofit/>
          </a:bodyPr>
          <a:lstStyle>
            <a:lvl1pPr marL="0" indent="0" algn="l" defTabSz="914400" rtl="0" eaLnBrk="1" latinLnBrk="0" hangingPunct="1">
              <a:lnSpc>
                <a:spcPct val="110000"/>
              </a:lnSpc>
              <a:spcBef>
                <a:spcPts val="1000"/>
              </a:spcBef>
              <a:buFontTx/>
              <a:buNone/>
              <a:defRPr sz="2000" kern="1200">
                <a:solidFill>
                  <a:schemeClr val="tx2"/>
                </a:solidFill>
                <a:latin typeface="+mn-lt"/>
                <a:ea typeface="+mn-ea"/>
                <a:cs typeface="+mn-cs"/>
              </a:defRPr>
            </a:lvl1pPr>
            <a:lvl2pPr marL="274320" indent="-228600" algn="l" defTabSz="914400" rtl="0" eaLnBrk="1" latinLnBrk="0" hangingPunct="1">
              <a:lnSpc>
                <a:spcPct val="110000"/>
              </a:lnSpc>
              <a:spcBef>
                <a:spcPts val="500"/>
              </a:spcBef>
              <a:buSzPct val="85000"/>
              <a:buFont typeface="Arial" panose="020B0604020202020204" pitchFamily="34" charset="0"/>
              <a:buChar char="•"/>
              <a:defRPr sz="1800" kern="1200">
                <a:solidFill>
                  <a:schemeClr val="tx2"/>
                </a:solidFill>
                <a:latin typeface="+mn-lt"/>
                <a:ea typeface="+mn-ea"/>
                <a:cs typeface="+mn-cs"/>
              </a:defRPr>
            </a:lvl2pPr>
            <a:lvl3pPr marL="274320" indent="0" algn="l" defTabSz="914400" rtl="0" eaLnBrk="1" latinLnBrk="0" hangingPunct="1">
              <a:lnSpc>
                <a:spcPct val="110000"/>
              </a:lnSpc>
              <a:spcBef>
                <a:spcPts val="500"/>
              </a:spcBef>
              <a:buFontTx/>
              <a:buNone/>
              <a:defRPr sz="1600" kern="1200">
                <a:solidFill>
                  <a:schemeClr val="tx2"/>
                </a:solidFill>
                <a:latin typeface="+mn-lt"/>
                <a:ea typeface="+mn-ea"/>
                <a:cs typeface="+mn-cs"/>
              </a:defRPr>
            </a:lvl3pPr>
            <a:lvl4pPr marL="548640" indent="-228600" algn="l" defTabSz="914400" rtl="0" eaLnBrk="1" latinLnBrk="0" hangingPunct="1">
              <a:lnSpc>
                <a:spcPct val="110000"/>
              </a:lnSpc>
              <a:spcBef>
                <a:spcPts val="500"/>
              </a:spcBef>
              <a:buFont typeface="Arial" panose="020B0604020202020204" pitchFamily="34" charset="0"/>
              <a:buChar char="•"/>
              <a:defRPr sz="1400" kern="1200">
                <a:solidFill>
                  <a:schemeClr val="tx2"/>
                </a:solidFill>
                <a:latin typeface="+mn-lt"/>
                <a:ea typeface="+mn-ea"/>
                <a:cs typeface="+mn-cs"/>
              </a:defRPr>
            </a:lvl4pPr>
            <a:lvl5pPr marL="54864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1302275"/>
            <a:ext cx="8520600" cy="572700"/>
          </a:xfrm>
          <a:prstGeom prst="rect">
            <a:avLst/>
          </a:prstGeom>
        </p:spPr>
        <p:txBody>
          <a:bodyPr spcFirstLastPara="1" wrap="square" lIns="91425" tIns="91425" rIns="91425" bIns="91425" anchor="t" anchorCtr="0">
            <a:normAutofit fontScale="90000"/>
          </a:bodyPr>
          <a:lstStyle/>
          <a:p>
            <a:endParaRPr/>
          </a:p>
        </p:txBody>
      </p:sp>
      <p:sp>
        <p:nvSpPr>
          <p:cNvPr id="61" name="Google Shape;61;p14"/>
          <p:cNvSpPr txBox="1">
            <a:spLocks noGrp="1"/>
          </p:cNvSpPr>
          <p:nvPr>
            <p:ph type="body" idx="1"/>
          </p:nvPr>
        </p:nvSpPr>
        <p:spPr>
          <a:xfrm>
            <a:off x="311700" y="2009725"/>
            <a:ext cx="8520600" cy="3416400"/>
          </a:xfrm>
          <a:prstGeom prst="rect">
            <a:avLst/>
          </a:prstGeom>
        </p:spPr>
        <p:txBody>
          <a:bodyPr spcFirstLastPara="1" wrap="square" lIns="91425" tIns="91425" rIns="91425" bIns="91425" anchor="t" anchorCtr="0">
            <a:normAutofit/>
          </a:bodyPr>
          <a:lstStyle/>
          <a:p>
            <a:pPr marL="0" indent="0">
              <a:spcAft>
                <a:spcPts val="1200"/>
              </a:spcAft>
              <a:buNone/>
            </a:pPr>
            <a:endParaRPr/>
          </a:p>
        </p:txBody>
      </p:sp>
      <p:pic>
        <p:nvPicPr>
          <p:cNvPr id="62" name="Google Shape;62;p14"/>
          <p:cNvPicPr preferRelativeResize="0"/>
          <p:nvPr/>
        </p:nvPicPr>
        <p:blipFill>
          <a:blip r:embed="rId3">
            <a:alphaModFix/>
          </a:blip>
          <a:stretch>
            <a:fillRect/>
          </a:stretch>
        </p:blipFill>
        <p:spPr>
          <a:xfrm>
            <a:off x="1" y="857251"/>
            <a:ext cx="9144001" cy="5143501"/>
          </a:xfrm>
          <a:prstGeom prst="rect">
            <a:avLst/>
          </a:prstGeom>
          <a:noFill/>
          <a:ln>
            <a:noFill/>
          </a:ln>
        </p:spPr>
      </p:pic>
      <p:sp>
        <p:nvSpPr>
          <p:cNvPr id="63" name="Google Shape;63;p14"/>
          <p:cNvSpPr/>
          <p:nvPr/>
        </p:nvSpPr>
        <p:spPr>
          <a:xfrm>
            <a:off x="5875675" y="4389100"/>
            <a:ext cx="662700" cy="257100"/>
          </a:xfrm>
          <a:prstGeom prst="leftArrow">
            <a:avLst>
              <a:gd name="adj1" fmla="val 50000"/>
              <a:gd name="adj2" fmla="val 50000"/>
            </a:avLst>
          </a:prstGeom>
          <a:solidFill>
            <a:schemeClr val="lt1"/>
          </a:solid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algn="l" fontAlgn="auto">
              <a:spcBef>
                <a:spcPts val="0"/>
              </a:spcBef>
              <a:spcAft>
                <a:spcPts val="0"/>
              </a:spcAft>
              <a:buClr>
                <a:srgbClr val="000000"/>
              </a:buClr>
            </a:pPr>
            <a:endParaRPr sz="1400" kern="0">
              <a:solidFill>
                <a:srgbClr val="000000"/>
              </a:solidFill>
              <a:effectLst/>
              <a:latin typeface="Arial"/>
              <a:cs typeface="Arial"/>
              <a:sym typeface="Arial"/>
            </a:endParaRPr>
          </a:p>
        </p:txBody>
      </p:sp>
      <p:sp>
        <p:nvSpPr>
          <p:cNvPr id="64" name="Google Shape;64;p14"/>
          <p:cNvSpPr/>
          <p:nvPr/>
        </p:nvSpPr>
        <p:spPr>
          <a:xfrm>
            <a:off x="2304900" y="5366775"/>
            <a:ext cx="613200" cy="257100"/>
          </a:xfrm>
          <a:prstGeom prst="rightArrow">
            <a:avLst>
              <a:gd name="adj1" fmla="val 50000"/>
              <a:gd name="adj2" fmla="val 50000"/>
            </a:avLst>
          </a:prstGeom>
          <a:solidFill>
            <a:schemeClr val="lt1"/>
          </a:solid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algn="l" fontAlgn="auto">
              <a:spcBef>
                <a:spcPts val="0"/>
              </a:spcBef>
              <a:spcAft>
                <a:spcPts val="0"/>
              </a:spcAft>
              <a:buClr>
                <a:srgbClr val="000000"/>
              </a:buClr>
            </a:pPr>
            <a:endParaRPr sz="1400" kern="0">
              <a:solidFill>
                <a:srgbClr val="000000"/>
              </a:solidFill>
              <a:effectLst/>
              <a:latin typeface="Arial"/>
              <a:cs typeface="Arial"/>
              <a:sym typeface="Aria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228600" y="381000"/>
            <a:ext cx="8520600" cy="572700"/>
          </a:xfrm>
          <a:prstGeom prst="rect">
            <a:avLst/>
          </a:prstGeom>
        </p:spPr>
        <p:txBody>
          <a:bodyPr spcFirstLastPara="1" wrap="square" lIns="91425" tIns="91425" rIns="91425" bIns="91425" anchor="t" anchorCtr="0">
            <a:noAutofit/>
          </a:bodyPr>
          <a:lstStyle/>
          <a:p>
            <a:pPr algn="ctr"/>
            <a:r>
              <a:rPr lang="en" sz="3600" dirty="0">
                <a:latin typeface="Palatino Linotype" panose="02040502050505030304" pitchFamily="18" charset="0"/>
              </a:rPr>
              <a:t>A Review of Discharge</a:t>
            </a:r>
            <a:r>
              <a:rPr lang="en" sz="3600" dirty="0">
                <a:solidFill>
                  <a:srgbClr val="1F497D"/>
                </a:solidFill>
                <a:latin typeface="Palatino Linotype" panose="02040502050505030304" pitchFamily="18" charset="0"/>
                <a:ea typeface="Lato"/>
                <a:cs typeface="Lato"/>
                <a:sym typeface="Lato"/>
              </a:rPr>
              <a:t> </a:t>
            </a:r>
            <a:r>
              <a:rPr lang="en" sz="3600" dirty="0">
                <a:latin typeface="Palatino Linotype" panose="02040502050505030304" pitchFamily="18" charset="0"/>
              </a:rPr>
              <a:t>Hearings</a:t>
            </a:r>
            <a:endParaRPr sz="3600" dirty="0">
              <a:solidFill>
                <a:srgbClr val="1F497D"/>
              </a:solidFill>
              <a:latin typeface="Palatino Linotype" panose="02040502050505030304" pitchFamily="18" charset="0"/>
              <a:ea typeface="Lato"/>
              <a:cs typeface="Lato"/>
              <a:sym typeface="Lato"/>
            </a:endParaRPr>
          </a:p>
        </p:txBody>
      </p:sp>
      <p:sp>
        <p:nvSpPr>
          <p:cNvPr id="70" name="Google Shape;70;p15"/>
          <p:cNvSpPr txBox="1">
            <a:spLocks noGrp="1"/>
          </p:cNvSpPr>
          <p:nvPr>
            <p:ph type="body" idx="1"/>
          </p:nvPr>
        </p:nvSpPr>
        <p:spPr>
          <a:xfrm>
            <a:off x="228600" y="1600200"/>
            <a:ext cx="8520600" cy="3416400"/>
          </a:xfrm>
          <a:prstGeom prst="rect">
            <a:avLst/>
          </a:prstGeom>
        </p:spPr>
        <p:txBody>
          <a:bodyPr spcFirstLastPara="1" wrap="square" lIns="91425" tIns="91425" rIns="91425" bIns="91425" anchor="t" anchorCtr="0">
            <a:normAutofit/>
          </a:bodyPr>
          <a:lstStyle/>
          <a:p>
            <a:pPr marL="0" indent="0">
              <a:buNone/>
            </a:pPr>
            <a:endParaRPr dirty="0">
              <a:solidFill>
                <a:schemeClr val="tx1"/>
              </a:solidFill>
              <a:latin typeface="Palatino Linotype" panose="02040502050505030304" pitchFamily="18" charset="0"/>
            </a:endParaRPr>
          </a:p>
          <a:p>
            <a:pPr>
              <a:spcBef>
                <a:spcPts val="1000"/>
              </a:spcBef>
            </a:pPr>
            <a:r>
              <a:rPr lang="en" dirty="0">
                <a:solidFill>
                  <a:schemeClr val="tx1"/>
                </a:solidFill>
                <a:latin typeface="Palatino Linotype" panose="02040502050505030304" pitchFamily="18" charset="0"/>
              </a:rPr>
              <a:t>The resident’s appeal was granted 32 times (25.6% success rate)</a:t>
            </a:r>
            <a:endParaRPr dirty="0">
              <a:solidFill>
                <a:schemeClr val="tx1"/>
              </a:solidFill>
              <a:latin typeface="Palatino Linotype" panose="02040502050505030304" pitchFamily="18" charset="0"/>
            </a:endParaRPr>
          </a:p>
          <a:p>
            <a:pPr>
              <a:spcBef>
                <a:spcPts val="1000"/>
              </a:spcBef>
            </a:pPr>
            <a:r>
              <a:rPr lang="en" dirty="0">
                <a:solidFill>
                  <a:schemeClr val="tx1"/>
                </a:solidFill>
                <a:latin typeface="Palatino Linotype" panose="02040502050505030304" pitchFamily="18" charset="0"/>
              </a:rPr>
              <a:t>2 Most common reasons for discharge were </a:t>
            </a:r>
            <a:endParaRPr dirty="0">
              <a:solidFill>
                <a:schemeClr val="tx1"/>
              </a:solidFill>
              <a:latin typeface="Palatino Linotype" panose="02040502050505030304" pitchFamily="18" charset="0"/>
            </a:endParaRPr>
          </a:p>
          <a:p>
            <a:pPr lvl="1">
              <a:spcBef>
                <a:spcPts val="1000"/>
              </a:spcBef>
            </a:pPr>
            <a:r>
              <a:rPr lang="en" sz="1800" dirty="0">
                <a:solidFill>
                  <a:schemeClr val="tx1"/>
                </a:solidFill>
                <a:latin typeface="Palatino Linotype" panose="02040502050505030304" pitchFamily="18" charset="0"/>
              </a:rPr>
              <a:t>The resident has failed, after reasonable and appropriate notice, to pay for stay at the facility: 57 (45.6%)</a:t>
            </a:r>
            <a:endParaRPr sz="1800" dirty="0">
              <a:solidFill>
                <a:schemeClr val="tx1"/>
              </a:solidFill>
              <a:latin typeface="Palatino Linotype" panose="02040502050505030304" pitchFamily="18" charset="0"/>
            </a:endParaRPr>
          </a:p>
          <a:p>
            <a:pPr lvl="1">
              <a:spcBef>
                <a:spcPts val="1000"/>
              </a:spcBef>
              <a:spcAft>
                <a:spcPts val="1000"/>
              </a:spcAft>
            </a:pPr>
            <a:r>
              <a:rPr lang="en" sz="1800" dirty="0">
                <a:solidFill>
                  <a:schemeClr val="tx1"/>
                </a:solidFill>
                <a:latin typeface="Palatino Linotype" panose="02040502050505030304" pitchFamily="18" charset="0"/>
              </a:rPr>
              <a:t>The safety of individuals in the facility is endangered due to the clinical or behavioral status of the resident: 33 (26.4%)</a:t>
            </a:r>
            <a:br>
              <a:rPr lang="en" dirty="0"/>
            </a:br>
            <a:endParaRPr dirty="0"/>
          </a:p>
        </p:txBody>
      </p:sp>
      <p:pic>
        <p:nvPicPr>
          <p:cNvPr id="2" name="Picture 1">
            <a:extLst>
              <a:ext uri="{FF2B5EF4-FFF2-40B4-BE49-F238E27FC236}">
                <a16:creationId xmlns:a16="http://schemas.microsoft.com/office/drawing/2014/main" id="{1E206DC1-5A06-59FB-C6AE-382DDA893D74}"/>
              </a:ext>
            </a:extLst>
          </p:cNvPr>
          <p:cNvPicPr>
            <a:picLocks noChangeAspect="1"/>
          </p:cNvPicPr>
          <p:nvPr/>
        </p:nvPicPr>
        <p:blipFill>
          <a:blip r:embed="rId3"/>
          <a:stretch>
            <a:fillRect/>
          </a:stretch>
        </p:blipFill>
        <p:spPr>
          <a:xfrm>
            <a:off x="76200" y="6234378"/>
            <a:ext cx="2963281" cy="559110"/>
          </a:xfrm>
          <a:prstGeom prst="rect">
            <a:avLst/>
          </a:prstGeom>
        </p:spPr>
      </p:pic>
      <p:sp>
        <p:nvSpPr>
          <p:cNvPr id="3" name="Content Placeholder 2">
            <a:extLst>
              <a:ext uri="{FF2B5EF4-FFF2-40B4-BE49-F238E27FC236}">
                <a16:creationId xmlns:a16="http://schemas.microsoft.com/office/drawing/2014/main" id="{7365AEA9-F3DD-1746-77D2-A8A9679F279D}"/>
              </a:ext>
            </a:extLst>
          </p:cNvPr>
          <p:cNvSpPr txBox="1">
            <a:spLocks/>
          </p:cNvSpPr>
          <p:nvPr/>
        </p:nvSpPr>
        <p:spPr>
          <a:xfrm>
            <a:off x="76200" y="1941222"/>
            <a:ext cx="8991600" cy="3926178"/>
          </a:xfrm>
          <a:prstGeom prst="rect">
            <a:avLst/>
          </a:prstGeom>
          <a:ln w="57150" cmpd="sng">
            <a:solidFill>
              <a:srgbClr val="E46C0A"/>
            </a:solidFill>
          </a:ln>
        </p:spPr>
        <p:txBody>
          <a:bodyPr vert="horz" lIns="91440" tIns="45720" rIns="91440" bIns="45720" rtlCol="0">
            <a:normAutofit/>
          </a:bodyPr>
          <a:lstStyle>
            <a:lvl1pPr marL="0" indent="0" algn="l" defTabSz="914400" rtl="0" eaLnBrk="1" latinLnBrk="0" hangingPunct="1">
              <a:lnSpc>
                <a:spcPct val="110000"/>
              </a:lnSpc>
              <a:spcBef>
                <a:spcPts val="1000"/>
              </a:spcBef>
              <a:buFontTx/>
              <a:buNone/>
              <a:defRPr sz="2000" kern="1200">
                <a:solidFill>
                  <a:schemeClr val="tx2"/>
                </a:solidFill>
                <a:latin typeface="+mn-lt"/>
                <a:ea typeface="+mn-ea"/>
                <a:cs typeface="+mn-cs"/>
              </a:defRPr>
            </a:lvl1pPr>
            <a:lvl2pPr marL="274320" indent="-228600" algn="l" defTabSz="914400" rtl="0" eaLnBrk="1" latinLnBrk="0" hangingPunct="1">
              <a:lnSpc>
                <a:spcPct val="110000"/>
              </a:lnSpc>
              <a:spcBef>
                <a:spcPts val="500"/>
              </a:spcBef>
              <a:buSzPct val="85000"/>
              <a:buFont typeface="Arial" panose="020B0604020202020204" pitchFamily="34" charset="0"/>
              <a:buChar char="•"/>
              <a:defRPr sz="1800" kern="1200">
                <a:solidFill>
                  <a:schemeClr val="tx2"/>
                </a:solidFill>
                <a:latin typeface="+mn-lt"/>
                <a:ea typeface="+mn-ea"/>
                <a:cs typeface="+mn-cs"/>
              </a:defRPr>
            </a:lvl2pPr>
            <a:lvl3pPr marL="274320" indent="0" algn="l" defTabSz="914400" rtl="0" eaLnBrk="1" latinLnBrk="0" hangingPunct="1">
              <a:lnSpc>
                <a:spcPct val="110000"/>
              </a:lnSpc>
              <a:spcBef>
                <a:spcPts val="500"/>
              </a:spcBef>
              <a:buFontTx/>
              <a:buNone/>
              <a:defRPr sz="1600" kern="1200">
                <a:solidFill>
                  <a:schemeClr val="tx2"/>
                </a:solidFill>
                <a:latin typeface="+mn-lt"/>
                <a:ea typeface="+mn-ea"/>
                <a:cs typeface="+mn-cs"/>
              </a:defRPr>
            </a:lvl3pPr>
            <a:lvl4pPr marL="548640" indent="-228600" algn="l" defTabSz="914400" rtl="0" eaLnBrk="1" latinLnBrk="0" hangingPunct="1">
              <a:lnSpc>
                <a:spcPct val="110000"/>
              </a:lnSpc>
              <a:spcBef>
                <a:spcPts val="500"/>
              </a:spcBef>
              <a:buFont typeface="Arial" panose="020B0604020202020204" pitchFamily="34" charset="0"/>
              <a:buChar char="•"/>
              <a:defRPr sz="1400" kern="1200">
                <a:solidFill>
                  <a:schemeClr val="tx2"/>
                </a:solidFill>
                <a:latin typeface="+mn-lt"/>
                <a:ea typeface="+mn-ea"/>
                <a:cs typeface="+mn-cs"/>
              </a:defRPr>
            </a:lvl4pPr>
            <a:lvl5pPr marL="54864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228600" y="457200"/>
            <a:ext cx="8520600" cy="572700"/>
          </a:xfrm>
          <a:prstGeom prst="rect">
            <a:avLst/>
          </a:prstGeom>
        </p:spPr>
        <p:txBody>
          <a:bodyPr spcFirstLastPara="1" wrap="square" lIns="91425" tIns="91425" rIns="91425" bIns="91425" anchor="t" anchorCtr="0">
            <a:noAutofit/>
          </a:bodyPr>
          <a:lstStyle/>
          <a:p>
            <a:pPr algn="ctr"/>
            <a:r>
              <a:rPr lang="en" sz="3600" dirty="0">
                <a:latin typeface="Palatino Linotype" panose="02040502050505030304" pitchFamily="18" charset="0"/>
              </a:rPr>
              <a:t>Import of Representation </a:t>
            </a:r>
            <a:endParaRPr sz="3600" dirty="0">
              <a:latin typeface="Palatino Linotype" panose="02040502050505030304" pitchFamily="18" charset="0"/>
            </a:endParaRPr>
          </a:p>
        </p:txBody>
      </p:sp>
      <p:sp>
        <p:nvSpPr>
          <p:cNvPr id="76" name="Google Shape;76;p16"/>
          <p:cNvSpPr txBox="1">
            <a:spLocks noGrp="1"/>
          </p:cNvSpPr>
          <p:nvPr>
            <p:ph type="body" idx="1"/>
          </p:nvPr>
        </p:nvSpPr>
        <p:spPr>
          <a:xfrm>
            <a:off x="311700" y="2009725"/>
            <a:ext cx="8520600" cy="3909000"/>
          </a:xfrm>
          <a:prstGeom prst="rect">
            <a:avLst/>
          </a:prstGeom>
        </p:spPr>
        <p:txBody>
          <a:bodyPr spcFirstLastPara="1" wrap="square" lIns="91425" tIns="91425" rIns="91425" bIns="91425" anchor="t" anchorCtr="0">
            <a:normAutofit/>
          </a:bodyPr>
          <a:lstStyle/>
          <a:p>
            <a:r>
              <a:rPr lang="en" dirty="0">
                <a:solidFill>
                  <a:schemeClr val="tx1"/>
                </a:solidFill>
                <a:latin typeface="Palatino Linotype" panose="02040502050505030304" pitchFamily="18" charset="0"/>
              </a:rPr>
              <a:t>125 Discharge hearings (2018-2022) </a:t>
            </a:r>
            <a:endParaRPr dirty="0">
              <a:solidFill>
                <a:schemeClr val="tx1"/>
              </a:solidFill>
              <a:latin typeface="Palatino Linotype" panose="02040502050505030304" pitchFamily="18" charset="0"/>
            </a:endParaRPr>
          </a:p>
          <a:p>
            <a:pPr>
              <a:spcBef>
                <a:spcPts val="1000"/>
              </a:spcBef>
            </a:pPr>
            <a:r>
              <a:rPr lang="en" dirty="0">
                <a:solidFill>
                  <a:schemeClr val="tx1"/>
                </a:solidFill>
                <a:latin typeface="Palatino Linotype" panose="02040502050505030304" pitchFamily="18" charset="0"/>
              </a:rPr>
              <a:t>4 were represented by an attorney (50% prevailed)</a:t>
            </a:r>
            <a:endParaRPr dirty="0">
              <a:solidFill>
                <a:schemeClr val="tx1"/>
              </a:solidFill>
              <a:latin typeface="Palatino Linotype" panose="02040502050505030304" pitchFamily="18" charset="0"/>
            </a:endParaRPr>
          </a:p>
          <a:p>
            <a:pPr>
              <a:spcBef>
                <a:spcPts val="1000"/>
              </a:spcBef>
            </a:pPr>
            <a:r>
              <a:rPr lang="en" dirty="0">
                <a:solidFill>
                  <a:schemeClr val="tx1"/>
                </a:solidFill>
                <a:latin typeface="Palatino Linotype" panose="02040502050505030304" pitchFamily="18" charset="0"/>
              </a:rPr>
              <a:t>6 were represented by an ombudsman  (50% prevailed)</a:t>
            </a:r>
            <a:endParaRPr dirty="0">
              <a:solidFill>
                <a:schemeClr val="tx1"/>
              </a:solidFill>
              <a:latin typeface="Palatino Linotype" panose="02040502050505030304" pitchFamily="18" charset="0"/>
            </a:endParaRPr>
          </a:p>
          <a:p>
            <a:pPr>
              <a:spcBef>
                <a:spcPts val="1000"/>
              </a:spcBef>
            </a:pPr>
            <a:r>
              <a:rPr lang="en" dirty="0">
                <a:solidFill>
                  <a:schemeClr val="tx1"/>
                </a:solidFill>
                <a:latin typeface="Palatino Linotype" panose="02040502050505030304" pitchFamily="18" charset="0"/>
              </a:rPr>
              <a:t>50 were represented by a family member only (26% prevailed)</a:t>
            </a:r>
            <a:endParaRPr dirty="0">
              <a:solidFill>
                <a:schemeClr val="tx1"/>
              </a:solidFill>
              <a:latin typeface="Palatino Linotype" panose="02040502050505030304" pitchFamily="18" charset="0"/>
            </a:endParaRPr>
          </a:p>
          <a:p>
            <a:pPr>
              <a:spcBef>
                <a:spcPts val="1000"/>
              </a:spcBef>
            </a:pPr>
            <a:r>
              <a:rPr lang="en" dirty="0">
                <a:solidFill>
                  <a:schemeClr val="tx1"/>
                </a:solidFill>
                <a:latin typeface="Palatino Linotype" panose="02040502050505030304" pitchFamily="18" charset="0"/>
              </a:rPr>
              <a:t>51 appeared pro se (21.6% prevailed) </a:t>
            </a:r>
            <a:endParaRPr dirty="0">
              <a:solidFill>
                <a:schemeClr val="tx1"/>
              </a:solidFill>
              <a:latin typeface="Palatino Linotype" panose="02040502050505030304" pitchFamily="18" charset="0"/>
            </a:endParaRPr>
          </a:p>
          <a:p>
            <a:pPr marL="0" indent="0">
              <a:spcBef>
                <a:spcPts val="1000"/>
              </a:spcBef>
              <a:spcAft>
                <a:spcPts val="1000"/>
              </a:spcAft>
              <a:buNone/>
            </a:pPr>
            <a:endParaRPr dirty="0"/>
          </a:p>
        </p:txBody>
      </p:sp>
      <p:pic>
        <p:nvPicPr>
          <p:cNvPr id="2" name="Picture 1">
            <a:extLst>
              <a:ext uri="{FF2B5EF4-FFF2-40B4-BE49-F238E27FC236}">
                <a16:creationId xmlns:a16="http://schemas.microsoft.com/office/drawing/2014/main" id="{5C58E478-0447-EC3D-B6EA-B5BD83939A8D}"/>
              </a:ext>
            </a:extLst>
          </p:cNvPr>
          <p:cNvPicPr>
            <a:picLocks noChangeAspect="1"/>
          </p:cNvPicPr>
          <p:nvPr/>
        </p:nvPicPr>
        <p:blipFill>
          <a:blip r:embed="rId3"/>
          <a:stretch>
            <a:fillRect/>
          </a:stretch>
        </p:blipFill>
        <p:spPr>
          <a:xfrm>
            <a:off x="76200" y="6234378"/>
            <a:ext cx="2963281" cy="559110"/>
          </a:xfrm>
          <a:prstGeom prst="rect">
            <a:avLst/>
          </a:prstGeom>
        </p:spPr>
      </p:pic>
      <p:sp>
        <p:nvSpPr>
          <p:cNvPr id="3" name="Content Placeholder 2">
            <a:extLst>
              <a:ext uri="{FF2B5EF4-FFF2-40B4-BE49-F238E27FC236}">
                <a16:creationId xmlns:a16="http://schemas.microsoft.com/office/drawing/2014/main" id="{4F91F32F-FE4E-F3B2-BB55-72B8DEB6E30B}"/>
              </a:ext>
            </a:extLst>
          </p:cNvPr>
          <p:cNvSpPr txBox="1">
            <a:spLocks/>
          </p:cNvSpPr>
          <p:nvPr/>
        </p:nvSpPr>
        <p:spPr>
          <a:xfrm>
            <a:off x="76200" y="1941222"/>
            <a:ext cx="8991600" cy="3926178"/>
          </a:xfrm>
          <a:prstGeom prst="rect">
            <a:avLst/>
          </a:prstGeom>
          <a:ln w="57150" cmpd="sng">
            <a:solidFill>
              <a:srgbClr val="E46C0A"/>
            </a:solidFill>
          </a:ln>
        </p:spPr>
        <p:txBody>
          <a:bodyPr vert="horz" lIns="91440" tIns="45720" rIns="91440" bIns="45720" rtlCol="0">
            <a:normAutofit/>
          </a:bodyPr>
          <a:lstStyle>
            <a:lvl1pPr marL="0" indent="0" algn="l" defTabSz="914400" rtl="0" eaLnBrk="1" latinLnBrk="0" hangingPunct="1">
              <a:lnSpc>
                <a:spcPct val="110000"/>
              </a:lnSpc>
              <a:spcBef>
                <a:spcPts val="1000"/>
              </a:spcBef>
              <a:buFontTx/>
              <a:buNone/>
              <a:defRPr sz="2000" kern="1200">
                <a:solidFill>
                  <a:schemeClr val="tx2"/>
                </a:solidFill>
                <a:latin typeface="+mn-lt"/>
                <a:ea typeface="+mn-ea"/>
                <a:cs typeface="+mn-cs"/>
              </a:defRPr>
            </a:lvl1pPr>
            <a:lvl2pPr marL="274320" indent="-228600" algn="l" defTabSz="914400" rtl="0" eaLnBrk="1" latinLnBrk="0" hangingPunct="1">
              <a:lnSpc>
                <a:spcPct val="110000"/>
              </a:lnSpc>
              <a:spcBef>
                <a:spcPts val="500"/>
              </a:spcBef>
              <a:buSzPct val="85000"/>
              <a:buFont typeface="Arial" panose="020B0604020202020204" pitchFamily="34" charset="0"/>
              <a:buChar char="•"/>
              <a:defRPr sz="1800" kern="1200">
                <a:solidFill>
                  <a:schemeClr val="tx2"/>
                </a:solidFill>
                <a:latin typeface="+mn-lt"/>
                <a:ea typeface="+mn-ea"/>
                <a:cs typeface="+mn-cs"/>
              </a:defRPr>
            </a:lvl2pPr>
            <a:lvl3pPr marL="274320" indent="0" algn="l" defTabSz="914400" rtl="0" eaLnBrk="1" latinLnBrk="0" hangingPunct="1">
              <a:lnSpc>
                <a:spcPct val="110000"/>
              </a:lnSpc>
              <a:spcBef>
                <a:spcPts val="500"/>
              </a:spcBef>
              <a:buFontTx/>
              <a:buNone/>
              <a:defRPr sz="1600" kern="1200">
                <a:solidFill>
                  <a:schemeClr val="tx2"/>
                </a:solidFill>
                <a:latin typeface="+mn-lt"/>
                <a:ea typeface="+mn-ea"/>
                <a:cs typeface="+mn-cs"/>
              </a:defRPr>
            </a:lvl3pPr>
            <a:lvl4pPr marL="548640" indent="-228600" algn="l" defTabSz="914400" rtl="0" eaLnBrk="1" latinLnBrk="0" hangingPunct="1">
              <a:lnSpc>
                <a:spcPct val="110000"/>
              </a:lnSpc>
              <a:spcBef>
                <a:spcPts val="500"/>
              </a:spcBef>
              <a:buFont typeface="Arial" panose="020B0604020202020204" pitchFamily="34" charset="0"/>
              <a:buChar char="•"/>
              <a:defRPr sz="1400" kern="1200">
                <a:solidFill>
                  <a:schemeClr val="tx2"/>
                </a:solidFill>
                <a:latin typeface="+mn-lt"/>
                <a:ea typeface="+mn-ea"/>
                <a:cs typeface="+mn-cs"/>
              </a:defRPr>
            </a:lvl4pPr>
            <a:lvl5pPr marL="54864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295934" y="571025"/>
            <a:ext cx="8520600" cy="572700"/>
          </a:xfrm>
          <a:prstGeom prst="rect">
            <a:avLst/>
          </a:prstGeom>
        </p:spPr>
        <p:txBody>
          <a:bodyPr spcFirstLastPara="1" wrap="square" lIns="91425" tIns="91425" rIns="91425" bIns="91425" anchor="t" anchorCtr="0">
            <a:noAutofit/>
          </a:bodyPr>
          <a:lstStyle/>
          <a:p>
            <a:pPr algn="ctr"/>
            <a:r>
              <a:rPr lang="en" sz="3600" dirty="0">
                <a:latin typeface="Palatino Linotype" panose="02040502050505030304" pitchFamily="18" charset="0"/>
              </a:rPr>
              <a:t>Factors in Successful Hearings</a:t>
            </a:r>
            <a:endParaRPr sz="3600" dirty="0">
              <a:latin typeface="Palatino Linotype" panose="02040502050505030304" pitchFamily="18" charset="0"/>
            </a:endParaRPr>
          </a:p>
        </p:txBody>
      </p:sp>
      <p:sp>
        <p:nvSpPr>
          <p:cNvPr id="82" name="Google Shape;82;p17"/>
          <p:cNvSpPr txBox="1">
            <a:spLocks noGrp="1"/>
          </p:cNvSpPr>
          <p:nvPr>
            <p:ph type="body" idx="1"/>
          </p:nvPr>
        </p:nvSpPr>
        <p:spPr>
          <a:xfrm>
            <a:off x="311700" y="2009725"/>
            <a:ext cx="8520600" cy="3990900"/>
          </a:xfrm>
          <a:prstGeom prst="rect">
            <a:avLst/>
          </a:prstGeom>
        </p:spPr>
        <p:txBody>
          <a:bodyPr spcFirstLastPara="1" wrap="square" lIns="91425" tIns="91425" rIns="91425" bIns="91425" anchor="t" anchorCtr="0">
            <a:normAutofit/>
          </a:bodyPr>
          <a:lstStyle/>
          <a:p>
            <a:r>
              <a:rPr lang="en" dirty="0">
                <a:solidFill>
                  <a:schemeClr val="tx1"/>
                </a:solidFill>
                <a:latin typeface="Palatino Linotype" panose="02040502050505030304" pitchFamily="18" charset="0"/>
              </a:rPr>
              <a:t>Defective notices or not providing notices</a:t>
            </a:r>
            <a:endParaRPr dirty="0">
              <a:solidFill>
                <a:schemeClr val="tx1"/>
              </a:solidFill>
              <a:latin typeface="Palatino Linotype" panose="02040502050505030304" pitchFamily="18" charset="0"/>
            </a:endParaRPr>
          </a:p>
          <a:p>
            <a:pPr>
              <a:spcBef>
                <a:spcPts val="1000"/>
              </a:spcBef>
            </a:pPr>
            <a:r>
              <a:rPr lang="en" dirty="0">
                <a:solidFill>
                  <a:schemeClr val="tx1"/>
                </a:solidFill>
                <a:latin typeface="Palatino Linotype" panose="02040502050505030304" pitchFamily="18" charset="0"/>
              </a:rPr>
              <a:t>Facility did not provide any supportive documentation or medical records </a:t>
            </a:r>
            <a:endParaRPr dirty="0">
              <a:solidFill>
                <a:schemeClr val="tx1"/>
              </a:solidFill>
              <a:latin typeface="Palatino Linotype" panose="02040502050505030304" pitchFamily="18" charset="0"/>
            </a:endParaRPr>
          </a:p>
          <a:p>
            <a:pPr>
              <a:spcBef>
                <a:spcPts val="1000"/>
              </a:spcBef>
            </a:pPr>
            <a:r>
              <a:rPr lang="en" dirty="0">
                <a:solidFill>
                  <a:schemeClr val="tx1"/>
                </a:solidFill>
                <a:latin typeface="Palatino Linotype" panose="02040502050505030304" pitchFamily="18" charset="0"/>
              </a:rPr>
              <a:t>Medical records were not well-documented </a:t>
            </a:r>
            <a:endParaRPr dirty="0">
              <a:solidFill>
                <a:schemeClr val="tx1"/>
              </a:solidFill>
              <a:latin typeface="Palatino Linotype" panose="02040502050505030304" pitchFamily="18" charset="0"/>
            </a:endParaRPr>
          </a:p>
          <a:p>
            <a:pPr>
              <a:spcBef>
                <a:spcPts val="1000"/>
              </a:spcBef>
            </a:pPr>
            <a:r>
              <a:rPr lang="en" dirty="0">
                <a:solidFill>
                  <a:schemeClr val="tx1"/>
                </a:solidFill>
                <a:latin typeface="Palatino Linotype" panose="02040502050505030304" pitchFamily="18" charset="0"/>
              </a:rPr>
              <a:t>Facility argued reasons not marked on the notice</a:t>
            </a:r>
            <a:endParaRPr dirty="0">
              <a:solidFill>
                <a:schemeClr val="tx1"/>
              </a:solidFill>
              <a:latin typeface="Palatino Linotype" panose="02040502050505030304" pitchFamily="18" charset="0"/>
            </a:endParaRPr>
          </a:p>
          <a:p>
            <a:pPr>
              <a:spcBef>
                <a:spcPts val="1000"/>
              </a:spcBef>
            </a:pPr>
            <a:r>
              <a:rPr lang="en" dirty="0">
                <a:solidFill>
                  <a:schemeClr val="tx1"/>
                </a:solidFill>
                <a:latin typeface="Palatino Linotype" panose="02040502050505030304" pitchFamily="18" charset="0"/>
              </a:rPr>
              <a:t>Facility did not provide evidence or testimony to support claims</a:t>
            </a:r>
            <a:endParaRPr dirty="0">
              <a:solidFill>
                <a:schemeClr val="tx1"/>
              </a:solidFill>
              <a:latin typeface="Palatino Linotype" panose="02040502050505030304" pitchFamily="18" charset="0"/>
            </a:endParaRPr>
          </a:p>
          <a:p>
            <a:pPr indent="0">
              <a:spcBef>
                <a:spcPts val="1000"/>
              </a:spcBef>
              <a:spcAft>
                <a:spcPts val="1000"/>
              </a:spcAft>
              <a:buNone/>
            </a:pPr>
            <a:endParaRPr dirty="0"/>
          </a:p>
        </p:txBody>
      </p:sp>
      <p:pic>
        <p:nvPicPr>
          <p:cNvPr id="2" name="Picture 1">
            <a:extLst>
              <a:ext uri="{FF2B5EF4-FFF2-40B4-BE49-F238E27FC236}">
                <a16:creationId xmlns:a16="http://schemas.microsoft.com/office/drawing/2014/main" id="{EBFC690E-4E79-6581-5C59-1819D971002D}"/>
              </a:ext>
            </a:extLst>
          </p:cNvPr>
          <p:cNvPicPr>
            <a:picLocks noChangeAspect="1"/>
          </p:cNvPicPr>
          <p:nvPr/>
        </p:nvPicPr>
        <p:blipFill>
          <a:blip r:embed="rId3"/>
          <a:stretch>
            <a:fillRect/>
          </a:stretch>
        </p:blipFill>
        <p:spPr>
          <a:xfrm>
            <a:off x="76200" y="6234378"/>
            <a:ext cx="2963281" cy="559110"/>
          </a:xfrm>
          <a:prstGeom prst="rect">
            <a:avLst/>
          </a:prstGeom>
        </p:spPr>
      </p:pic>
      <p:sp>
        <p:nvSpPr>
          <p:cNvPr id="4" name="Content Placeholder 2">
            <a:extLst>
              <a:ext uri="{FF2B5EF4-FFF2-40B4-BE49-F238E27FC236}">
                <a16:creationId xmlns:a16="http://schemas.microsoft.com/office/drawing/2014/main" id="{83FB5F24-C6D6-FE02-A167-55F9C20C2704}"/>
              </a:ext>
            </a:extLst>
          </p:cNvPr>
          <p:cNvSpPr txBox="1">
            <a:spLocks/>
          </p:cNvSpPr>
          <p:nvPr/>
        </p:nvSpPr>
        <p:spPr>
          <a:xfrm>
            <a:off x="76200" y="1941222"/>
            <a:ext cx="8991600" cy="3926178"/>
          </a:xfrm>
          <a:prstGeom prst="rect">
            <a:avLst/>
          </a:prstGeom>
          <a:ln w="57150" cmpd="sng">
            <a:solidFill>
              <a:srgbClr val="E46C0A"/>
            </a:solidFill>
          </a:ln>
        </p:spPr>
        <p:txBody>
          <a:bodyPr vert="horz" lIns="91440" tIns="45720" rIns="91440" bIns="45720" rtlCol="0">
            <a:normAutofit/>
          </a:bodyPr>
          <a:lstStyle>
            <a:lvl1pPr marL="0" indent="0" algn="l" defTabSz="914400" rtl="0" eaLnBrk="1" latinLnBrk="0" hangingPunct="1">
              <a:lnSpc>
                <a:spcPct val="110000"/>
              </a:lnSpc>
              <a:spcBef>
                <a:spcPts val="1000"/>
              </a:spcBef>
              <a:buFontTx/>
              <a:buNone/>
              <a:defRPr sz="2000" kern="1200">
                <a:solidFill>
                  <a:schemeClr val="tx2"/>
                </a:solidFill>
                <a:latin typeface="+mn-lt"/>
                <a:ea typeface="+mn-ea"/>
                <a:cs typeface="+mn-cs"/>
              </a:defRPr>
            </a:lvl1pPr>
            <a:lvl2pPr marL="274320" indent="-228600" algn="l" defTabSz="914400" rtl="0" eaLnBrk="1" latinLnBrk="0" hangingPunct="1">
              <a:lnSpc>
                <a:spcPct val="110000"/>
              </a:lnSpc>
              <a:spcBef>
                <a:spcPts val="500"/>
              </a:spcBef>
              <a:buSzPct val="85000"/>
              <a:buFont typeface="Arial" panose="020B0604020202020204" pitchFamily="34" charset="0"/>
              <a:buChar char="•"/>
              <a:defRPr sz="1800" kern="1200">
                <a:solidFill>
                  <a:schemeClr val="tx2"/>
                </a:solidFill>
                <a:latin typeface="+mn-lt"/>
                <a:ea typeface="+mn-ea"/>
                <a:cs typeface="+mn-cs"/>
              </a:defRPr>
            </a:lvl2pPr>
            <a:lvl3pPr marL="274320" indent="0" algn="l" defTabSz="914400" rtl="0" eaLnBrk="1" latinLnBrk="0" hangingPunct="1">
              <a:lnSpc>
                <a:spcPct val="110000"/>
              </a:lnSpc>
              <a:spcBef>
                <a:spcPts val="500"/>
              </a:spcBef>
              <a:buFontTx/>
              <a:buNone/>
              <a:defRPr sz="1600" kern="1200">
                <a:solidFill>
                  <a:schemeClr val="tx2"/>
                </a:solidFill>
                <a:latin typeface="+mn-lt"/>
                <a:ea typeface="+mn-ea"/>
                <a:cs typeface="+mn-cs"/>
              </a:defRPr>
            </a:lvl3pPr>
            <a:lvl4pPr marL="548640" indent="-228600" algn="l" defTabSz="914400" rtl="0" eaLnBrk="1" latinLnBrk="0" hangingPunct="1">
              <a:lnSpc>
                <a:spcPct val="110000"/>
              </a:lnSpc>
              <a:spcBef>
                <a:spcPts val="500"/>
              </a:spcBef>
              <a:buFont typeface="Arial" panose="020B0604020202020204" pitchFamily="34" charset="0"/>
              <a:buChar char="•"/>
              <a:defRPr sz="1400" kern="1200">
                <a:solidFill>
                  <a:schemeClr val="tx2"/>
                </a:solidFill>
                <a:latin typeface="+mn-lt"/>
                <a:ea typeface="+mn-ea"/>
                <a:cs typeface="+mn-cs"/>
              </a:defRPr>
            </a:lvl4pPr>
            <a:lvl5pPr marL="54864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8"/>
          <p:cNvSpPr txBox="1">
            <a:spLocks noGrp="1"/>
          </p:cNvSpPr>
          <p:nvPr>
            <p:ph type="title"/>
          </p:nvPr>
        </p:nvSpPr>
        <p:spPr>
          <a:xfrm>
            <a:off x="282797" y="381000"/>
            <a:ext cx="8520600" cy="572700"/>
          </a:xfrm>
          <a:prstGeom prst="rect">
            <a:avLst/>
          </a:prstGeom>
        </p:spPr>
        <p:txBody>
          <a:bodyPr spcFirstLastPara="1" wrap="square" lIns="91425" tIns="91425" rIns="91425" bIns="91425" anchor="t" anchorCtr="0">
            <a:noAutofit/>
          </a:bodyPr>
          <a:lstStyle/>
          <a:p>
            <a:pPr algn="ctr"/>
            <a:r>
              <a:rPr lang="en" sz="3600" dirty="0">
                <a:latin typeface="Palatino Linotype" panose="02040502050505030304" pitchFamily="18" charset="0"/>
              </a:rPr>
              <a:t>Long-Term Care Waiver Prioritization</a:t>
            </a:r>
            <a:endParaRPr sz="3600" dirty="0">
              <a:latin typeface="Palatino Linotype" panose="02040502050505030304" pitchFamily="18" charset="0"/>
            </a:endParaRPr>
          </a:p>
        </p:txBody>
      </p:sp>
      <p:sp>
        <p:nvSpPr>
          <p:cNvPr id="88" name="Google Shape;88;p18"/>
          <p:cNvSpPr txBox="1">
            <a:spLocks noGrp="1"/>
          </p:cNvSpPr>
          <p:nvPr>
            <p:ph type="body" idx="1"/>
          </p:nvPr>
        </p:nvSpPr>
        <p:spPr>
          <a:xfrm>
            <a:off x="267031" y="1676400"/>
            <a:ext cx="8520600" cy="3759600"/>
          </a:xfrm>
          <a:prstGeom prst="rect">
            <a:avLst/>
          </a:prstGeom>
        </p:spPr>
        <p:txBody>
          <a:bodyPr spcFirstLastPara="1" wrap="square" lIns="91425" tIns="91425" rIns="91425" bIns="91425" anchor="t" anchorCtr="0">
            <a:normAutofit/>
          </a:bodyPr>
          <a:lstStyle/>
          <a:p>
            <a:r>
              <a:rPr lang="en" dirty="0">
                <a:solidFill>
                  <a:schemeClr val="tx1"/>
                </a:solidFill>
                <a:latin typeface="Palatino Linotype" panose="02040502050505030304" pitchFamily="18" charset="0"/>
              </a:rPr>
              <a:t>Nursing facility residents on Medicaid who have resided in a Florida-licensed skilled nursing facility for at least 60 consecutive days are entitled to priority enrollment in the Long-term Care Waiver</a:t>
            </a:r>
            <a:endParaRPr dirty="0">
              <a:solidFill>
                <a:schemeClr val="tx1"/>
              </a:solidFill>
              <a:latin typeface="Palatino Linotype" panose="02040502050505030304" pitchFamily="18" charset="0"/>
            </a:endParaRPr>
          </a:p>
          <a:p>
            <a:pPr>
              <a:spcBef>
                <a:spcPts val="1000"/>
              </a:spcBef>
            </a:pPr>
            <a:r>
              <a:rPr lang="en" dirty="0">
                <a:solidFill>
                  <a:schemeClr val="tx1"/>
                </a:solidFill>
                <a:latin typeface="Palatino Linotype" panose="02040502050505030304" pitchFamily="18" charset="0"/>
              </a:rPr>
              <a:t>LTC Waiver Program provides home and community-based services (HCBS) to eligible individuals </a:t>
            </a:r>
            <a:endParaRPr dirty="0">
              <a:solidFill>
                <a:schemeClr val="tx1"/>
              </a:solidFill>
              <a:latin typeface="Palatino Linotype" panose="02040502050505030304" pitchFamily="18" charset="0"/>
            </a:endParaRPr>
          </a:p>
          <a:p>
            <a:pPr>
              <a:spcBef>
                <a:spcPts val="1000"/>
              </a:spcBef>
            </a:pPr>
            <a:r>
              <a:rPr lang="en" dirty="0">
                <a:solidFill>
                  <a:schemeClr val="tx1"/>
                </a:solidFill>
                <a:latin typeface="Palatino Linotype" panose="02040502050505030304" pitchFamily="18" charset="0"/>
              </a:rPr>
              <a:t>Residents should contact their Medicaid Managed Care Plan case manager to make a transition request to the Department of Elder Affairs (DOEA)</a:t>
            </a:r>
            <a:endParaRPr dirty="0">
              <a:solidFill>
                <a:schemeClr val="tx1"/>
              </a:solidFill>
              <a:latin typeface="Palatino Linotype" panose="02040502050505030304" pitchFamily="18" charset="0"/>
            </a:endParaRPr>
          </a:p>
          <a:p>
            <a:pPr>
              <a:spcBef>
                <a:spcPts val="1000"/>
              </a:spcBef>
            </a:pPr>
            <a:r>
              <a:rPr lang="en" dirty="0">
                <a:solidFill>
                  <a:schemeClr val="tx1"/>
                </a:solidFill>
                <a:latin typeface="Palatino Linotype" panose="02040502050505030304" pitchFamily="18" charset="0"/>
              </a:rPr>
              <a:t>No initial screening process</a:t>
            </a:r>
            <a:endParaRPr dirty="0">
              <a:solidFill>
                <a:schemeClr val="tx1"/>
              </a:solidFill>
              <a:latin typeface="Palatino Linotype" panose="02040502050505030304" pitchFamily="18" charset="0"/>
            </a:endParaRPr>
          </a:p>
          <a:p>
            <a:pPr>
              <a:spcBef>
                <a:spcPts val="1000"/>
              </a:spcBef>
              <a:spcAft>
                <a:spcPts val="1000"/>
              </a:spcAft>
            </a:pPr>
            <a:r>
              <a:rPr lang="en" dirty="0">
                <a:solidFill>
                  <a:schemeClr val="tx1"/>
                </a:solidFill>
                <a:latin typeface="Palatino Linotype" panose="02040502050505030304" pitchFamily="18" charset="0"/>
              </a:rPr>
              <a:t>No participating in the wait list process  </a:t>
            </a:r>
            <a:endParaRPr dirty="0">
              <a:solidFill>
                <a:schemeClr val="tx1"/>
              </a:solidFill>
              <a:latin typeface="Palatino Linotype" panose="02040502050505030304" pitchFamily="18" charset="0"/>
            </a:endParaRPr>
          </a:p>
        </p:txBody>
      </p:sp>
      <p:pic>
        <p:nvPicPr>
          <p:cNvPr id="2" name="Picture 1">
            <a:extLst>
              <a:ext uri="{FF2B5EF4-FFF2-40B4-BE49-F238E27FC236}">
                <a16:creationId xmlns:a16="http://schemas.microsoft.com/office/drawing/2014/main" id="{8640D246-4279-009F-7682-AAFCBF4F4ACD}"/>
              </a:ext>
            </a:extLst>
          </p:cNvPr>
          <p:cNvPicPr>
            <a:picLocks noChangeAspect="1"/>
          </p:cNvPicPr>
          <p:nvPr/>
        </p:nvPicPr>
        <p:blipFill>
          <a:blip r:embed="rId3"/>
          <a:stretch>
            <a:fillRect/>
          </a:stretch>
        </p:blipFill>
        <p:spPr>
          <a:xfrm>
            <a:off x="76200" y="6234378"/>
            <a:ext cx="2963281" cy="559110"/>
          </a:xfrm>
          <a:prstGeom prst="rect">
            <a:avLst/>
          </a:prstGeom>
        </p:spPr>
      </p:pic>
      <p:sp>
        <p:nvSpPr>
          <p:cNvPr id="3" name="Content Placeholder 2">
            <a:extLst>
              <a:ext uri="{FF2B5EF4-FFF2-40B4-BE49-F238E27FC236}">
                <a16:creationId xmlns:a16="http://schemas.microsoft.com/office/drawing/2014/main" id="{11462D6E-4BAA-0C4C-6B02-C3E3096501A3}"/>
              </a:ext>
            </a:extLst>
          </p:cNvPr>
          <p:cNvSpPr txBox="1">
            <a:spLocks/>
          </p:cNvSpPr>
          <p:nvPr/>
        </p:nvSpPr>
        <p:spPr>
          <a:xfrm>
            <a:off x="60434" y="1676400"/>
            <a:ext cx="8991600" cy="3926178"/>
          </a:xfrm>
          <a:prstGeom prst="rect">
            <a:avLst/>
          </a:prstGeom>
          <a:ln w="57150" cmpd="sng">
            <a:solidFill>
              <a:srgbClr val="E46C0A"/>
            </a:solidFill>
          </a:ln>
        </p:spPr>
        <p:txBody>
          <a:bodyPr vert="horz" lIns="91440" tIns="45720" rIns="91440" bIns="45720" rtlCol="0">
            <a:normAutofit/>
          </a:bodyPr>
          <a:lstStyle>
            <a:lvl1pPr marL="0" indent="0" algn="l" defTabSz="914400" rtl="0" eaLnBrk="1" latinLnBrk="0" hangingPunct="1">
              <a:lnSpc>
                <a:spcPct val="110000"/>
              </a:lnSpc>
              <a:spcBef>
                <a:spcPts val="1000"/>
              </a:spcBef>
              <a:buFontTx/>
              <a:buNone/>
              <a:defRPr sz="2000" kern="1200">
                <a:solidFill>
                  <a:schemeClr val="tx2"/>
                </a:solidFill>
                <a:latin typeface="+mn-lt"/>
                <a:ea typeface="+mn-ea"/>
                <a:cs typeface="+mn-cs"/>
              </a:defRPr>
            </a:lvl1pPr>
            <a:lvl2pPr marL="274320" indent="-228600" algn="l" defTabSz="914400" rtl="0" eaLnBrk="1" latinLnBrk="0" hangingPunct="1">
              <a:lnSpc>
                <a:spcPct val="110000"/>
              </a:lnSpc>
              <a:spcBef>
                <a:spcPts val="500"/>
              </a:spcBef>
              <a:buSzPct val="85000"/>
              <a:buFont typeface="Arial" panose="020B0604020202020204" pitchFamily="34" charset="0"/>
              <a:buChar char="•"/>
              <a:defRPr sz="1800" kern="1200">
                <a:solidFill>
                  <a:schemeClr val="tx2"/>
                </a:solidFill>
                <a:latin typeface="+mn-lt"/>
                <a:ea typeface="+mn-ea"/>
                <a:cs typeface="+mn-cs"/>
              </a:defRPr>
            </a:lvl2pPr>
            <a:lvl3pPr marL="274320" indent="0" algn="l" defTabSz="914400" rtl="0" eaLnBrk="1" latinLnBrk="0" hangingPunct="1">
              <a:lnSpc>
                <a:spcPct val="110000"/>
              </a:lnSpc>
              <a:spcBef>
                <a:spcPts val="500"/>
              </a:spcBef>
              <a:buFontTx/>
              <a:buNone/>
              <a:defRPr sz="1600" kern="1200">
                <a:solidFill>
                  <a:schemeClr val="tx2"/>
                </a:solidFill>
                <a:latin typeface="+mn-lt"/>
                <a:ea typeface="+mn-ea"/>
                <a:cs typeface="+mn-cs"/>
              </a:defRPr>
            </a:lvl3pPr>
            <a:lvl4pPr marL="548640" indent="-228600" algn="l" defTabSz="914400" rtl="0" eaLnBrk="1" latinLnBrk="0" hangingPunct="1">
              <a:lnSpc>
                <a:spcPct val="110000"/>
              </a:lnSpc>
              <a:spcBef>
                <a:spcPts val="500"/>
              </a:spcBef>
              <a:buFont typeface="Arial" panose="020B0604020202020204" pitchFamily="34" charset="0"/>
              <a:buChar char="•"/>
              <a:defRPr sz="1400" kern="1200">
                <a:solidFill>
                  <a:schemeClr val="tx2"/>
                </a:solidFill>
                <a:latin typeface="+mn-lt"/>
                <a:ea typeface="+mn-ea"/>
                <a:cs typeface="+mn-cs"/>
              </a:defRPr>
            </a:lvl4pPr>
            <a:lvl5pPr marL="54864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152400" y="457200"/>
            <a:ext cx="8520600" cy="572700"/>
          </a:xfrm>
          <a:prstGeom prst="rect">
            <a:avLst/>
          </a:prstGeom>
        </p:spPr>
        <p:txBody>
          <a:bodyPr spcFirstLastPara="1" wrap="square" lIns="91425" tIns="91425" rIns="91425" bIns="91425" anchor="t" anchorCtr="0">
            <a:noAutofit/>
          </a:bodyPr>
          <a:lstStyle/>
          <a:p>
            <a:pPr algn="ctr"/>
            <a:r>
              <a:rPr lang="en" sz="3600" dirty="0">
                <a:latin typeface="Palatino Linotype" panose="02040502050505030304" pitchFamily="18" charset="0"/>
              </a:rPr>
              <a:t>What Administrative Discharge Hearings Are Like in Florida</a:t>
            </a:r>
            <a:endParaRPr sz="3600" dirty="0">
              <a:latin typeface="Palatino Linotype" panose="02040502050505030304" pitchFamily="18" charset="0"/>
            </a:endParaRPr>
          </a:p>
        </p:txBody>
      </p:sp>
      <p:pic>
        <p:nvPicPr>
          <p:cNvPr id="2" name="Picture 1">
            <a:extLst>
              <a:ext uri="{FF2B5EF4-FFF2-40B4-BE49-F238E27FC236}">
                <a16:creationId xmlns:a16="http://schemas.microsoft.com/office/drawing/2014/main" id="{B8347D58-4AE9-4E2E-224E-EADCFD45F9F2}"/>
              </a:ext>
            </a:extLst>
          </p:cNvPr>
          <p:cNvPicPr>
            <a:picLocks noChangeAspect="1"/>
          </p:cNvPicPr>
          <p:nvPr/>
        </p:nvPicPr>
        <p:blipFill>
          <a:blip r:embed="rId3"/>
          <a:stretch>
            <a:fillRect/>
          </a:stretch>
        </p:blipFill>
        <p:spPr>
          <a:xfrm>
            <a:off x="1219200" y="2362200"/>
            <a:ext cx="3581400" cy="1285631"/>
          </a:xfrm>
          <a:prstGeom prst="rect">
            <a:avLst/>
          </a:prstGeom>
        </p:spPr>
      </p:pic>
      <p:pic>
        <p:nvPicPr>
          <p:cNvPr id="3" name="Picture 2">
            <a:extLst>
              <a:ext uri="{FF2B5EF4-FFF2-40B4-BE49-F238E27FC236}">
                <a16:creationId xmlns:a16="http://schemas.microsoft.com/office/drawing/2014/main" id="{8FFD84DF-6E16-FB16-CFC1-443165082614}"/>
              </a:ext>
            </a:extLst>
          </p:cNvPr>
          <p:cNvPicPr>
            <a:picLocks noChangeAspect="1"/>
          </p:cNvPicPr>
          <p:nvPr/>
        </p:nvPicPr>
        <p:blipFill>
          <a:blip r:embed="rId4"/>
          <a:stretch>
            <a:fillRect/>
          </a:stretch>
        </p:blipFill>
        <p:spPr>
          <a:xfrm>
            <a:off x="4332140" y="5257800"/>
            <a:ext cx="4340860" cy="147147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691CB-9311-9942-345B-E6ADF287A4AD}"/>
              </a:ext>
            </a:extLst>
          </p:cNvPr>
          <p:cNvSpPr>
            <a:spLocks noGrp="1"/>
          </p:cNvSpPr>
          <p:nvPr>
            <p:ph type="title"/>
          </p:nvPr>
        </p:nvSpPr>
        <p:spPr/>
        <p:txBody>
          <a:bodyPr/>
          <a:lstStyle/>
          <a:p>
            <a:r>
              <a:rPr lang="en-US" dirty="0"/>
              <a:t>State authorities</a:t>
            </a:r>
          </a:p>
        </p:txBody>
      </p:sp>
      <p:sp>
        <p:nvSpPr>
          <p:cNvPr id="3" name="Content Placeholder 2">
            <a:extLst>
              <a:ext uri="{FF2B5EF4-FFF2-40B4-BE49-F238E27FC236}">
                <a16:creationId xmlns:a16="http://schemas.microsoft.com/office/drawing/2014/main" id="{C7F35F6F-878C-2011-9C36-EB216FB2DD97}"/>
              </a:ext>
            </a:extLst>
          </p:cNvPr>
          <p:cNvSpPr>
            <a:spLocks noGrp="1"/>
          </p:cNvSpPr>
          <p:nvPr>
            <p:ph idx="1"/>
          </p:nvPr>
        </p:nvSpPr>
        <p:spPr/>
        <p:txBody>
          <a:bodyPr/>
          <a:lstStyle/>
          <a:p>
            <a:r>
              <a:rPr lang="en-US" sz="2400" dirty="0"/>
              <a:t>While nursing facilities are governed by federal law, the procedures to appeal a hearing decision vary by state</a:t>
            </a:r>
          </a:p>
          <a:p>
            <a:r>
              <a:rPr lang="en-US" sz="2400" dirty="0"/>
              <a:t>The Florida statute pertaining to resident transfer or discharge requirements and procedures is Florida Statute section 400.0255</a:t>
            </a:r>
          </a:p>
          <a:p>
            <a:r>
              <a:rPr lang="en-US" sz="2400" dirty="0"/>
              <a:t>Section 400.0255(15) specifically addresses the appeal procedures</a:t>
            </a:r>
          </a:p>
          <a:p>
            <a:r>
              <a:rPr lang="en-US" sz="2400" dirty="0"/>
              <a:t>Section 400.0255(15)b states that the burden of proof must be clear and convincing evidence </a:t>
            </a:r>
          </a:p>
        </p:txBody>
      </p:sp>
      <p:sp>
        <p:nvSpPr>
          <p:cNvPr id="4" name="Slide Number Placeholder 3">
            <a:extLst>
              <a:ext uri="{FF2B5EF4-FFF2-40B4-BE49-F238E27FC236}">
                <a16:creationId xmlns:a16="http://schemas.microsoft.com/office/drawing/2014/main" id="{7A752C80-2F14-EED9-8286-39FE687070E2}"/>
              </a:ext>
            </a:extLst>
          </p:cNvPr>
          <p:cNvSpPr>
            <a:spLocks noGrp="1"/>
          </p:cNvSpPr>
          <p:nvPr>
            <p:ph type="sldNum" sz="quarter" idx="11"/>
          </p:nvPr>
        </p:nvSpPr>
        <p:spPr/>
        <p:txBody>
          <a:bodyPr/>
          <a:lstStyle/>
          <a:p>
            <a:pPr>
              <a:defRPr/>
            </a:pPr>
            <a:fld id="{6414CFA4-8673-4251-AA94-B88DDAD2304E}" type="slidenum">
              <a:rPr lang="en-US" smtClean="0"/>
              <a:pPr>
                <a:defRPr/>
              </a:pPr>
              <a:t>6</a:t>
            </a:fld>
            <a:endParaRPr lang="en-US" dirty="0"/>
          </a:p>
        </p:txBody>
      </p:sp>
    </p:spTree>
    <p:extLst>
      <p:ext uri="{BB962C8B-B14F-4D97-AF65-F5344CB8AC3E}">
        <p14:creationId xmlns:p14="http://schemas.microsoft.com/office/powerpoint/2010/main" val="86768550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AF97F-57B1-34DB-486E-FDCA1F6F47F6}"/>
              </a:ext>
            </a:extLst>
          </p:cNvPr>
          <p:cNvSpPr>
            <a:spLocks noGrp="1"/>
          </p:cNvSpPr>
          <p:nvPr>
            <p:ph type="title"/>
          </p:nvPr>
        </p:nvSpPr>
        <p:spPr/>
        <p:txBody>
          <a:bodyPr/>
          <a:lstStyle/>
          <a:p>
            <a:pPr algn="ctr"/>
            <a:r>
              <a:rPr lang="en-US" dirty="0">
                <a:latin typeface="Palatino Linotype" panose="02040502050505030304" pitchFamily="18" charset="0"/>
              </a:rPr>
              <a:t>Q &amp; A</a:t>
            </a:r>
          </a:p>
        </p:txBody>
      </p:sp>
      <p:sp>
        <p:nvSpPr>
          <p:cNvPr id="3" name="Text Placeholder 2">
            <a:extLst>
              <a:ext uri="{FF2B5EF4-FFF2-40B4-BE49-F238E27FC236}">
                <a16:creationId xmlns:a16="http://schemas.microsoft.com/office/drawing/2014/main" id="{F1BE6371-C4A4-3DC9-DDC7-479B8CEE278B}"/>
              </a:ext>
            </a:extLst>
          </p:cNvPr>
          <p:cNvSpPr>
            <a:spLocks noGrp="1"/>
          </p:cNvSpPr>
          <p:nvPr>
            <p:ph type="body" idx="1"/>
          </p:nvPr>
        </p:nvSpPr>
        <p:spPr/>
        <p:txBody>
          <a:bodyPr>
            <a:normAutofit fontScale="92500" lnSpcReduction="10000"/>
          </a:bodyPr>
          <a:lstStyle/>
          <a:p>
            <a:pPr marL="114300" indent="0">
              <a:buNone/>
            </a:pPr>
            <a:r>
              <a:rPr lang="en-US" dirty="0">
                <a:solidFill>
                  <a:schemeClr val="tx1"/>
                </a:solidFill>
                <a:latin typeface="Palatino Linotype" panose="02040502050505030304" pitchFamily="18" charset="0"/>
              </a:rPr>
              <a:t>Thank you for attending! </a:t>
            </a:r>
          </a:p>
          <a:p>
            <a:pPr marL="114300" indent="0">
              <a:buNone/>
            </a:pPr>
            <a:endParaRPr lang="en-US" dirty="0">
              <a:solidFill>
                <a:schemeClr val="tx1"/>
              </a:solidFill>
              <a:latin typeface="Palatino Linotype" panose="02040502050505030304" pitchFamily="18" charset="0"/>
            </a:endParaRPr>
          </a:p>
          <a:p>
            <a:pPr marL="114300" indent="0">
              <a:buNone/>
            </a:pPr>
            <a:r>
              <a:rPr lang="en-US" dirty="0">
                <a:solidFill>
                  <a:schemeClr val="tx1"/>
                </a:solidFill>
                <a:latin typeface="Palatino Linotype" panose="02040502050505030304" pitchFamily="18" charset="0"/>
              </a:rPr>
              <a:t>For more information or questions please feel free to contact:</a:t>
            </a:r>
          </a:p>
          <a:p>
            <a:endParaRPr lang="en-US" dirty="0">
              <a:solidFill>
                <a:schemeClr val="tx1"/>
              </a:solidFill>
              <a:latin typeface="Palatino Linotype" panose="02040502050505030304" pitchFamily="18" charset="0"/>
            </a:endParaRPr>
          </a:p>
          <a:p>
            <a:pPr lvl="1"/>
            <a:r>
              <a:rPr lang="en-US" sz="1800" dirty="0">
                <a:solidFill>
                  <a:schemeClr val="tx1"/>
                </a:solidFill>
                <a:latin typeface="Palatino Linotype" panose="02040502050505030304" pitchFamily="18" charset="0"/>
              </a:rPr>
              <a:t>Toby Edelman, </a:t>
            </a:r>
            <a:r>
              <a:rPr lang="en-US" sz="1800" dirty="0">
                <a:solidFill>
                  <a:schemeClr val="tx1"/>
                </a:solidFill>
                <a:latin typeface="Palatino Linotype" panose="02040502050505030304" pitchFamily="18" charset="0"/>
                <a:hlinkClick r:id="rId2"/>
              </a:rPr>
              <a:t>Tedelman@medicareadvocacy.org</a:t>
            </a:r>
            <a:endParaRPr lang="en-US" sz="1800" dirty="0">
              <a:solidFill>
                <a:schemeClr val="tx1"/>
              </a:solidFill>
              <a:latin typeface="Palatino Linotype" panose="02040502050505030304" pitchFamily="18" charset="0"/>
            </a:endParaRPr>
          </a:p>
          <a:p>
            <a:pPr lvl="1"/>
            <a:r>
              <a:rPr lang="en-US" sz="1800" dirty="0">
                <a:solidFill>
                  <a:schemeClr val="tx1"/>
                </a:solidFill>
                <a:latin typeface="Palatino Linotype" panose="02040502050505030304" pitchFamily="18" charset="0"/>
              </a:rPr>
              <a:t>Lynn Hearn, </a:t>
            </a:r>
            <a:r>
              <a:rPr lang="en-US" sz="1800" dirty="0">
                <a:solidFill>
                  <a:schemeClr val="tx1"/>
                </a:solidFill>
                <a:latin typeface="Palatino Linotype" panose="02040502050505030304" pitchFamily="18" charset="0"/>
                <a:hlinkClick r:id="rId3"/>
              </a:rPr>
              <a:t>Hearnl@elderaffairs.org</a:t>
            </a:r>
            <a:endParaRPr lang="en-US" sz="1800" dirty="0">
              <a:solidFill>
                <a:schemeClr val="tx1"/>
              </a:solidFill>
              <a:latin typeface="Palatino Linotype" panose="02040502050505030304" pitchFamily="18" charset="0"/>
            </a:endParaRPr>
          </a:p>
          <a:p>
            <a:pPr lvl="1"/>
            <a:r>
              <a:rPr lang="en-US" sz="1800" dirty="0">
                <a:solidFill>
                  <a:schemeClr val="tx1"/>
                </a:solidFill>
                <a:latin typeface="Palatino Linotype" panose="02040502050505030304" pitchFamily="18" charset="0"/>
              </a:rPr>
              <a:t>Melissa Lipnick, </a:t>
            </a:r>
            <a:r>
              <a:rPr lang="en-US" sz="1800" dirty="0">
                <a:solidFill>
                  <a:schemeClr val="tx1"/>
                </a:solidFill>
                <a:latin typeface="Palatino Linotype" panose="02040502050505030304" pitchFamily="18" charset="0"/>
                <a:hlinkClick r:id="rId4"/>
              </a:rPr>
              <a:t>Lipnick@floridahealthjustice.org</a:t>
            </a:r>
            <a:endParaRPr lang="en-US" sz="1800" dirty="0">
              <a:solidFill>
                <a:schemeClr val="tx1"/>
              </a:solidFill>
              <a:latin typeface="Palatino Linotype" panose="02040502050505030304" pitchFamily="18" charset="0"/>
            </a:endParaRPr>
          </a:p>
          <a:p>
            <a:pPr lvl="1"/>
            <a:endParaRPr lang="en-US" sz="1800" dirty="0">
              <a:solidFill>
                <a:schemeClr val="tx1"/>
              </a:solidFill>
              <a:latin typeface="Palatino Linotype" panose="02040502050505030304" pitchFamily="18" charset="0"/>
            </a:endParaRPr>
          </a:p>
          <a:p>
            <a:pPr lvl="1"/>
            <a:endParaRPr lang="en-US" sz="1800" dirty="0">
              <a:solidFill>
                <a:schemeClr val="tx1"/>
              </a:solidFill>
              <a:latin typeface="Palatino Linotype" panose="02040502050505030304" pitchFamily="18" charset="0"/>
            </a:endParaRPr>
          </a:p>
          <a:p>
            <a:pPr lvl="1"/>
            <a:r>
              <a:rPr lang="en-US" sz="1800" dirty="0">
                <a:solidFill>
                  <a:schemeClr val="tx1"/>
                </a:solidFill>
                <a:latin typeface="Palatino Linotype" panose="02040502050505030304" pitchFamily="18" charset="0"/>
              </a:rPr>
              <a:t>CLE Credits and Training Materials will be posted on our website after the training:</a:t>
            </a:r>
          </a:p>
          <a:p>
            <a:pPr marL="596900" lvl="1" indent="0">
              <a:buNone/>
            </a:pPr>
            <a:endParaRPr lang="en-US" sz="1800" dirty="0">
              <a:solidFill>
                <a:schemeClr val="tx1"/>
              </a:solidFill>
              <a:latin typeface="Palatino Linotype" panose="02040502050505030304" pitchFamily="18" charset="0"/>
              <a:hlinkClick r:id="rId5"/>
            </a:endParaRPr>
          </a:p>
          <a:p>
            <a:pPr marL="596900" lvl="1" indent="0">
              <a:buNone/>
            </a:pPr>
            <a:r>
              <a:rPr lang="en-US" sz="1800" dirty="0">
                <a:solidFill>
                  <a:schemeClr val="tx1"/>
                </a:solidFill>
                <a:latin typeface="Palatino Linotype" panose="02040502050505030304" pitchFamily="18" charset="0"/>
                <a:hlinkClick r:id="rId5"/>
              </a:rPr>
              <a:t>https://www.floridahealthjustice.org/florida-nursing-home-evictions.html</a:t>
            </a:r>
            <a:endParaRPr lang="en-US" sz="1800" dirty="0">
              <a:solidFill>
                <a:schemeClr val="tx1"/>
              </a:solidFill>
              <a:latin typeface="Palatino Linotype" panose="02040502050505030304" pitchFamily="18" charset="0"/>
            </a:endParaRPr>
          </a:p>
          <a:p>
            <a:pPr marL="596900" lvl="1" indent="0">
              <a:buNone/>
            </a:pPr>
            <a:endParaRPr lang="en-US" dirty="0">
              <a:solidFill>
                <a:schemeClr val="tx1"/>
              </a:solidFill>
              <a:latin typeface="Palatino Linotype" panose="02040502050505030304" pitchFamily="18" charset="0"/>
            </a:endParaRPr>
          </a:p>
          <a:p>
            <a:pPr marL="596900" lvl="1" indent="0">
              <a:buNone/>
            </a:pPr>
            <a:br>
              <a:rPr lang="en-US" dirty="0">
                <a:solidFill>
                  <a:schemeClr val="tx1"/>
                </a:solidFill>
                <a:latin typeface="Palatino Linotype" panose="02040502050505030304" pitchFamily="18" charset="0"/>
              </a:rPr>
            </a:br>
            <a:endParaRPr lang="en-US" dirty="0">
              <a:solidFill>
                <a:schemeClr val="tx1"/>
              </a:solidFill>
              <a:latin typeface="Palatino Linotype" panose="02040502050505030304" pitchFamily="18" charset="0"/>
            </a:endParaRPr>
          </a:p>
        </p:txBody>
      </p:sp>
      <p:pic>
        <p:nvPicPr>
          <p:cNvPr id="4" name="Picture 3">
            <a:extLst>
              <a:ext uri="{FF2B5EF4-FFF2-40B4-BE49-F238E27FC236}">
                <a16:creationId xmlns:a16="http://schemas.microsoft.com/office/drawing/2014/main" id="{A1AA982D-D79A-8E1E-C438-54AD544E5396}"/>
              </a:ext>
            </a:extLst>
          </p:cNvPr>
          <p:cNvPicPr>
            <a:picLocks noChangeAspect="1"/>
          </p:cNvPicPr>
          <p:nvPr/>
        </p:nvPicPr>
        <p:blipFill>
          <a:blip r:embed="rId6"/>
          <a:stretch>
            <a:fillRect/>
          </a:stretch>
        </p:blipFill>
        <p:spPr>
          <a:xfrm>
            <a:off x="3435976" y="6021983"/>
            <a:ext cx="2122714" cy="762000"/>
          </a:xfrm>
          <a:prstGeom prst="rect">
            <a:avLst/>
          </a:prstGeom>
        </p:spPr>
      </p:pic>
      <p:pic>
        <p:nvPicPr>
          <p:cNvPr id="5" name="Picture 4">
            <a:extLst>
              <a:ext uri="{FF2B5EF4-FFF2-40B4-BE49-F238E27FC236}">
                <a16:creationId xmlns:a16="http://schemas.microsoft.com/office/drawing/2014/main" id="{90013AAD-DA31-1671-9FAA-12473E5479A2}"/>
              </a:ext>
            </a:extLst>
          </p:cNvPr>
          <p:cNvPicPr>
            <a:picLocks noChangeAspect="1"/>
          </p:cNvPicPr>
          <p:nvPr/>
        </p:nvPicPr>
        <p:blipFill>
          <a:blip r:embed="rId7"/>
          <a:stretch>
            <a:fillRect/>
          </a:stretch>
        </p:blipFill>
        <p:spPr>
          <a:xfrm>
            <a:off x="76201" y="6234378"/>
            <a:ext cx="2514600" cy="474453"/>
          </a:xfrm>
          <a:prstGeom prst="rect">
            <a:avLst/>
          </a:prstGeom>
        </p:spPr>
      </p:pic>
      <p:pic>
        <p:nvPicPr>
          <p:cNvPr id="9" name="Picture 8" descr="Graphical user interface, text&#10;&#10;Description automatically generated with medium confidence">
            <a:extLst>
              <a:ext uri="{FF2B5EF4-FFF2-40B4-BE49-F238E27FC236}">
                <a16:creationId xmlns:a16="http://schemas.microsoft.com/office/drawing/2014/main" id="{0E79D8B7-32AE-5ACE-C197-7D3F04E12B2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403865" y="5952133"/>
            <a:ext cx="2603500" cy="901700"/>
          </a:xfrm>
          <a:prstGeom prst="rect">
            <a:avLst/>
          </a:prstGeom>
        </p:spPr>
      </p:pic>
    </p:spTree>
    <p:extLst>
      <p:ext uri="{BB962C8B-B14F-4D97-AF65-F5344CB8AC3E}">
        <p14:creationId xmlns:p14="http://schemas.microsoft.com/office/powerpoint/2010/main" val="3570424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F845D-12F1-FF59-D7F5-714642446A29}"/>
              </a:ext>
            </a:extLst>
          </p:cNvPr>
          <p:cNvSpPr>
            <a:spLocks noGrp="1"/>
          </p:cNvSpPr>
          <p:nvPr>
            <p:ph type="title"/>
          </p:nvPr>
        </p:nvSpPr>
        <p:spPr/>
        <p:txBody>
          <a:bodyPr/>
          <a:lstStyle/>
          <a:p>
            <a:r>
              <a:rPr lang="en-US" dirty="0"/>
              <a:t>Facility-initiated transfer</a:t>
            </a:r>
          </a:p>
        </p:txBody>
      </p:sp>
      <p:sp>
        <p:nvSpPr>
          <p:cNvPr id="3" name="Content Placeholder 2">
            <a:extLst>
              <a:ext uri="{FF2B5EF4-FFF2-40B4-BE49-F238E27FC236}">
                <a16:creationId xmlns:a16="http://schemas.microsoft.com/office/drawing/2014/main" id="{D902796F-4C15-86E6-B21E-ECFE882A2D4E}"/>
              </a:ext>
            </a:extLst>
          </p:cNvPr>
          <p:cNvSpPr>
            <a:spLocks noGrp="1"/>
          </p:cNvSpPr>
          <p:nvPr>
            <p:ph idx="1"/>
          </p:nvPr>
        </p:nvSpPr>
        <p:spPr/>
        <p:txBody>
          <a:bodyPr/>
          <a:lstStyle/>
          <a:p>
            <a:r>
              <a:rPr lang="en-US" dirty="0"/>
              <a:t>Resident objects or transfer/discharge did not originate with resident</a:t>
            </a:r>
          </a:p>
          <a:p>
            <a:r>
              <a:rPr lang="en-US" dirty="0"/>
              <a:t>Includes</a:t>
            </a:r>
          </a:p>
          <a:p>
            <a:pPr lvl="1"/>
            <a:r>
              <a:rPr lang="en-US" sz="2400" dirty="0"/>
              <a:t>Resident leaving against medical advice when “forced, pressured or intimidated into leaving,” Appendix PP. p. 178</a:t>
            </a:r>
          </a:p>
          <a:p>
            <a:pPr lvl="1"/>
            <a:r>
              <a:rPr lang="en-US" sz="2400" dirty="0"/>
              <a:t>Medicaid resident whose Medicaid coverage ends but who “still meets a state’s requirements for a nursing home level of care,” Appendix PP, p. 179</a:t>
            </a:r>
          </a:p>
        </p:txBody>
      </p:sp>
      <p:sp>
        <p:nvSpPr>
          <p:cNvPr id="4" name="Slide Number Placeholder 3">
            <a:extLst>
              <a:ext uri="{FF2B5EF4-FFF2-40B4-BE49-F238E27FC236}">
                <a16:creationId xmlns:a16="http://schemas.microsoft.com/office/drawing/2014/main" id="{818B8648-7A9E-A10F-B863-8F13A47DDDC4}"/>
              </a:ext>
            </a:extLst>
          </p:cNvPr>
          <p:cNvSpPr>
            <a:spLocks noGrp="1"/>
          </p:cNvSpPr>
          <p:nvPr>
            <p:ph type="sldNum" sz="quarter" idx="11"/>
          </p:nvPr>
        </p:nvSpPr>
        <p:spPr/>
        <p:txBody>
          <a:bodyPr/>
          <a:lstStyle/>
          <a:p>
            <a:pPr>
              <a:defRPr/>
            </a:pPr>
            <a:fld id="{6414CFA4-8673-4251-AA94-B88DDAD2304E}" type="slidenum">
              <a:rPr lang="en-US" smtClean="0"/>
              <a:pPr>
                <a:defRPr/>
              </a:pPr>
              <a:t>7</a:t>
            </a:fld>
            <a:endParaRPr lang="en-US" dirty="0"/>
          </a:p>
        </p:txBody>
      </p:sp>
    </p:spTree>
    <p:extLst>
      <p:ext uri="{BB962C8B-B14F-4D97-AF65-F5344CB8AC3E}">
        <p14:creationId xmlns:p14="http://schemas.microsoft.com/office/powerpoint/2010/main" val="1943752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4E31D-36C1-CFE6-8E8E-00567B3404B1}"/>
              </a:ext>
            </a:extLst>
          </p:cNvPr>
          <p:cNvSpPr>
            <a:spLocks noGrp="1"/>
          </p:cNvSpPr>
          <p:nvPr>
            <p:ph type="title"/>
          </p:nvPr>
        </p:nvSpPr>
        <p:spPr/>
        <p:txBody>
          <a:bodyPr/>
          <a:lstStyle/>
          <a:p>
            <a:r>
              <a:rPr lang="en-US" dirty="0"/>
              <a:t>Resident-initiated transfer/discharge</a:t>
            </a:r>
          </a:p>
        </p:txBody>
      </p:sp>
      <p:sp>
        <p:nvSpPr>
          <p:cNvPr id="3" name="Content Placeholder 2">
            <a:extLst>
              <a:ext uri="{FF2B5EF4-FFF2-40B4-BE49-F238E27FC236}">
                <a16:creationId xmlns:a16="http://schemas.microsoft.com/office/drawing/2014/main" id="{4817F3B4-F082-E570-0145-7647110A9933}"/>
              </a:ext>
            </a:extLst>
          </p:cNvPr>
          <p:cNvSpPr>
            <a:spLocks noGrp="1"/>
          </p:cNvSpPr>
          <p:nvPr>
            <p:ph idx="1"/>
          </p:nvPr>
        </p:nvSpPr>
        <p:spPr/>
        <p:txBody>
          <a:bodyPr/>
          <a:lstStyle/>
          <a:p>
            <a:r>
              <a:rPr lang="en-US" dirty="0"/>
              <a:t>Defined as resident providing written or oral notice of intent to leave, which is documented in resident’s record</a:t>
            </a:r>
          </a:p>
          <a:p>
            <a:r>
              <a:rPr lang="en-US" dirty="0"/>
              <a:t>Resident’s expressing general desire to return home or eloping are </a:t>
            </a:r>
            <a:r>
              <a:rPr lang="en-US" b="1" dirty="0"/>
              <a:t>not </a:t>
            </a:r>
            <a:r>
              <a:rPr lang="en-US" dirty="0"/>
              <a:t>resident-initiated transfers/discharges</a:t>
            </a:r>
          </a:p>
          <a:p>
            <a:pPr marL="457200" lvl="1" indent="0">
              <a:buNone/>
            </a:pPr>
            <a:r>
              <a:rPr lang="en-US" dirty="0"/>
              <a:t>Appendix PP, p. 187</a:t>
            </a:r>
          </a:p>
        </p:txBody>
      </p:sp>
      <p:sp>
        <p:nvSpPr>
          <p:cNvPr id="4" name="Slide Number Placeholder 3">
            <a:extLst>
              <a:ext uri="{FF2B5EF4-FFF2-40B4-BE49-F238E27FC236}">
                <a16:creationId xmlns:a16="http://schemas.microsoft.com/office/drawing/2014/main" id="{B2F567F0-20A0-4330-3FE5-48FDE65B1E42}"/>
              </a:ext>
            </a:extLst>
          </p:cNvPr>
          <p:cNvSpPr>
            <a:spLocks noGrp="1"/>
          </p:cNvSpPr>
          <p:nvPr>
            <p:ph type="sldNum" sz="quarter" idx="11"/>
          </p:nvPr>
        </p:nvSpPr>
        <p:spPr/>
        <p:txBody>
          <a:bodyPr/>
          <a:lstStyle/>
          <a:p>
            <a:pPr>
              <a:defRPr/>
            </a:pPr>
            <a:fld id="{6414CFA4-8673-4251-AA94-B88DDAD2304E}" type="slidenum">
              <a:rPr lang="en-US" smtClean="0"/>
              <a:pPr>
                <a:defRPr/>
              </a:pPr>
              <a:t>8</a:t>
            </a:fld>
            <a:endParaRPr lang="en-US" dirty="0"/>
          </a:p>
        </p:txBody>
      </p:sp>
    </p:spTree>
    <p:extLst>
      <p:ext uri="{BB962C8B-B14F-4D97-AF65-F5344CB8AC3E}">
        <p14:creationId xmlns:p14="http://schemas.microsoft.com/office/powerpoint/2010/main" val="387028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C4015-919A-DEF2-ACD4-271D99402AAE}"/>
              </a:ext>
            </a:extLst>
          </p:cNvPr>
          <p:cNvSpPr>
            <a:spLocks noGrp="1"/>
          </p:cNvSpPr>
          <p:nvPr>
            <p:ph type="title"/>
          </p:nvPr>
        </p:nvSpPr>
        <p:spPr/>
        <p:txBody>
          <a:bodyPr/>
          <a:lstStyle/>
          <a:p>
            <a:r>
              <a:rPr lang="en-US" dirty="0"/>
              <a:t>6 Permissible reasons for evictions (involuntary transfers/discharges)</a:t>
            </a:r>
          </a:p>
        </p:txBody>
      </p:sp>
      <p:sp>
        <p:nvSpPr>
          <p:cNvPr id="3" name="Content Placeholder 2">
            <a:extLst>
              <a:ext uri="{FF2B5EF4-FFF2-40B4-BE49-F238E27FC236}">
                <a16:creationId xmlns:a16="http://schemas.microsoft.com/office/drawing/2014/main" id="{3FB345FE-7A49-F237-3C65-850BE62CD1F0}"/>
              </a:ext>
            </a:extLst>
          </p:cNvPr>
          <p:cNvSpPr>
            <a:spLocks noGrp="1"/>
          </p:cNvSpPr>
          <p:nvPr>
            <p:ph idx="1"/>
          </p:nvPr>
        </p:nvSpPr>
        <p:spPr/>
        <p:txBody>
          <a:bodyPr/>
          <a:lstStyle/>
          <a:p>
            <a:r>
              <a:rPr lang="en-US" dirty="0"/>
              <a:t>Resident’s needs cannot be met</a:t>
            </a:r>
          </a:p>
          <a:p>
            <a:r>
              <a:rPr lang="en-US" dirty="0"/>
              <a:t>Resident has improved, no longer needs the facility’s services</a:t>
            </a:r>
          </a:p>
          <a:p>
            <a:r>
              <a:rPr lang="en-US" dirty="0"/>
              <a:t>Safety of individuals is endangered</a:t>
            </a:r>
          </a:p>
          <a:p>
            <a:r>
              <a:rPr lang="en-US" dirty="0"/>
              <a:t>Health of individuals is endangered</a:t>
            </a:r>
          </a:p>
          <a:p>
            <a:r>
              <a:rPr lang="en-US" dirty="0"/>
              <a:t>Non-payment</a:t>
            </a:r>
          </a:p>
          <a:p>
            <a:r>
              <a:rPr lang="en-US" dirty="0"/>
              <a:t>Facility ceases to operate</a:t>
            </a:r>
          </a:p>
        </p:txBody>
      </p:sp>
      <p:sp>
        <p:nvSpPr>
          <p:cNvPr id="4" name="Slide Number Placeholder 3">
            <a:extLst>
              <a:ext uri="{FF2B5EF4-FFF2-40B4-BE49-F238E27FC236}">
                <a16:creationId xmlns:a16="http://schemas.microsoft.com/office/drawing/2014/main" id="{F9C6635B-F297-5B41-87DD-13C661316686}"/>
              </a:ext>
            </a:extLst>
          </p:cNvPr>
          <p:cNvSpPr>
            <a:spLocks noGrp="1"/>
          </p:cNvSpPr>
          <p:nvPr>
            <p:ph type="sldNum" sz="quarter" idx="11"/>
          </p:nvPr>
        </p:nvSpPr>
        <p:spPr/>
        <p:txBody>
          <a:bodyPr/>
          <a:lstStyle/>
          <a:p>
            <a:pPr>
              <a:defRPr/>
            </a:pPr>
            <a:fld id="{6414CFA4-8673-4251-AA94-B88DDAD2304E}" type="slidenum">
              <a:rPr lang="en-US" smtClean="0"/>
              <a:pPr>
                <a:defRPr/>
              </a:pPr>
              <a:t>9</a:t>
            </a:fld>
            <a:endParaRPr lang="en-US" dirty="0"/>
          </a:p>
        </p:txBody>
      </p:sp>
    </p:spTree>
    <p:extLst>
      <p:ext uri="{BB962C8B-B14F-4D97-AF65-F5344CB8AC3E}">
        <p14:creationId xmlns:p14="http://schemas.microsoft.com/office/powerpoint/2010/main" val="228069243"/>
      </p:ext>
    </p:extLst>
  </p:cSld>
  <p:clrMapOvr>
    <a:masterClrMapping/>
  </p:clrMapOvr>
</p:sld>
</file>

<file path=ppt/theme/theme1.xml><?xml version="1.0" encoding="utf-8"?>
<a:theme xmlns:a="http://schemas.openxmlformats.org/drawingml/2006/main" name="Default Design">
  <a:themeElements>
    <a:clrScheme name="Custom 14">
      <a:dk1>
        <a:srgbClr val="808080"/>
      </a:dk1>
      <a:lt1>
        <a:srgbClr val="FFFFFF"/>
      </a:lt1>
      <a:dk2>
        <a:srgbClr val="3333FF"/>
      </a:dk2>
      <a:lt2>
        <a:srgbClr val="99CCFF"/>
      </a:lt2>
      <a:accent1>
        <a:srgbClr val="00CC99"/>
      </a:accent1>
      <a:accent2>
        <a:srgbClr val="C00000"/>
      </a:accent2>
      <a:accent3>
        <a:srgbClr val="ADADFF"/>
      </a:accent3>
      <a:accent4>
        <a:srgbClr val="DADADA"/>
      </a:accent4>
      <a:accent5>
        <a:srgbClr val="AAE2CA"/>
      </a:accent5>
      <a:accent6>
        <a:srgbClr val="E70000"/>
      </a:accent6>
      <a:hlink>
        <a:srgbClr val="000099"/>
      </a:hlink>
      <a:folHlink>
        <a:srgbClr val="CCCCFF"/>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391E377-6F44-4EC0-B991-9ABBCB334529}" vid="{0148E1D6-C9CD-4089-857B-321C861576B2}"/>
    </a:ext>
  </a:ext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00426015</Template>
  <TotalTime>12674</TotalTime>
  <Words>3712</Words>
  <Application>Microsoft Macintosh PowerPoint</Application>
  <PresentationFormat>On-screen Show (4:3)</PresentationFormat>
  <Paragraphs>331</Paragraphs>
  <Slides>60</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60</vt:i4>
      </vt:variant>
    </vt:vector>
  </HeadingPairs>
  <TitlesOfParts>
    <vt:vector size="67" baseType="lpstr">
      <vt:lpstr>Arial</vt:lpstr>
      <vt:lpstr>Lato</vt:lpstr>
      <vt:lpstr>Palatino Linotype</vt:lpstr>
      <vt:lpstr>Times New Roman</vt:lpstr>
      <vt:lpstr>Wingdings</vt:lpstr>
      <vt:lpstr>Default Design</vt:lpstr>
      <vt:lpstr>Simple Light</vt:lpstr>
      <vt:lpstr>PowerPoint Presentation</vt:lpstr>
      <vt:lpstr>Which facilities are we talking about?</vt:lpstr>
      <vt:lpstr>Legal Authorities on transfer and discharge</vt:lpstr>
      <vt:lpstr>Federal Authorities</vt:lpstr>
      <vt:lpstr>Federal authorities</vt:lpstr>
      <vt:lpstr>State authorities</vt:lpstr>
      <vt:lpstr>Facility-initiated transfer</vt:lpstr>
      <vt:lpstr>Resident-initiated transfer/discharge</vt:lpstr>
      <vt:lpstr>6 Permissible reasons for evictions (involuntary transfers/discharges)</vt:lpstr>
      <vt:lpstr>Permissible reasons for eviction</vt:lpstr>
      <vt:lpstr>Significant change in resident’s condition</vt:lpstr>
      <vt:lpstr>documentation</vt:lpstr>
      <vt:lpstr>Physician documentation</vt:lpstr>
      <vt:lpstr>Documentation for receiving facility</vt:lpstr>
      <vt:lpstr>requirements for Written notice to resident</vt:lpstr>
      <vt:lpstr>New regulatory language</vt:lpstr>
      <vt:lpstr>Transfer/discharge rules</vt:lpstr>
      <vt:lpstr>Nonpayment cases</vt:lpstr>
      <vt:lpstr>If medicare coverage may be ending</vt:lpstr>
      <vt:lpstr>If Medicaid is pending</vt:lpstr>
      <vt:lpstr>Conversion to medicaid</vt:lpstr>
      <vt:lpstr>No transfers/discharges while appeal OF EVICTION is pending</vt:lpstr>
      <vt:lpstr>NEW REGULATORY LANGUAGE</vt:lpstr>
      <vt:lpstr>florida</vt:lpstr>
      <vt:lpstr>Immediate jeopardy deficiency (highest level)</vt:lpstr>
      <vt:lpstr>Discharge rights for residents who are hospitalized</vt:lpstr>
      <vt:lpstr>Bed-hold Regulation</vt:lpstr>
      <vt:lpstr>Information about bed-hold</vt:lpstr>
      <vt:lpstr>Notice to LTC ombudsman</vt:lpstr>
      <vt:lpstr>Purpose of notice to state ltc ombudsman</vt:lpstr>
      <vt:lpstr>Florida bed-hold policy for Medicaid resident</vt:lpstr>
      <vt:lpstr>Florida bed-hold policy for private-pay resident</vt:lpstr>
      <vt:lpstr>Payment for bed-hold</vt:lpstr>
      <vt:lpstr>Right to return from hospital</vt:lpstr>
      <vt:lpstr>Return to nursing home pending appeal</vt:lpstr>
      <vt:lpstr>Return to nursing home pending appeal</vt:lpstr>
      <vt:lpstr>Resident’s condition at time of return</vt:lpstr>
      <vt:lpstr>Facility denying resident’s return from hospital</vt:lpstr>
      <vt:lpstr>Readmission after winning fair hearing</vt:lpstr>
      <vt:lpstr>Right to return</vt:lpstr>
      <vt:lpstr>Discharge from medicare is not the same as discharge from the facility</vt:lpstr>
      <vt:lpstr>End of medicare vs. discharge from facility</vt:lpstr>
      <vt:lpstr>End of medicare vs. discharge from facility</vt:lpstr>
      <vt:lpstr>Discharges to safe settings (not homeless shelters)</vt:lpstr>
      <vt:lpstr>Immediate jeopardy deficiency</vt:lpstr>
      <vt:lpstr>Importance of Filing complaint with florida agency for health care administration (AHCA), state survey agency, while requesting a discharge hearing</vt:lpstr>
      <vt:lpstr>Separate tracks</vt:lpstr>
      <vt:lpstr>Nursing home closures (voluntary closures, involuntary terminations)</vt:lpstr>
      <vt:lpstr>CLOSURE IS Permissible REASON FOR DISCHARGE</vt:lpstr>
      <vt:lpstr>§483.70</vt:lpstr>
      <vt:lpstr>Florida Law on closures</vt:lpstr>
      <vt:lpstr>PowerPoint Presentation</vt:lpstr>
      <vt:lpstr>How to Find Nursing Home Discharge Final Orders </vt:lpstr>
      <vt:lpstr>PowerPoint Presentation</vt:lpstr>
      <vt:lpstr>A Review of Discharge Hearings</vt:lpstr>
      <vt:lpstr>Import of Representation </vt:lpstr>
      <vt:lpstr>Factors in Successful Hearings</vt:lpstr>
      <vt:lpstr>Long-Term Care Waiver Prioritization</vt:lpstr>
      <vt:lpstr>What Administrative Discharge Hearings Are Like in Florida</vt:lpstr>
      <vt:lpstr>Q &amp; A</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Lipschutz</dc:creator>
  <cp:lastModifiedBy>Lipnick, Melissa M</cp:lastModifiedBy>
  <cp:revision>252</cp:revision>
  <cp:lastPrinted>2022-09-17T14:39:20Z</cp:lastPrinted>
  <dcterms:created xsi:type="dcterms:W3CDTF">2020-08-12T20:17:01Z</dcterms:created>
  <dcterms:modified xsi:type="dcterms:W3CDTF">2022-09-23T13:11:29Z</dcterms:modified>
</cp:coreProperties>
</file>