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73" r:id="rId3"/>
    <p:sldId id="272" r:id="rId4"/>
    <p:sldId id="257" r:id="rId5"/>
    <p:sldId id="275" r:id="rId6"/>
    <p:sldId id="258" r:id="rId7"/>
    <p:sldId id="259" r:id="rId8"/>
    <p:sldId id="261" r:id="rId9"/>
    <p:sldId id="279" r:id="rId10"/>
    <p:sldId id="290" r:id="rId11"/>
    <p:sldId id="262" r:id="rId12"/>
    <p:sldId id="288" r:id="rId13"/>
    <p:sldId id="285" r:id="rId14"/>
    <p:sldId id="263" r:id="rId15"/>
    <p:sldId id="280" r:id="rId16"/>
    <p:sldId id="278" r:id="rId17"/>
    <p:sldId id="289" r:id="rId18"/>
    <p:sldId id="264" r:id="rId19"/>
    <p:sldId id="291" r:id="rId20"/>
    <p:sldId id="268" r:id="rId21"/>
    <p:sldId id="287" r:id="rId22"/>
    <p:sldId id="283" r:id="rId23"/>
    <p:sldId id="267" r:id="rId24"/>
    <p:sldId id="269" r:id="rId25"/>
    <p:sldId id="276" r:id="rId26"/>
    <p:sldId id="277" r:id="rId27"/>
    <p:sldId id="270" r:id="rId28"/>
    <p:sldId id="281" r:id="rId29"/>
    <p:sldId id="284" r:id="rId30"/>
    <p:sldId id="292" r:id="rId31"/>
    <p:sldId id="271" r:id="rId32"/>
    <p:sldId id="265" r:id="rId33"/>
    <p:sldId id="282" r:id="rId34"/>
    <p:sldId id="286" r:id="rId35"/>
    <p:sldId id="29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6B4B"/>
    <a:srgbClr val="FD8160"/>
    <a:srgbClr val="D764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05" autoAdjust="0"/>
    <p:restoredTop sz="94690" autoAdjust="0"/>
  </p:normalViewPr>
  <p:slideViewPr>
    <p:cSldViewPr snapToGrid="0" snapToObjects="1">
      <p:cViewPr varScale="1">
        <p:scale>
          <a:sx n="81" d="100"/>
          <a:sy n="81" d="100"/>
        </p:scale>
        <p:origin x="-912" y="-104"/>
      </p:cViewPr>
      <p:guideLst>
        <p:guide orient="horz" pos="2160"/>
        <p:guide pos="2880"/>
      </p:guideLst>
    </p:cSldViewPr>
  </p:slideViewPr>
  <p:outlineViewPr>
    <p:cViewPr>
      <p:scale>
        <a:sx n="33" d="100"/>
        <a:sy n="33" d="100"/>
      </p:scale>
      <p:origin x="0" y="172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50591F-B782-B844-A3E1-CEDC41322654}" type="datetime1">
              <a:rPr lang="en-US" smtClean="0"/>
              <a:t>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0E0E4B-8FDD-E145-8154-A1674D62EC9F}" type="slidenum">
              <a:rPr lang="en-US" smtClean="0"/>
              <a:t>‹#›</a:t>
            </a:fld>
            <a:endParaRPr lang="en-US"/>
          </a:p>
        </p:txBody>
      </p:sp>
    </p:spTree>
    <p:extLst>
      <p:ext uri="{BB962C8B-B14F-4D97-AF65-F5344CB8AC3E}">
        <p14:creationId xmlns:p14="http://schemas.microsoft.com/office/powerpoint/2010/main" val="39091766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72A95D-763D-A64E-8082-BD0A884DCAE5}" type="datetime1">
              <a:rPr lang="en-US" smtClean="0"/>
              <a:t>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E022D5-196F-A84A-BF99-62906F077BE7}" type="slidenum">
              <a:rPr lang="en-US" smtClean="0"/>
              <a:t>‹#›</a:t>
            </a:fld>
            <a:endParaRPr lang="en-US" dirty="0"/>
          </a:p>
        </p:txBody>
      </p:sp>
    </p:spTree>
    <p:extLst>
      <p:ext uri="{BB962C8B-B14F-4D97-AF65-F5344CB8AC3E}">
        <p14:creationId xmlns:p14="http://schemas.microsoft.com/office/powerpoint/2010/main" val="329463424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this Guide?  One of most confusng and most important</a:t>
            </a:r>
            <a:r>
              <a:rPr lang="en-US" baseline="0" dirty="0"/>
              <a:t> benefits in Medicaid program; as population ages, need increases way over half of us need at one time or another—hard enough on middle class, perhaps can pay for out of savings—but for low income—grave risk of institutionalization ; not covered by Medicare  </a:t>
            </a:r>
          </a:p>
          <a:p>
            <a:endParaRPr lang="en-US" baseline="0" dirty="0"/>
          </a:p>
          <a:p>
            <a:r>
              <a:rPr lang="en-US" baseline="0" dirty="0"/>
              <a:t>illustrates couple of the overriding issues in health care system as whole—FLs Medicaid program underfunded by state leg—a problem exacerbated by the fact that the state has not yet expanded Medicaid; and the wait list for these services, also exacerbate by non expansion because those on the WL between xx and xx of FPL would be on regular Medicaid if/when state expands, and for regular Medicaid enrollees.  home health services are available</a:t>
            </a:r>
            <a:endParaRPr lang="en-US" dirty="0"/>
          </a:p>
        </p:txBody>
      </p:sp>
      <p:sp>
        <p:nvSpPr>
          <p:cNvPr id="4" name="Slide Number Placeholder 3"/>
          <p:cNvSpPr>
            <a:spLocks noGrp="1"/>
          </p:cNvSpPr>
          <p:nvPr>
            <p:ph type="sldNum" sz="quarter" idx="10"/>
          </p:nvPr>
        </p:nvSpPr>
        <p:spPr/>
        <p:txBody>
          <a:bodyPr/>
          <a:lstStyle/>
          <a:p>
            <a:fld id="{E0E022D5-196F-A84A-BF99-62906F077BE7}" type="slidenum">
              <a:rPr lang="en-US" smtClean="0"/>
              <a:t>1</a:t>
            </a:fld>
            <a:endParaRPr lang="en-US" dirty="0"/>
          </a:p>
        </p:txBody>
      </p:sp>
    </p:spTree>
    <p:extLst>
      <p:ext uri="{BB962C8B-B14F-4D97-AF65-F5344CB8AC3E}">
        <p14:creationId xmlns:p14="http://schemas.microsoft.com/office/powerpoint/2010/main" val="1655773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Heads up that plans are changing </a:t>
            </a:r>
          </a:p>
        </p:txBody>
      </p:sp>
      <p:sp>
        <p:nvSpPr>
          <p:cNvPr id="4" name="Slide Number Placeholder 3"/>
          <p:cNvSpPr>
            <a:spLocks noGrp="1"/>
          </p:cNvSpPr>
          <p:nvPr>
            <p:ph type="sldNum" sz="quarter" idx="10"/>
          </p:nvPr>
        </p:nvSpPr>
        <p:spPr/>
        <p:txBody>
          <a:bodyPr/>
          <a:lstStyle/>
          <a:p>
            <a:fld id="{E0E022D5-196F-A84A-BF99-62906F077BE7}" type="slidenum">
              <a:rPr lang="en-US" smtClean="0"/>
              <a:t>21</a:t>
            </a:fld>
            <a:endParaRPr lang="en-US" dirty="0"/>
          </a:p>
        </p:txBody>
      </p:sp>
    </p:spTree>
    <p:extLst>
      <p:ext uri="{BB962C8B-B14F-4D97-AF65-F5344CB8AC3E}">
        <p14:creationId xmlns:p14="http://schemas.microsoft.com/office/powerpoint/2010/main" val="5597476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Complaint</a:t>
            </a:r>
            <a:r>
              <a:rPr lang="en-US" baseline="0" dirty="0"/>
              <a:t> to AHCA also important</a:t>
            </a:r>
            <a:endParaRPr lang="en-US" dirty="0"/>
          </a:p>
        </p:txBody>
      </p:sp>
      <p:sp>
        <p:nvSpPr>
          <p:cNvPr id="4" name="Slide Number Placeholder 3"/>
          <p:cNvSpPr>
            <a:spLocks noGrp="1"/>
          </p:cNvSpPr>
          <p:nvPr>
            <p:ph type="sldNum" sz="quarter" idx="10"/>
          </p:nvPr>
        </p:nvSpPr>
        <p:spPr/>
        <p:txBody>
          <a:bodyPr/>
          <a:lstStyle/>
          <a:p>
            <a:fld id="{E0E022D5-196F-A84A-BF99-62906F077BE7}" type="slidenum">
              <a:rPr lang="en-US" smtClean="0"/>
              <a:t>31</a:t>
            </a:fld>
            <a:endParaRPr lang="en-US" dirty="0"/>
          </a:p>
        </p:txBody>
      </p:sp>
    </p:spTree>
    <p:extLst>
      <p:ext uri="{BB962C8B-B14F-4D97-AF65-F5344CB8AC3E}">
        <p14:creationId xmlns:p14="http://schemas.microsoft.com/office/powerpoint/2010/main" val="70532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FHJP</a:t>
            </a:r>
            <a:r>
              <a:rPr lang="en-US" baseline="0" dirty="0"/>
              <a:t> </a:t>
            </a:r>
            <a:r>
              <a:rPr lang="en-US" dirty="0"/>
              <a:t>did this guide, along with o author LSGMI. Note at outset, got  lot of tech assistance help form the state</a:t>
            </a:r>
            <a:r>
              <a:rPr lang="en-US" baseline="0" dirty="0"/>
              <a:t> and national experts in </a:t>
            </a:r>
            <a:r>
              <a:rPr lang="en-US" dirty="0"/>
              <a:t>xxxxx</a:t>
            </a:r>
            <a:r>
              <a:rPr lang="en-US" baseline="0" dirty="0"/>
              <a:t> and help with review form people who had much more first hand expertise with the benefit, including EC , NW, AS, VG. </a:t>
            </a:r>
            <a:r>
              <a:rPr lang="en-US" dirty="0"/>
              <a:t> And</a:t>
            </a:r>
            <a:r>
              <a:rPr lang="en-US" baseline="0" dirty="0"/>
              <a:t> asked version so </a:t>
            </a:r>
            <a:r>
              <a:rPr lang="mr-IN" baseline="0" dirty="0"/>
              <a:t>…</a:t>
            </a:r>
            <a:r>
              <a:rPr lang="en-US" baseline="0" dirty="0"/>
              <a:t>..was released last week and on all our websites, so you don’t need to take extensive notes today.  And instead we can just go through and highlight some issues and put pins in some things that would be worth following up on with partners between ADRCs, legal services and others. </a:t>
            </a:r>
          </a:p>
          <a:p>
            <a:endParaRPr lang="en-US" baseline="0" dirty="0"/>
          </a:p>
          <a:p>
            <a:r>
              <a:rPr lang="en-US" baseline="0" dirty="0"/>
              <a:t>Also want to note that in the Guide today, when refer to LTC waiver, we are only talking about that part that involves HCBS—not nursing home care. </a:t>
            </a:r>
            <a:endParaRPr lang="en-US" dirty="0"/>
          </a:p>
        </p:txBody>
      </p:sp>
      <p:sp>
        <p:nvSpPr>
          <p:cNvPr id="4" name="Slide Number Placeholder 3"/>
          <p:cNvSpPr>
            <a:spLocks noGrp="1"/>
          </p:cNvSpPr>
          <p:nvPr>
            <p:ph type="sldNum" sz="quarter" idx="10"/>
          </p:nvPr>
        </p:nvSpPr>
        <p:spPr/>
        <p:txBody>
          <a:bodyPr/>
          <a:lstStyle/>
          <a:p>
            <a:fld id="{E0E022D5-196F-A84A-BF99-62906F077BE7}" type="slidenum">
              <a:rPr lang="en-US" smtClean="0"/>
              <a:t>3</a:t>
            </a:fld>
            <a:endParaRPr lang="en-US" dirty="0"/>
          </a:p>
        </p:txBody>
      </p:sp>
    </p:spTree>
    <p:extLst>
      <p:ext uri="{BB962C8B-B14F-4D97-AF65-F5344CB8AC3E}">
        <p14:creationId xmlns:p14="http://schemas.microsoft.com/office/powerpoint/2010/main" val="3769183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LTSS—also referred to as HCBS are those services like home health aides,  that</a:t>
            </a:r>
            <a:r>
              <a:rPr lang="en-US" baseline="0" dirty="0"/>
              <a:t> are essential for people who are so frail and/or disabled who would otherwise need to be in institution</a:t>
            </a:r>
          </a:p>
          <a:p>
            <a:endParaRPr lang="en-US" baseline="0" dirty="0"/>
          </a:p>
          <a:p>
            <a:r>
              <a:rPr lang="en-US" baseline="0" dirty="0"/>
              <a:t>Different from regular Medicaid 2 ways: 1) not “medical "therefore not “covered under section of Medicaid Act that defines the medical services states must cover such as Rx, hospital services, doctors; HCBS by contrast include things like home health aide—; 2) there fore, have been made available by “waiving” that section of the Act defining medical services; and 2) they are not an “entitlement” unlike other parts of the Medicaid program where states must provide coverage and services to everyone who meets eligibility requirements. </a:t>
            </a:r>
          </a:p>
          <a:p>
            <a:endParaRPr lang="en-US" baseline="0" dirty="0"/>
          </a:p>
          <a:p>
            <a:r>
              <a:rPr lang="en-US" baseline="0" dirty="0"/>
              <a:t>IN Florida, HCBS are provided through managed care plans to eligible individuals.  Virtually all of FL's  Medicaid services are provided through managed care., including long term care, which includes both nursing home care and HCBS.  </a:t>
            </a:r>
          </a:p>
          <a:p>
            <a:r>
              <a:rPr lang="en-US" baseline="0" dirty="0"/>
              <a:t>Why we did this Guide</a:t>
            </a:r>
            <a:endParaRPr lang="en-US" dirty="0"/>
          </a:p>
        </p:txBody>
      </p:sp>
      <p:sp>
        <p:nvSpPr>
          <p:cNvPr id="4" name="Slide Number Placeholder 3"/>
          <p:cNvSpPr>
            <a:spLocks noGrp="1"/>
          </p:cNvSpPr>
          <p:nvPr>
            <p:ph type="sldNum" sz="quarter" idx="10"/>
          </p:nvPr>
        </p:nvSpPr>
        <p:spPr/>
        <p:txBody>
          <a:bodyPr/>
          <a:lstStyle/>
          <a:p>
            <a:fld id="{E0E022D5-196F-A84A-BF99-62906F077BE7}" type="slidenum">
              <a:rPr lang="en-US" smtClean="0"/>
              <a:t>4</a:t>
            </a:fld>
            <a:endParaRPr lang="en-US" dirty="0"/>
          </a:p>
        </p:txBody>
      </p:sp>
    </p:spTree>
    <p:extLst>
      <p:ext uri="{BB962C8B-B14F-4D97-AF65-F5344CB8AC3E}">
        <p14:creationId xmlns:p14="http://schemas.microsoft.com/office/powerpoint/2010/main" val="1429000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Broadly speaking a “waiver" 'request  is when the state medical program asks the federal govern for</a:t>
            </a:r>
            <a:r>
              <a:rPr lang="en-US" baseline="0" dirty="0"/>
              <a:t> permission to “waive” certain parts of the Medicaid statute.  And will take opportunity here to alert  folks  to another Guide FHJP did with FJTC, on the Medicaid program, which explains how Medicaid is a joint federal state program. The federal govt provides most of the funding and the federal Medicaid statute sets forth the general requirements for states in order to get that funding.  Lots of state flexibility, including opportunity to request these “waivers” .    </a:t>
            </a:r>
          </a:p>
          <a:p>
            <a:endParaRPr lang="en-US" baseline="0" dirty="0"/>
          </a:p>
          <a:p>
            <a:r>
              <a:rPr lang="en-US" baseline="0" dirty="0"/>
              <a:t>The LTC waiver waived several requirements in the Medicaid statute, including the  finiancial limits (so a bit higher than for regular Medicaid); type of services—so did not have to be purely “medical “ in nature; freed to choose providers, which allowed state agency to require that people enroll in a managed care plan with limited network; that services be available statewide.  </a:t>
            </a:r>
          </a:p>
          <a:p>
            <a:endParaRPr lang="en-US" baseline="0" dirty="0"/>
          </a:p>
          <a:p>
            <a:r>
              <a:rPr lang="en-US" baseline="0" dirty="0"/>
              <a:t>History set out in the Guide, so won’t spend item on other than to read what the Medicaid agency stated in their waiver requests:  </a:t>
            </a:r>
          </a:p>
          <a:p>
            <a:endParaRPr lang="en-US" dirty="0"/>
          </a:p>
        </p:txBody>
      </p:sp>
      <p:sp>
        <p:nvSpPr>
          <p:cNvPr id="4" name="Slide Number Placeholder 3"/>
          <p:cNvSpPr>
            <a:spLocks noGrp="1"/>
          </p:cNvSpPr>
          <p:nvPr>
            <p:ph type="sldNum" sz="quarter" idx="10"/>
          </p:nvPr>
        </p:nvSpPr>
        <p:spPr/>
        <p:txBody>
          <a:bodyPr/>
          <a:lstStyle/>
          <a:p>
            <a:fld id="{E0E022D5-196F-A84A-BF99-62906F077BE7}" type="slidenum">
              <a:rPr lang="en-US" smtClean="0"/>
              <a:t>6</a:t>
            </a:fld>
            <a:endParaRPr lang="en-US" dirty="0"/>
          </a:p>
        </p:txBody>
      </p:sp>
    </p:spTree>
    <p:extLst>
      <p:ext uri="{BB962C8B-B14F-4D97-AF65-F5344CB8AC3E}">
        <p14:creationId xmlns:p14="http://schemas.microsoft.com/office/powerpoint/2010/main" val="1375998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Had 2 major goals in doing guide—we wanted to have a road map that would provide</a:t>
            </a:r>
            <a:r>
              <a:rPr lang="en-US" baseline="0" dirty="0"/>
              <a:t> the context and brief discussion around each of these points AND we wanted to provide all of the citations to the underlying legal authority for the Waiver. It’s an occupational hazard of lawyers that we  just like to see all the legal sources, and how those sources  connect in </a:t>
            </a:r>
            <a:r>
              <a:rPr lang="mr-IN" baseline="0" dirty="0"/>
              <a:t>–</a:t>
            </a:r>
            <a:r>
              <a:rPr lang="en-US" baseline="0" dirty="0"/>
              <a:t>particularly and what authority should I be looking at if I’m trying to help a frail or disabled client either get into the waiver or get services once in the waiver we can look at this Guide and figure out the basis for pointing out, typically to the MCO or AHCA, why someone needs to do x, y , or Z  for my client.</a:t>
            </a:r>
            <a:endParaRPr lang="en-US" dirty="0"/>
          </a:p>
        </p:txBody>
      </p:sp>
      <p:sp>
        <p:nvSpPr>
          <p:cNvPr id="4" name="Slide Number Placeholder 3"/>
          <p:cNvSpPr>
            <a:spLocks noGrp="1"/>
          </p:cNvSpPr>
          <p:nvPr>
            <p:ph type="sldNum" sz="quarter" idx="10"/>
          </p:nvPr>
        </p:nvSpPr>
        <p:spPr/>
        <p:txBody>
          <a:bodyPr/>
          <a:lstStyle/>
          <a:p>
            <a:fld id="{E0E022D5-196F-A84A-BF99-62906F077BE7}" type="slidenum">
              <a:rPr lang="en-US" smtClean="0"/>
              <a:t>7</a:t>
            </a:fld>
            <a:endParaRPr lang="en-US" dirty="0"/>
          </a:p>
        </p:txBody>
      </p:sp>
    </p:spTree>
    <p:extLst>
      <p:ext uri="{BB962C8B-B14F-4D97-AF65-F5344CB8AC3E}">
        <p14:creationId xmlns:p14="http://schemas.microsoft.com/office/powerpoint/2010/main" val="703403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Note on financial: many</a:t>
            </a:r>
            <a:r>
              <a:rPr lang="en-US" baseline="0" dirty="0"/>
              <a:t> low income clients who desperately need the service , meet the clinical guidelines but are still over income and need assistance with an income trust.  This is something I never did in all my years at LS; I know it’s important and know there is great need and demand form frail and disabled who cannot afford a Medicaid planning attorney.  Tecumseh Myles, the xxx at LAPBC is going to talk briefly during lunch panel about how her program provides that service</a:t>
            </a:r>
            <a:endParaRPr lang="en-US" dirty="0"/>
          </a:p>
          <a:p>
            <a:endParaRPr lang="en-US" dirty="0"/>
          </a:p>
        </p:txBody>
      </p:sp>
      <p:sp>
        <p:nvSpPr>
          <p:cNvPr id="4" name="Slide Number Placeholder 3"/>
          <p:cNvSpPr>
            <a:spLocks noGrp="1"/>
          </p:cNvSpPr>
          <p:nvPr>
            <p:ph type="sldNum" sz="quarter" idx="10"/>
          </p:nvPr>
        </p:nvSpPr>
        <p:spPr/>
        <p:txBody>
          <a:bodyPr/>
          <a:lstStyle/>
          <a:p>
            <a:fld id="{E0E022D5-196F-A84A-BF99-62906F077BE7}" type="slidenum">
              <a:rPr lang="en-US" smtClean="0"/>
              <a:t>11</a:t>
            </a:fld>
            <a:endParaRPr lang="en-US" dirty="0"/>
          </a:p>
        </p:txBody>
      </p:sp>
    </p:spTree>
    <p:extLst>
      <p:ext uri="{BB962C8B-B14F-4D97-AF65-F5344CB8AC3E}">
        <p14:creationId xmlns:p14="http://schemas.microsoft.com/office/powerpoint/2010/main" val="844451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 in finding authority </a:t>
            </a:r>
          </a:p>
        </p:txBody>
      </p:sp>
      <p:sp>
        <p:nvSpPr>
          <p:cNvPr id="4" name="Slide Number Placeholder 3"/>
          <p:cNvSpPr>
            <a:spLocks noGrp="1"/>
          </p:cNvSpPr>
          <p:nvPr>
            <p:ph type="sldNum" sz="quarter" idx="10"/>
          </p:nvPr>
        </p:nvSpPr>
        <p:spPr/>
        <p:txBody>
          <a:bodyPr/>
          <a:lstStyle/>
          <a:p>
            <a:fld id="{E0E022D5-196F-A84A-BF99-62906F077BE7}" type="slidenum">
              <a:rPr lang="en-US" smtClean="0"/>
              <a:t>14</a:t>
            </a:fld>
            <a:endParaRPr lang="en-US" dirty="0"/>
          </a:p>
        </p:txBody>
      </p:sp>
    </p:spTree>
    <p:extLst>
      <p:ext uri="{BB962C8B-B14F-4D97-AF65-F5344CB8AC3E}">
        <p14:creationId xmlns:p14="http://schemas.microsoft.com/office/powerpoint/2010/main" val="130269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Heads up that plans are changing </a:t>
            </a:r>
          </a:p>
        </p:txBody>
      </p:sp>
      <p:sp>
        <p:nvSpPr>
          <p:cNvPr id="4" name="Slide Number Placeholder 3"/>
          <p:cNvSpPr>
            <a:spLocks noGrp="1"/>
          </p:cNvSpPr>
          <p:nvPr>
            <p:ph type="sldNum" sz="quarter" idx="10"/>
          </p:nvPr>
        </p:nvSpPr>
        <p:spPr/>
        <p:txBody>
          <a:bodyPr/>
          <a:lstStyle/>
          <a:p>
            <a:fld id="{E0E022D5-196F-A84A-BF99-62906F077BE7}" type="slidenum">
              <a:rPr lang="en-US" smtClean="0"/>
              <a:t>18</a:t>
            </a:fld>
            <a:endParaRPr lang="en-US" dirty="0"/>
          </a:p>
        </p:txBody>
      </p:sp>
    </p:spTree>
    <p:extLst>
      <p:ext uri="{BB962C8B-B14F-4D97-AF65-F5344CB8AC3E}">
        <p14:creationId xmlns:p14="http://schemas.microsoft.com/office/powerpoint/2010/main" val="4126662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E022D5-196F-A84A-BF99-62906F077BE7}" type="slidenum">
              <a:rPr lang="en-US" smtClean="0"/>
              <a:t>20</a:t>
            </a:fld>
            <a:endParaRPr lang="en-US" dirty="0"/>
          </a:p>
        </p:txBody>
      </p:sp>
    </p:spTree>
    <p:extLst>
      <p:ext uri="{BB962C8B-B14F-4D97-AF65-F5344CB8AC3E}">
        <p14:creationId xmlns:p14="http://schemas.microsoft.com/office/powerpoint/2010/main" val="1922190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921BFB4-20FD-104E-AEC5-C535CDE64226}" type="datetime1">
              <a:rPr lang="en-US" smtClean="0"/>
              <a:t>3/20/19</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dirty="0"/>
              <a:t>Footer Text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C2C7FF-715E-244B-BB9D-0559EA0CEA46}" type="datetime1">
              <a:rPr lang="en-US" smtClean="0"/>
              <a:t>3/20/19</a:t>
            </a:fld>
            <a:endParaRPr lang="en-US" dirty="0"/>
          </a:p>
        </p:txBody>
      </p:sp>
      <p:sp>
        <p:nvSpPr>
          <p:cNvPr id="5" name="Footer Placeholder 4"/>
          <p:cNvSpPr>
            <a:spLocks noGrp="1"/>
          </p:cNvSpPr>
          <p:nvPr>
            <p:ph type="ftr" sz="quarter" idx="11"/>
          </p:nvPr>
        </p:nvSpPr>
        <p:spPr/>
        <p:txBody>
          <a:bodyPr/>
          <a:lstStyle/>
          <a:p>
            <a:r>
              <a:rPr lang="en-US" dirty="0"/>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766B6-F14C-3D4C-A42D-341FBCE4C56E}" type="datetime1">
              <a:rPr lang="en-US" smtClean="0"/>
              <a:t>3/20/19</a:t>
            </a:fld>
            <a:endParaRPr lang="en-US" dirty="0"/>
          </a:p>
        </p:txBody>
      </p:sp>
      <p:sp>
        <p:nvSpPr>
          <p:cNvPr id="5" name="Footer Placeholder 4"/>
          <p:cNvSpPr>
            <a:spLocks noGrp="1"/>
          </p:cNvSpPr>
          <p:nvPr>
            <p:ph type="ftr" sz="quarter" idx="11"/>
          </p:nvPr>
        </p:nvSpPr>
        <p:spPr/>
        <p:txBody>
          <a:bodyPr/>
          <a:lstStyle/>
          <a:p>
            <a:r>
              <a:rPr lang="en-US" dirty="0"/>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08EB0-7026-6E4A-B8A4-24B9A41920F1}" type="datetime1">
              <a:rPr lang="en-US" smtClean="0"/>
              <a:t>3/20/19</a:t>
            </a:fld>
            <a:endParaRPr lang="en-US" dirty="0"/>
          </a:p>
        </p:txBody>
      </p:sp>
      <p:sp>
        <p:nvSpPr>
          <p:cNvPr id="5" name="Footer Placeholder 4"/>
          <p:cNvSpPr>
            <a:spLocks noGrp="1"/>
          </p:cNvSpPr>
          <p:nvPr>
            <p:ph type="ftr" sz="quarter" idx="11"/>
          </p:nvPr>
        </p:nvSpPr>
        <p:spPr/>
        <p:txBody>
          <a:bodyPr/>
          <a:lstStyle/>
          <a:p>
            <a:r>
              <a:rPr lang="en-US" dirty="0"/>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D3DF9-309D-354E-8D1E-E4A9F91E17E2}" type="datetime1">
              <a:rPr lang="en-US" smtClean="0"/>
              <a:t>3/20/19</a:t>
            </a:fld>
            <a:endParaRPr lang="en-US" dirty="0"/>
          </a:p>
        </p:txBody>
      </p:sp>
      <p:sp>
        <p:nvSpPr>
          <p:cNvPr id="5" name="Footer Placeholder 4"/>
          <p:cNvSpPr>
            <a:spLocks noGrp="1"/>
          </p:cNvSpPr>
          <p:nvPr>
            <p:ph type="ftr" sz="quarter" idx="11"/>
          </p:nvPr>
        </p:nvSpPr>
        <p:spPr/>
        <p:txBody>
          <a:bodyPr/>
          <a:lstStyle/>
          <a:p>
            <a:r>
              <a:rPr lang="en-US" dirty="0"/>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C3A347-1DBA-D440-A94A-BBE9143D89E4}" type="datetime1">
              <a:rPr lang="en-US" smtClean="0"/>
              <a:t>3/20/19</a:t>
            </a:fld>
            <a:endParaRPr lang="en-US" dirty="0"/>
          </a:p>
        </p:txBody>
      </p:sp>
      <p:sp>
        <p:nvSpPr>
          <p:cNvPr id="6" name="Footer Placeholder 5"/>
          <p:cNvSpPr>
            <a:spLocks noGrp="1"/>
          </p:cNvSpPr>
          <p:nvPr>
            <p:ph type="ftr" sz="quarter" idx="11"/>
          </p:nvPr>
        </p:nvSpPr>
        <p:spPr/>
        <p:txBody>
          <a:bodyPr/>
          <a:lstStyle/>
          <a:p>
            <a:r>
              <a:rPr lang="en-US" dirty="0"/>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F73CDCA-6459-B549-B36C-5C0CF6D21BED}" type="datetime1">
              <a:rPr lang="en-US" smtClean="0"/>
              <a:t>3/20/19</a:t>
            </a:fld>
            <a:endParaRPr lang="en-US" dirty="0"/>
          </a:p>
        </p:txBody>
      </p:sp>
      <p:sp>
        <p:nvSpPr>
          <p:cNvPr id="8" name="Footer Placeholder 7"/>
          <p:cNvSpPr>
            <a:spLocks noGrp="1"/>
          </p:cNvSpPr>
          <p:nvPr>
            <p:ph type="ftr" sz="quarter" idx="11"/>
          </p:nvPr>
        </p:nvSpPr>
        <p:spPr/>
        <p:txBody>
          <a:bodyPr/>
          <a:lstStyle/>
          <a:p>
            <a:r>
              <a:rPr lang="en-US" dirty="0"/>
              <a:t>Footer Text</a:t>
            </a:r>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2E8854-AFF8-624B-B5B4-F675791E2F6D}" type="datetime1">
              <a:rPr lang="en-US" smtClean="0"/>
              <a:t>3/20/19</a:t>
            </a:fld>
            <a:endParaRPr lang="en-US" dirty="0"/>
          </a:p>
        </p:txBody>
      </p:sp>
      <p:sp>
        <p:nvSpPr>
          <p:cNvPr id="4" name="Footer Placeholder 3"/>
          <p:cNvSpPr>
            <a:spLocks noGrp="1"/>
          </p:cNvSpPr>
          <p:nvPr>
            <p:ph type="ftr" sz="quarter" idx="11"/>
          </p:nvPr>
        </p:nvSpPr>
        <p:spPr/>
        <p:txBody>
          <a:bodyPr/>
          <a:lstStyle/>
          <a:p>
            <a:r>
              <a:rPr lang="en-US" dirty="0"/>
              <a:t>Footer Text</a:t>
            </a:r>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1DC75-85EA-3A47-A34E-A4D83B7A2975}" type="datetime1">
              <a:rPr lang="en-US" smtClean="0"/>
              <a:t>3/20/19</a:t>
            </a:fld>
            <a:endParaRPr lang="en-US" dirty="0"/>
          </a:p>
        </p:txBody>
      </p:sp>
      <p:sp>
        <p:nvSpPr>
          <p:cNvPr id="3" name="Footer Placeholder 2"/>
          <p:cNvSpPr>
            <a:spLocks noGrp="1"/>
          </p:cNvSpPr>
          <p:nvPr>
            <p:ph type="ftr" sz="quarter" idx="11"/>
          </p:nvPr>
        </p:nvSpPr>
        <p:spPr/>
        <p:txBody>
          <a:bodyPr/>
          <a:lstStyle/>
          <a:p>
            <a:r>
              <a:rPr lang="en-US" dirty="0"/>
              <a:t>Footer Text</a:t>
            </a:r>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3BAFF2-F1E9-664E-9F76-794F128367A1}" type="datetime1">
              <a:rPr lang="en-US" smtClean="0"/>
              <a:t>3/20/19</a:t>
            </a:fld>
            <a:endParaRPr lang="en-US" dirty="0"/>
          </a:p>
        </p:txBody>
      </p:sp>
      <p:sp>
        <p:nvSpPr>
          <p:cNvPr id="6" name="Footer Placeholder 5"/>
          <p:cNvSpPr>
            <a:spLocks noGrp="1"/>
          </p:cNvSpPr>
          <p:nvPr>
            <p:ph type="ftr" sz="quarter" idx="11"/>
          </p:nvPr>
        </p:nvSpPr>
        <p:spPr/>
        <p:txBody>
          <a:bodyPr/>
          <a:lstStyle/>
          <a:p>
            <a:r>
              <a:rPr lang="en-US" dirty="0"/>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728A96-FBD0-C248-9107-EF2975FC6207}" type="datetime1">
              <a:rPr lang="en-US" smtClean="0"/>
              <a:t>3/20/19</a:t>
            </a:fld>
            <a:endParaRPr lang="en-US" dirty="0"/>
          </a:p>
        </p:txBody>
      </p:sp>
      <p:sp>
        <p:nvSpPr>
          <p:cNvPr id="6" name="Footer Placeholder 5"/>
          <p:cNvSpPr>
            <a:spLocks noGrp="1"/>
          </p:cNvSpPr>
          <p:nvPr>
            <p:ph type="ftr" sz="quarter" idx="11"/>
          </p:nvPr>
        </p:nvSpPr>
        <p:spPr/>
        <p:txBody>
          <a:bodyPr/>
          <a:lstStyle/>
          <a:p>
            <a:r>
              <a:rPr lang="en-US" dirty="0"/>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3F1C670-3229-404C-A9A0-5B79D414BA7F}" type="datetime1">
              <a:rPr lang="en-US" smtClean="0"/>
              <a:t>3/20/19</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dirty="0"/>
              <a:t>Footer Text</a:t>
            </a: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floridahealthjusticeproject.org" TargetMode="External"/><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Rbailey@justiceinaging.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ahca.myflorida.com/Medicaid/statewide_mc/pdf/mma/SMMC_Snapshot.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hyperlink" Target="http://ahca.myflorida.com/Medicaid/statewide_mc/pdf/mma/SMMC_Overview_12042018.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floridahealthjusticeproject.org" TargetMode="Externa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tcwaiver.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floridahealthjustice.org/medicaid-guide.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3884" y="411614"/>
            <a:ext cx="6901543" cy="1765529"/>
          </a:xfrm>
          <a:ln w="57150" cmpd="sng">
            <a:solidFill>
              <a:srgbClr val="E86B4B"/>
            </a:solidFill>
          </a:ln>
        </p:spPr>
        <p:txBody>
          <a:bodyPr/>
          <a:lstStyle/>
          <a:p>
            <a:r>
              <a:rPr lang="en-US" sz="3200" dirty="0"/>
              <a:t/>
            </a:r>
            <a:br>
              <a:rPr lang="en-US" sz="3200" dirty="0"/>
            </a:br>
            <a:r>
              <a:rPr lang="en-US" sz="3200" dirty="0"/>
              <a:t>Long-Term Services and Supports Through Medicaid Managed Care</a:t>
            </a:r>
            <a:br>
              <a:rPr lang="en-US" sz="3200" dirty="0"/>
            </a:br>
            <a:endParaRPr lang="en-US" sz="3200" dirty="0"/>
          </a:p>
        </p:txBody>
      </p:sp>
      <p:sp>
        <p:nvSpPr>
          <p:cNvPr id="3" name="Subtitle 2"/>
          <p:cNvSpPr>
            <a:spLocks noGrp="1"/>
          </p:cNvSpPr>
          <p:nvPr>
            <p:ph type="subTitle" idx="1"/>
          </p:nvPr>
        </p:nvSpPr>
        <p:spPr>
          <a:xfrm>
            <a:off x="1299027" y="3810232"/>
            <a:ext cx="6400800" cy="1356210"/>
          </a:xfrm>
        </p:spPr>
        <p:txBody>
          <a:bodyPr>
            <a:normAutofit lnSpcReduction="10000"/>
          </a:bodyPr>
          <a:lstStyle/>
          <a:p>
            <a:r>
              <a:rPr lang="en-US" sz="1500" dirty="0"/>
              <a:t>Miriam Harmatz</a:t>
            </a:r>
          </a:p>
          <a:p>
            <a:r>
              <a:rPr lang="en-US" sz="1500" dirty="0"/>
              <a:t>harmatz@floridahealthjustice.org</a:t>
            </a:r>
          </a:p>
          <a:p>
            <a:r>
              <a:rPr lang="en-US" sz="1500" dirty="0"/>
              <a:t>Executive Director</a:t>
            </a:r>
          </a:p>
          <a:p>
            <a:r>
              <a:rPr lang="en-US" sz="1500" dirty="0"/>
              <a:t>Florida Health Justice Project, Inc.</a:t>
            </a:r>
          </a:p>
          <a:p>
            <a:r>
              <a:rPr lang="en-US" sz="1500" dirty="0">
                <a:hlinkClick r:id="rId3"/>
              </a:rPr>
              <a:t>www.floridahealthjustice.org</a:t>
            </a:r>
            <a:r>
              <a:rPr lang="en-US" sz="1500" dirty="0"/>
              <a:t> </a:t>
            </a:r>
          </a:p>
          <a:p>
            <a:endParaRPr lang="en-US" sz="1800" dirty="0"/>
          </a:p>
          <a:p>
            <a:endParaRPr lang="en-US" sz="1800" dirty="0"/>
          </a:p>
          <a:p>
            <a:endParaRPr lang="en-US" dirty="0"/>
          </a:p>
        </p:txBody>
      </p:sp>
      <p:pic>
        <p:nvPicPr>
          <p:cNvPr id="4" name="Picture 3" descr="image001-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1549" y="5554688"/>
            <a:ext cx="2908445" cy="547730"/>
          </a:xfrm>
          <a:prstGeom prst="rect">
            <a:avLst/>
          </a:prstGeom>
        </p:spPr>
      </p:pic>
      <p:sp>
        <p:nvSpPr>
          <p:cNvPr id="5" name="TextBox 4"/>
          <p:cNvSpPr txBox="1"/>
          <p:nvPr/>
        </p:nvSpPr>
        <p:spPr>
          <a:xfrm>
            <a:off x="503234" y="2377321"/>
            <a:ext cx="8007903" cy="1446550"/>
          </a:xfrm>
          <a:prstGeom prst="rect">
            <a:avLst/>
          </a:prstGeom>
          <a:noFill/>
        </p:spPr>
        <p:txBody>
          <a:bodyPr wrap="square" rtlCol="0">
            <a:spAutoFit/>
          </a:bodyPr>
          <a:lstStyle/>
          <a:p>
            <a:pPr algn="ctr"/>
            <a:r>
              <a:rPr lang="en-US" sz="2200" dirty="0">
                <a:solidFill>
                  <a:schemeClr val="bg1">
                    <a:lumMod val="50000"/>
                  </a:schemeClr>
                </a:solidFill>
                <a:latin typeface="+mj-lt"/>
              </a:rPr>
              <a:t>Alliance for Aging, Inc.: </a:t>
            </a:r>
            <a:r>
              <a:rPr lang="en-US" sz="2200" i="1" dirty="0">
                <a:solidFill>
                  <a:schemeClr val="bg1">
                    <a:lumMod val="50000"/>
                  </a:schemeClr>
                </a:solidFill>
                <a:latin typeface="+mj-lt"/>
              </a:rPr>
              <a:t>New Face of Aging Conference</a:t>
            </a:r>
          </a:p>
          <a:p>
            <a:pPr algn="ctr"/>
            <a:r>
              <a:rPr lang="en-US" sz="2200" dirty="0">
                <a:solidFill>
                  <a:schemeClr val="bg1">
                    <a:lumMod val="50000"/>
                  </a:schemeClr>
                </a:solidFill>
                <a:latin typeface="+mj-lt"/>
              </a:rPr>
              <a:t>Miami, FL</a:t>
            </a:r>
          </a:p>
          <a:p>
            <a:pPr algn="ctr"/>
            <a:r>
              <a:rPr lang="en-US" sz="2200" dirty="0">
                <a:solidFill>
                  <a:schemeClr val="bg1">
                    <a:lumMod val="50000"/>
                  </a:schemeClr>
                </a:solidFill>
                <a:latin typeface="+mj-lt"/>
              </a:rPr>
              <a:t>March 14, 2019</a:t>
            </a:r>
          </a:p>
          <a:p>
            <a:pPr algn="ctr"/>
            <a:endParaRPr lang="en-US" sz="2200" dirty="0">
              <a:solidFill>
                <a:schemeClr val="bg1">
                  <a:lumMod val="50000"/>
                </a:schemeClr>
              </a:solidFill>
            </a:endParaRPr>
          </a:p>
        </p:txBody>
      </p:sp>
      <p:sp>
        <p:nvSpPr>
          <p:cNvPr id="7" name="Slide Number Placeholder 6"/>
          <p:cNvSpPr>
            <a:spLocks noGrp="1"/>
          </p:cNvSpPr>
          <p:nvPr>
            <p:ph type="sldNum" sz="quarter" idx="11"/>
          </p:nvPr>
        </p:nvSpPr>
        <p:spPr/>
        <p:txBody>
          <a:bodyPr/>
          <a:lstStyle/>
          <a:p>
            <a:fld id="{BA9B540C-44DA-4F69-89C9-7C84606640D3}" type="slidenum">
              <a:rPr lang="en-US" smtClean="0"/>
              <a:pPr/>
              <a:t>1</a:t>
            </a:fld>
            <a:endParaRPr lang="en-US" dirty="0"/>
          </a:p>
        </p:txBody>
      </p:sp>
    </p:spTree>
    <p:extLst>
      <p:ext uri="{BB962C8B-B14F-4D97-AF65-F5344CB8AC3E}">
        <p14:creationId xmlns:p14="http://schemas.microsoft.com/office/powerpoint/2010/main" val="2412935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F6719D-4136-C743-9711-7C8093A0B26E}"/>
              </a:ext>
            </a:extLst>
          </p:cNvPr>
          <p:cNvSpPr>
            <a:spLocks noGrp="1"/>
          </p:cNvSpPr>
          <p:nvPr>
            <p:ph type="title"/>
          </p:nvPr>
        </p:nvSpPr>
        <p:spPr/>
        <p:txBody>
          <a:bodyPr/>
          <a:lstStyle/>
          <a:p>
            <a:r>
              <a:rPr lang="en-US" dirty="0"/>
              <a:t>Increased LTC Transition to Community</a:t>
            </a:r>
          </a:p>
        </p:txBody>
      </p:sp>
      <p:sp>
        <p:nvSpPr>
          <p:cNvPr id="3" name="Content Placeholder 2">
            <a:extLst>
              <a:ext uri="{FF2B5EF4-FFF2-40B4-BE49-F238E27FC236}">
                <a16:creationId xmlns:a16="http://schemas.microsoft.com/office/drawing/2014/main" xmlns="" id="{B86E1636-5655-594D-AC0B-7CFCC3DAE34A}"/>
              </a:ext>
            </a:extLst>
          </p:cNvPr>
          <p:cNvSpPr>
            <a:spLocks noGrp="1"/>
          </p:cNvSpPr>
          <p:nvPr>
            <p:ph idx="1"/>
          </p:nvPr>
        </p:nvSpPr>
        <p:spPr/>
        <p:txBody>
          <a:bodyPr/>
          <a:lstStyle/>
          <a:p>
            <a:endParaRPr lang="en-US" dirty="0"/>
          </a:p>
          <a:p>
            <a:endParaRPr lang="en-US" dirty="0"/>
          </a:p>
          <a:p>
            <a:r>
              <a:rPr lang="en-US" dirty="0"/>
              <a:t>Prior Contract</a:t>
            </a:r>
          </a:p>
          <a:p>
            <a:endParaRPr lang="en-US" dirty="0"/>
          </a:p>
          <a:p>
            <a:endParaRPr lang="en-US" dirty="0"/>
          </a:p>
          <a:p>
            <a:endParaRPr lang="en-US" dirty="0"/>
          </a:p>
          <a:p>
            <a:endParaRPr lang="en-US" dirty="0"/>
          </a:p>
          <a:p>
            <a:r>
              <a:rPr lang="en-US" dirty="0"/>
              <a:t>New Contract</a:t>
            </a:r>
          </a:p>
        </p:txBody>
      </p:sp>
      <p:sp>
        <p:nvSpPr>
          <p:cNvPr id="4" name="Slide Number Placeholder 3">
            <a:extLst>
              <a:ext uri="{FF2B5EF4-FFF2-40B4-BE49-F238E27FC236}">
                <a16:creationId xmlns:a16="http://schemas.microsoft.com/office/drawing/2014/main" xmlns="" id="{1EEF5E41-27B2-FD4C-A206-62F78D85EE59}"/>
              </a:ext>
            </a:extLst>
          </p:cNvPr>
          <p:cNvSpPr>
            <a:spLocks noGrp="1"/>
          </p:cNvSpPr>
          <p:nvPr>
            <p:ph type="sldNum" sz="quarter" idx="12"/>
          </p:nvPr>
        </p:nvSpPr>
        <p:spPr/>
        <p:txBody>
          <a:bodyPr/>
          <a:lstStyle/>
          <a:p>
            <a:fld id="{BA9B540C-44DA-4F69-89C9-7C84606640D3}" type="slidenum">
              <a:rPr lang="en-US" smtClean="0"/>
              <a:pPr/>
              <a:t>10</a:t>
            </a:fld>
            <a:endParaRPr lang="en-US" dirty="0"/>
          </a:p>
        </p:txBody>
      </p:sp>
      <p:pic>
        <p:nvPicPr>
          <p:cNvPr id="6" name="Picture 5">
            <a:extLst>
              <a:ext uri="{FF2B5EF4-FFF2-40B4-BE49-F238E27FC236}">
                <a16:creationId xmlns:a16="http://schemas.microsoft.com/office/drawing/2014/main" xmlns="" id="{B200E0B7-02F0-754C-876B-4D060AC050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0280" y="1799469"/>
            <a:ext cx="1610360" cy="1629531"/>
          </a:xfrm>
          <a:prstGeom prst="rect">
            <a:avLst/>
          </a:prstGeom>
        </p:spPr>
      </p:pic>
      <p:pic>
        <p:nvPicPr>
          <p:cNvPr id="8" name="Picture 7">
            <a:extLst>
              <a:ext uri="{FF2B5EF4-FFF2-40B4-BE49-F238E27FC236}">
                <a16:creationId xmlns:a16="http://schemas.microsoft.com/office/drawing/2014/main" xmlns="" id="{6C4D77F5-6BBF-574F-B12C-BF7F7FD688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0280" y="4206766"/>
            <a:ext cx="1610360" cy="1644868"/>
          </a:xfrm>
          <a:prstGeom prst="rect">
            <a:avLst/>
          </a:prstGeom>
        </p:spPr>
      </p:pic>
    </p:spTree>
    <p:extLst>
      <p:ext uri="{BB962C8B-B14F-4D97-AF65-F5344CB8AC3E}">
        <p14:creationId xmlns:p14="http://schemas.microsoft.com/office/powerpoint/2010/main" val="807161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8941"/>
            <a:ext cx="8229600" cy="1600200"/>
          </a:xfrm>
        </p:spPr>
        <p:txBody>
          <a:bodyPr/>
          <a:lstStyle/>
          <a:p>
            <a:r>
              <a:rPr lang="en-US" sz="4400" dirty="0"/>
              <a:t>What are the Application Steps?</a:t>
            </a:r>
          </a:p>
        </p:txBody>
      </p:sp>
      <p:sp>
        <p:nvSpPr>
          <p:cNvPr id="3" name="Content Placeholder 2"/>
          <p:cNvSpPr>
            <a:spLocks noGrp="1"/>
          </p:cNvSpPr>
          <p:nvPr>
            <p:ph idx="1"/>
          </p:nvPr>
        </p:nvSpPr>
        <p:spPr>
          <a:xfrm>
            <a:off x="627530" y="1807882"/>
            <a:ext cx="7863064" cy="4749215"/>
          </a:xfrm>
          <a:ln w="57150" cmpd="sng">
            <a:solidFill>
              <a:srgbClr val="E86B4B"/>
            </a:solidFill>
          </a:ln>
        </p:spPr>
        <p:txBody>
          <a:bodyPr>
            <a:normAutofit lnSpcReduction="10000"/>
          </a:bodyPr>
          <a:lstStyle/>
          <a:p>
            <a:pPr>
              <a:lnSpc>
                <a:spcPct val="150000"/>
              </a:lnSpc>
            </a:pPr>
            <a:r>
              <a:rPr lang="en-US" dirty="0"/>
              <a:t>Initial assessment</a:t>
            </a:r>
          </a:p>
          <a:p>
            <a:pPr lvl="1">
              <a:lnSpc>
                <a:spcPct val="150000"/>
              </a:lnSpc>
            </a:pPr>
            <a:r>
              <a:rPr lang="en-US" sz="2000" dirty="0"/>
              <a:t>What is the priority score?</a:t>
            </a:r>
          </a:p>
          <a:p>
            <a:pPr lvl="1">
              <a:lnSpc>
                <a:spcPct val="150000"/>
              </a:lnSpc>
            </a:pPr>
            <a:r>
              <a:rPr lang="en-US" sz="2000" dirty="0"/>
              <a:t>What does ranking (1-8) mean and how does  it work?</a:t>
            </a:r>
          </a:p>
          <a:p>
            <a:pPr lvl="1">
              <a:lnSpc>
                <a:spcPct val="150000"/>
              </a:lnSpc>
            </a:pPr>
            <a:r>
              <a:rPr lang="en-US" sz="2000" dirty="0"/>
              <a:t>Who ranks above 5 regardless of priority score</a:t>
            </a:r>
          </a:p>
          <a:p>
            <a:pPr>
              <a:lnSpc>
                <a:spcPct val="150000"/>
              </a:lnSpc>
            </a:pPr>
            <a:r>
              <a:rPr lang="en-US" dirty="0"/>
              <a:t>Wait list </a:t>
            </a:r>
          </a:p>
          <a:p>
            <a:pPr lvl="1">
              <a:lnSpc>
                <a:spcPct val="150000"/>
              </a:lnSpc>
            </a:pPr>
            <a:r>
              <a:rPr lang="en-US" sz="2000" dirty="0"/>
              <a:t>What does release mean?</a:t>
            </a:r>
          </a:p>
          <a:p>
            <a:pPr lvl="1">
              <a:lnSpc>
                <a:spcPct val="150000"/>
              </a:lnSpc>
            </a:pPr>
            <a:r>
              <a:rPr lang="en-US" sz="2000" dirty="0"/>
              <a:t>What happens after release?</a:t>
            </a:r>
          </a:p>
          <a:p>
            <a:pPr lvl="2">
              <a:lnSpc>
                <a:spcPct val="150000"/>
              </a:lnSpc>
            </a:pPr>
            <a:r>
              <a:rPr lang="en-US" dirty="0"/>
              <a:t>Determining clinical and financial eligibility</a:t>
            </a:r>
          </a:p>
          <a:p>
            <a:pPr lvl="1">
              <a:lnSpc>
                <a:spcPct val="150000"/>
              </a:lnSpc>
            </a:pPr>
            <a:r>
              <a:rPr lang="en-US" sz="2000" dirty="0"/>
              <a:t>Who Is exempted from initial assessment and wait list? </a:t>
            </a:r>
          </a:p>
        </p:txBody>
      </p:sp>
      <p:sp>
        <p:nvSpPr>
          <p:cNvPr id="4" name="Slide Number Placeholder 3"/>
          <p:cNvSpPr>
            <a:spLocks noGrp="1"/>
          </p:cNvSpPr>
          <p:nvPr>
            <p:ph type="sldNum" sz="quarter" idx="12"/>
          </p:nvPr>
        </p:nvSpPr>
        <p:spPr/>
        <p:txBody>
          <a:bodyPr/>
          <a:lstStyle/>
          <a:p>
            <a:fld id="{BA9B540C-44DA-4F69-89C9-7C84606640D3}" type="slidenum">
              <a:rPr lang="en-US" smtClean="0"/>
              <a:pPr/>
              <a:t>11</a:t>
            </a:fld>
            <a:endParaRPr lang="en-US" dirty="0"/>
          </a:p>
        </p:txBody>
      </p:sp>
    </p:spTree>
    <p:extLst>
      <p:ext uri="{BB962C8B-B14F-4D97-AF65-F5344CB8AC3E}">
        <p14:creationId xmlns:p14="http://schemas.microsoft.com/office/powerpoint/2010/main" val="2401017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08" y="0"/>
            <a:ext cx="8627472" cy="873760"/>
          </a:xfrm>
        </p:spPr>
        <p:txBody>
          <a:bodyPr/>
          <a:lstStyle/>
          <a:p>
            <a:r>
              <a:rPr lang="en-US" sz="3600" dirty="0"/>
              <a:t>Wait List: Class Action</a:t>
            </a:r>
          </a:p>
        </p:txBody>
      </p:sp>
      <p:sp>
        <p:nvSpPr>
          <p:cNvPr id="3" name="Content Placeholder 2"/>
          <p:cNvSpPr>
            <a:spLocks noGrp="1"/>
          </p:cNvSpPr>
          <p:nvPr>
            <p:ph idx="1"/>
          </p:nvPr>
        </p:nvSpPr>
        <p:spPr>
          <a:xfrm>
            <a:off x="575884" y="1036320"/>
            <a:ext cx="7944242" cy="5491241"/>
          </a:xfrm>
          <a:ln w="57150" cmpd="sng">
            <a:solidFill>
              <a:srgbClr val="E86B4B"/>
            </a:solidFill>
          </a:ln>
        </p:spPr>
        <p:txBody>
          <a:bodyPr>
            <a:normAutofit/>
          </a:bodyPr>
          <a:lstStyle/>
          <a:p>
            <a:pPr>
              <a:lnSpc>
                <a:spcPct val="150000"/>
              </a:lnSpc>
            </a:pPr>
            <a:endParaRPr lang="en-US" dirty="0"/>
          </a:p>
          <a:p>
            <a:pPr>
              <a:lnSpc>
                <a:spcPct val="150000"/>
              </a:lnSpc>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12</a:t>
            </a:fld>
            <a:endParaRPr lang="en-US" dirty="0"/>
          </a:p>
        </p:txBody>
      </p:sp>
      <p:pic>
        <p:nvPicPr>
          <p:cNvPr id="6" name="Picture 5">
            <a:extLst>
              <a:ext uri="{FF2B5EF4-FFF2-40B4-BE49-F238E27FC236}">
                <a16:creationId xmlns:a16="http://schemas.microsoft.com/office/drawing/2014/main" xmlns="" id="{C18D82E0-717C-A44F-BAA9-834E0928AB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4443" y="1219200"/>
            <a:ext cx="4033032" cy="5070355"/>
          </a:xfrm>
          <a:prstGeom prst="rect">
            <a:avLst/>
          </a:prstGeom>
        </p:spPr>
      </p:pic>
    </p:spTree>
    <p:extLst>
      <p:ext uri="{BB962C8B-B14F-4D97-AF65-F5344CB8AC3E}">
        <p14:creationId xmlns:p14="http://schemas.microsoft.com/office/powerpoint/2010/main" val="3045685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08" y="0"/>
            <a:ext cx="8686800" cy="1600200"/>
          </a:xfrm>
        </p:spPr>
        <p:txBody>
          <a:bodyPr/>
          <a:lstStyle/>
          <a:p>
            <a:r>
              <a:rPr lang="en-US" sz="4400" dirty="0"/>
              <a:t>Wait List: Class Action</a:t>
            </a:r>
          </a:p>
        </p:txBody>
      </p:sp>
      <p:sp>
        <p:nvSpPr>
          <p:cNvPr id="3" name="Content Placeholder 2"/>
          <p:cNvSpPr>
            <a:spLocks noGrp="1"/>
          </p:cNvSpPr>
          <p:nvPr>
            <p:ph idx="1"/>
          </p:nvPr>
        </p:nvSpPr>
        <p:spPr>
          <a:xfrm>
            <a:off x="575884" y="1794435"/>
            <a:ext cx="7944242" cy="4733126"/>
          </a:xfrm>
          <a:ln w="57150" cmpd="sng">
            <a:solidFill>
              <a:srgbClr val="E86B4B"/>
            </a:solidFill>
          </a:ln>
        </p:spPr>
        <p:txBody>
          <a:bodyPr>
            <a:normAutofit/>
          </a:bodyPr>
          <a:lstStyle/>
          <a:p>
            <a:pPr>
              <a:lnSpc>
                <a:spcPct val="150000"/>
              </a:lnSpc>
            </a:pPr>
            <a:r>
              <a:rPr lang="en-US" sz="2800" dirty="0"/>
              <a:t>Americans with Disabilities Act Class Action suit in the Northern District</a:t>
            </a:r>
          </a:p>
          <a:p>
            <a:pPr>
              <a:lnSpc>
                <a:spcPct val="150000"/>
              </a:lnSpc>
            </a:pPr>
            <a:r>
              <a:rPr lang="en-US" sz="2800" dirty="0"/>
              <a:t>Case No: 4:18-cv-00569-RH-MJR</a:t>
            </a:r>
          </a:p>
          <a:p>
            <a:pPr>
              <a:lnSpc>
                <a:spcPct val="150000"/>
              </a:lnSpc>
            </a:pPr>
            <a:r>
              <a:rPr lang="en-US" sz="2800" dirty="0"/>
              <a:t>Class Counsel Contact: Regan Bailey </a:t>
            </a:r>
          </a:p>
          <a:p>
            <a:pPr lvl="1">
              <a:lnSpc>
                <a:spcPct val="150000"/>
              </a:lnSpc>
            </a:pPr>
            <a:r>
              <a:rPr lang="en-US" sz="1800" dirty="0">
                <a:hlinkClick r:id="rId2"/>
              </a:rPr>
              <a:t>Rbailey@justiceinaging.org</a:t>
            </a:r>
            <a:r>
              <a:rPr lang="en-US" sz="1800" dirty="0"/>
              <a:t> </a:t>
            </a:r>
          </a:p>
          <a:p>
            <a:pPr>
              <a:lnSpc>
                <a:spcPct val="150000"/>
              </a:lnSpc>
            </a:pPr>
            <a:endParaRPr lang="en-US" sz="2800" dirty="0"/>
          </a:p>
          <a:p>
            <a:pPr>
              <a:lnSpc>
                <a:spcPct val="150000"/>
              </a:lnSpc>
            </a:pPr>
            <a:endParaRPr lang="en-US" sz="28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13</a:t>
            </a:fld>
            <a:endParaRPr lang="en-US" dirty="0"/>
          </a:p>
        </p:txBody>
      </p:sp>
    </p:spTree>
    <p:extLst>
      <p:ext uri="{BB962C8B-B14F-4D97-AF65-F5344CB8AC3E}">
        <p14:creationId xmlns:p14="http://schemas.microsoft.com/office/powerpoint/2010/main" val="455322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What if Application is Denied or Delayed?</a:t>
            </a:r>
          </a:p>
        </p:txBody>
      </p:sp>
      <p:sp>
        <p:nvSpPr>
          <p:cNvPr id="3" name="Content Placeholder 2"/>
          <p:cNvSpPr>
            <a:spLocks noGrp="1"/>
          </p:cNvSpPr>
          <p:nvPr>
            <p:ph idx="1"/>
          </p:nvPr>
        </p:nvSpPr>
        <p:spPr>
          <a:xfrm>
            <a:off x="605416" y="1807882"/>
            <a:ext cx="7967863" cy="4734447"/>
          </a:xfrm>
          <a:ln w="57150" cmpd="sng">
            <a:solidFill>
              <a:srgbClr val="E86B4B"/>
            </a:solidFill>
          </a:ln>
        </p:spPr>
        <p:txBody>
          <a:bodyPr>
            <a:normAutofit/>
          </a:bodyPr>
          <a:lstStyle/>
          <a:p>
            <a:pPr>
              <a:lnSpc>
                <a:spcPct val="150000"/>
              </a:lnSpc>
            </a:pPr>
            <a:r>
              <a:rPr lang="en-US" sz="3200" dirty="0"/>
              <a:t>Initial Assessment/Priority Rank</a:t>
            </a:r>
          </a:p>
          <a:p>
            <a:pPr lvl="1">
              <a:lnSpc>
                <a:spcPct val="150000"/>
              </a:lnSpc>
            </a:pPr>
            <a:r>
              <a:rPr lang="en-US" sz="2800" dirty="0"/>
              <a:t>Appeal to AHCA </a:t>
            </a:r>
            <a:r>
              <a:rPr lang="mr-IN" sz="2800" dirty="0"/>
              <a:t>–</a:t>
            </a:r>
            <a:r>
              <a:rPr lang="en-US" sz="2800" dirty="0"/>
              <a:t>Medicaid Hearing Unit</a:t>
            </a:r>
          </a:p>
          <a:p>
            <a:pPr>
              <a:lnSpc>
                <a:spcPct val="150000"/>
              </a:lnSpc>
            </a:pPr>
            <a:r>
              <a:rPr lang="en-US" sz="3200" dirty="0"/>
              <a:t>After Released from Waiting List</a:t>
            </a:r>
          </a:p>
          <a:p>
            <a:pPr lvl="1">
              <a:lnSpc>
                <a:spcPct val="150000"/>
              </a:lnSpc>
            </a:pPr>
            <a:r>
              <a:rPr lang="en-US" sz="2800" dirty="0"/>
              <a:t>Appeal to DCF</a:t>
            </a:r>
          </a:p>
        </p:txBody>
      </p:sp>
      <p:sp>
        <p:nvSpPr>
          <p:cNvPr id="4" name="Slide Number Placeholder 3"/>
          <p:cNvSpPr>
            <a:spLocks noGrp="1"/>
          </p:cNvSpPr>
          <p:nvPr>
            <p:ph type="sldNum" sz="quarter" idx="12"/>
          </p:nvPr>
        </p:nvSpPr>
        <p:spPr/>
        <p:txBody>
          <a:bodyPr/>
          <a:lstStyle/>
          <a:p>
            <a:fld id="{BA9B540C-44DA-4F69-89C9-7C84606640D3}" type="slidenum">
              <a:rPr lang="en-US" smtClean="0"/>
              <a:pPr/>
              <a:t>14</a:t>
            </a:fld>
            <a:endParaRPr lang="en-US" dirty="0"/>
          </a:p>
        </p:txBody>
      </p:sp>
    </p:spTree>
    <p:extLst>
      <p:ext uri="{BB962C8B-B14F-4D97-AF65-F5344CB8AC3E}">
        <p14:creationId xmlns:p14="http://schemas.microsoft.com/office/powerpoint/2010/main" val="1365992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3D7401-93B8-CB40-8E97-C907E1AD41FC}"/>
              </a:ext>
            </a:extLst>
          </p:cNvPr>
          <p:cNvSpPr>
            <a:spLocks noGrp="1"/>
          </p:cNvSpPr>
          <p:nvPr>
            <p:ph type="title"/>
          </p:nvPr>
        </p:nvSpPr>
        <p:spPr/>
        <p:txBody>
          <a:bodyPr/>
          <a:lstStyle/>
          <a:p>
            <a:r>
              <a:rPr lang="en-US" sz="4400" dirty="0"/>
              <a:t>”</a:t>
            </a:r>
            <a:r>
              <a:rPr lang="en-US" dirty="0"/>
              <a:t>Medicaid Pending”</a:t>
            </a:r>
            <a:endParaRPr lang="en-US" sz="4400" dirty="0"/>
          </a:p>
        </p:txBody>
      </p:sp>
      <p:sp>
        <p:nvSpPr>
          <p:cNvPr id="4" name="Content Placeholder 2">
            <a:extLst>
              <a:ext uri="{FF2B5EF4-FFF2-40B4-BE49-F238E27FC236}">
                <a16:creationId xmlns:a16="http://schemas.microsoft.com/office/drawing/2014/main" xmlns="" id="{1E5B878E-50C0-CE48-AB56-2683F58424D9}"/>
              </a:ext>
            </a:extLst>
          </p:cNvPr>
          <p:cNvSpPr>
            <a:spLocks noGrp="1"/>
          </p:cNvSpPr>
          <p:nvPr>
            <p:ph idx="1"/>
          </p:nvPr>
        </p:nvSpPr>
        <p:spPr>
          <a:ln w="57150" cmpd="sng">
            <a:solidFill>
              <a:srgbClr val="E86B4B"/>
            </a:solidFill>
          </a:ln>
        </p:spPr>
        <p:txBody>
          <a:bodyPr>
            <a:normAutofit/>
          </a:bodyPr>
          <a:lstStyle/>
          <a:p>
            <a:pPr>
              <a:lnSpc>
                <a:spcPct val="160000"/>
              </a:lnSpc>
            </a:pPr>
            <a:r>
              <a:rPr lang="en-US" sz="3600" dirty="0"/>
              <a:t>Medicaid Pending; Prior Contract</a:t>
            </a:r>
          </a:p>
          <a:p>
            <a:pPr lvl="1">
              <a:lnSpc>
                <a:spcPct val="160000"/>
              </a:lnSpc>
            </a:pPr>
            <a:r>
              <a:rPr lang="en-US" sz="2400" dirty="0"/>
              <a:t>Required that the plan must authorize and provide services to “Medicaid Pending” enrollees. </a:t>
            </a:r>
          </a:p>
          <a:p>
            <a:pPr>
              <a:lnSpc>
                <a:spcPct val="160000"/>
              </a:lnSpc>
            </a:pPr>
            <a:r>
              <a:rPr lang="en-US" sz="3600" dirty="0"/>
              <a:t>Current Contract</a:t>
            </a:r>
          </a:p>
          <a:p>
            <a:pPr lvl="1">
              <a:lnSpc>
                <a:spcPct val="160000"/>
              </a:lnSpc>
            </a:pPr>
            <a:r>
              <a:rPr lang="en-US" sz="2400" dirty="0"/>
              <a:t>Not required</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15</a:t>
            </a:fld>
            <a:endParaRPr lang="en-US" dirty="0"/>
          </a:p>
        </p:txBody>
      </p:sp>
    </p:spTree>
    <p:extLst>
      <p:ext uri="{BB962C8B-B14F-4D97-AF65-F5344CB8AC3E}">
        <p14:creationId xmlns:p14="http://schemas.microsoft.com/office/powerpoint/2010/main" val="3198211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04C584-335E-804C-BBE5-1AA2321D6699}"/>
              </a:ext>
            </a:extLst>
          </p:cNvPr>
          <p:cNvSpPr>
            <a:spLocks noGrp="1"/>
          </p:cNvSpPr>
          <p:nvPr>
            <p:ph type="title"/>
          </p:nvPr>
        </p:nvSpPr>
        <p:spPr/>
        <p:txBody>
          <a:bodyPr/>
          <a:lstStyle/>
          <a:p>
            <a:r>
              <a:rPr lang="en-US" dirty="0"/>
              <a:t>What Plans are Now Available?</a:t>
            </a:r>
          </a:p>
        </p:txBody>
      </p:sp>
      <p:sp>
        <p:nvSpPr>
          <p:cNvPr id="5" name="Content Placeholder 2">
            <a:extLst>
              <a:ext uri="{FF2B5EF4-FFF2-40B4-BE49-F238E27FC236}">
                <a16:creationId xmlns:a16="http://schemas.microsoft.com/office/drawing/2014/main" xmlns="" id="{A0D8511B-9775-B141-99F2-4DF96CF4187E}"/>
              </a:ext>
            </a:extLst>
          </p:cNvPr>
          <p:cNvSpPr>
            <a:spLocks noGrp="1"/>
          </p:cNvSpPr>
          <p:nvPr>
            <p:ph idx="1"/>
          </p:nvPr>
        </p:nvSpPr>
        <p:spPr>
          <a:ln w="57150" cmpd="sng">
            <a:solidFill>
              <a:srgbClr val="E86B4B"/>
            </a:solidFill>
          </a:ln>
        </p:spPr>
        <p:txBody>
          <a:bodyPr>
            <a:normAutofit lnSpcReduction="10000"/>
          </a:bodyPr>
          <a:lstStyle/>
          <a:p>
            <a:pPr>
              <a:lnSpc>
                <a:spcPct val="150000"/>
              </a:lnSpc>
            </a:pPr>
            <a:r>
              <a:rPr lang="en-US" dirty="0"/>
              <a:t>Managed Medical Assistance (MMA)</a:t>
            </a:r>
          </a:p>
          <a:p>
            <a:pPr lvl="1">
              <a:lnSpc>
                <a:spcPct val="150000"/>
              </a:lnSpc>
            </a:pPr>
            <a:r>
              <a:rPr lang="en-US" dirty="0"/>
              <a:t>Not available for those eligible for LTC services</a:t>
            </a:r>
          </a:p>
          <a:p>
            <a:pPr>
              <a:lnSpc>
                <a:spcPct val="150000"/>
              </a:lnSpc>
            </a:pPr>
            <a:r>
              <a:rPr lang="en-US" sz="2400" dirty="0"/>
              <a:t>Long Term Care Plus (LTC+)</a:t>
            </a:r>
          </a:p>
          <a:p>
            <a:pPr lvl="1">
              <a:lnSpc>
                <a:spcPct val="150000"/>
              </a:lnSpc>
            </a:pPr>
            <a:r>
              <a:rPr lang="en-US" dirty="0"/>
              <a:t>MMA services + LTC services</a:t>
            </a:r>
          </a:p>
          <a:p>
            <a:pPr lvl="1">
              <a:lnSpc>
                <a:spcPct val="150000"/>
              </a:lnSpc>
            </a:pPr>
            <a:r>
              <a:rPr lang="en-US" dirty="0"/>
              <a:t>Not available to those only eligible for MMA</a:t>
            </a:r>
          </a:p>
          <a:p>
            <a:pPr>
              <a:lnSpc>
                <a:spcPct val="150000"/>
              </a:lnSpc>
            </a:pPr>
            <a:r>
              <a:rPr lang="en-US" sz="2400" dirty="0"/>
              <a:t>Comprehensive</a:t>
            </a:r>
          </a:p>
          <a:p>
            <a:pPr lvl="1">
              <a:lnSpc>
                <a:spcPct val="150000"/>
              </a:lnSpc>
            </a:pPr>
            <a:r>
              <a:rPr lang="en-US" dirty="0"/>
              <a:t>MMA Services + LTC services</a:t>
            </a:r>
          </a:p>
          <a:p>
            <a:pPr>
              <a:lnSpc>
                <a:spcPct val="150000"/>
              </a:lnSpc>
            </a:pPr>
            <a:r>
              <a:rPr lang="en-US" dirty="0"/>
              <a:t>Specialty</a:t>
            </a:r>
          </a:p>
          <a:p>
            <a:pPr>
              <a:lnSpc>
                <a:spcPct val="150000"/>
              </a:lnSpc>
            </a:pPr>
            <a:r>
              <a:rPr lang="en-US" sz="2400" dirty="0"/>
              <a:t>Dental</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16</a:t>
            </a:fld>
            <a:endParaRPr lang="en-US" dirty="0"/>
          </a:p>
        </p:txBody>
      </p:sp>
    </p:spTree>
    <p:extLst>
      <p:ext uri="{BB962C8B-B14F-4D97-AF65-F5344CB8AC3E}">
        <p14:creationId xmlns:p14="http://schemas.microsoft.com/office/powerpoint/2010/main" val="3445146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8B01CA-B2C5-8E42-AAF5-A25D78764B27}"/>
              </a:ext>
            </a:extLst>
          </p:cNvPr>
          <p:cNvSpPr>
            <a:spLocks noGrp="1"/>
          </p:cNvSpPr>
          <p:nvPr>
            <p:ph type="title"/>
          </p:nvPr>
        </p:nvSpPr>
        <p:spPr/>
        <p:txBody>
          <a:bodyPr/>
          <a:lstStyle/>
          <a:p>
            <a:r>
              <a:rPr lang="en-US" sz="4800" dirty="0"/>
              <a:t>New Region 11 LTC Plans</a:t>
            </a:r>
          </a:p>
        </p:txBody>
      </p:sp>
      <p:sp>
        <p:nvSpPr>
          <p:cNvPr id="4" name="Slide Number Placeholder 3">
            <a:extLst>
              <a:ext uri="{FF2B5EF4-FFF2-40B4-BE49-F238E27FC236}">
                <a16:creationId xmlns:a16="http://schemas.microsoft.com/office/drawing/2014/main" xmlns="" id="{34A22236-C258-F941-BC09-D52841AD1793}"/>
              </a:ext>
            </a:extLst>
          </p:cNvPr>
          <p:cNvSpPr>
            <a:spLocks noGrp="1"/>
          </p:cNvSpPr>
          <p:nvPr>
            <p:ph type="sldNum" sz="quarter" idx="12"/>
          </p:nvPr>
        </p:nvSpPr>
        <p:spPr/>
        <p:txBody>
          <a:bodyPr/>
          <a:lstStyle/>
          <a:p>
            <a:fld id="{BA9B540C-44DA-4F69-89C9-7C84606640D3}" type="slidenum">
              <a:rPr lang="en-US" smtClean="0"/>
              <a:pPr/>
              <a:t>17</a:t>
            </a:fld>
            <a:endParaRPr lang="en-US" dirty="0"/>
          </a:p>
        </p:txBody>
      </p:sp>
      <p:pic>
        <p:nvPicPr>
          <p:cNvPr id="10" name="Content Placeholder 9">
            <a:extLst>
              <a:ext uri="{FF2B5EF4-FFF2-40B4-BE49-F238E27FC236}">
                <a16:creationId xmlns:a16="http://schemas.microsoft.com/office/drawing/2014/main" xmlns="" id="{9FDCD54A-3671-6744-AE3A-0DB8BA2A8A3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81759" y="2010171"/>
            <a:ext cx="6536987" cy="1600200"/>
          </a:xfrm>
        </p:spPr>
      </p:pic>
      <p:pic>
        <p:nvPicPr>
          <p:cNvPr id="12" name="Picture 11">
            <a:extLst>
              <a:ext uri="{FF2B5EF4-FFF2-40B4-BE49-F238E27FC236}">
                <a16:creationId xmlns:a16="http://schemas.microsoft.com/office/drawing/2014/main" xmlns="" id="{D29CE74B-91EA-D948-836A-A40415F0F8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1758" y="3587033"/>
            <a:ext cx="6536988" cy="560309"/>
          </a:xfrm>
          <a:prstGeom prst="rect">
            <a:avLst/>
          </a:prstGeom>
        </p:spPr>
      </p:pic>
    </p:spTree>
    <p:extLst>
      <p:ext uri="{BB962C8B-B14F-4D97-AF65-F5344CB8AC3E}">
        <p14:creationId xmlns:p14="http://schemas.microsoft.com/office/powerpoint/2010/main" val="1763415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8588"/>
            <a:ext cx="8229600" cy="1600200"/>
          </a:xfrm>
        </p:spPr>
        <p:txBody>
          <a:bodyPr/>
          <a:lstStyle/>
          <a:p>
            <a:r>
              <a:rPr lang="en-US" sz="4400" dirty="0"/>
              <a:t>Plan Enrollment</a:t>
            </a:r>
          </a:p>
        </p:txBody>
      </p:sp>
      <p:sp>
        <p:nvSpPr>
          <p:cNvPr id="3" name="Content Placeholder 2"/>
          <p:cNvSpPr>
            <a:spLocks noGrp="1"/>
          </p:cNvSpPr>
          <p:nvPr>
            <p:ph idx="1"/>
          </p:nvPr>
        </p:nvSpPr>
        <p:spPr>
          <a:xfrm>
            <a:off x="620182" y="1600200"/>
            <a:ext cx="7914710" cy="4956897"/>
          </a:xfrm>
          <a:ln w="57150" cmpd="sng">
            <a:solidFill>
              <a:srgbClr val="E86B4B"/>
            </a:solidFill>
          </a:ln>
        </p:spPr>
        <p:txBody>
          <a:bodyPr>
            <a:normAutofit/>
          </a:bodyPr>
          <a:lstStyle/>
          <a:p>
            <a:pPr>
              <a:lnSpc>
                <a:spcPct val="150000"/>
              </a:lnSpc>
            </a:pPr>
            <a:r>
              <a:rPr lang="en-US" sz="3200" dirty="0"/>
              <a:t>Finding Plans? </a:t>
            </a:r>
          </a:p>
          <a:p>
            <a:pPr>
              <a:lnSpc>
                <a:spcPct val="150000"/>
              </a:lnSpc>
            </a:pPr>
            <a:r>
              <a:rPr lang="en-US" sz="3200" i="1" dirty="0">
                <a:hlinkClick r:id="rId3"/>
              </a:rPr>
              <a:t>See</a:t>
            </a:r>
            <a:r>
              <a:rPr lang="en-US" sz="3200" dirty="0">
                <a:hlinkClick r:id="rId3"/>
              </a:rPr>
              <a:t> Snapshot link, listing regions and plans </a:t>
            </a:r>
            <a:endParaRPr lang="en-US" sz="3200" dirty="0"/>
          </a:p>
          <a:p>
            <a:pPr>
              <a:lnSpc>
                <a:spcPct val="150000"/>
              </a:lnSpc>
            </a:pPr>
            <a:r>
              <a:rPr lang="en-US" sz="3200" dirty="0"/>
              <a:t>What happens if no choice?</a:t>
            </a:r>
          </a:p>
          <a:p>
            <a:pPr lvl="1">
              <a:lnSpc>
                <a:spcPct val="150000"/>
              </a:lnSpc>
            </a:pPr>
            <a:r>
              <a:rPr lang="en-US" sz="3200" dirty="0"/>
              <a:t>Auto-enrollment </a:t>
            </a:r>
          </a:p>
        </p:txBody>
      </p:sp>
      <p:sp>
        <p:nvSpPr>
          <p:cNvPr id="4" name="Slide Number Placeholder 3"/>
          <p:cNvSpPr>
            <a:spLocks noGrp="1"/>
          </p:cNvSpPr>
          <p:nvPr>
            <p:ph type="sldNum" sz="quarter" idx="12"/>
          </p:nvPr>
        </p:nvSpPr>
        <p:spPr/>
        <p:txBody>
          <a:bodyPr/>
          <a:lstStyle/>
          <a:p>
            <a:fld id="{BA9B540C-44DA-4F69-89C9-7C84606640D3}" type="slidenum">
              <a:rPr lang="en-US" smtClean="0"/>
              <a:pPr/>
              <a:t>18</a:t>
            </a:fld>
            <a:endParaRPr lang="en-US" dirty="0"/>
          </a:p>
        </p:txBody>
      </p:sp>
    </p:spTree>
    <p:extLst>
      <p:ext uri="{BB962C8B-B14F-4D97-AF65-F5344CB8AC3E}">
        <p14:creationId xmlns:p14="http://schemas.microsoft.com/office/powerpoint/2010/main" val="3256138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04C584-335E-804C-BBE5-1AA2321D6699}"/>
              </a:ext>
            </a:extLst>
          </p:cNvPr>
          <p:cNvSpPr>
            <a:spLocks noGrp="1"/>
          </p:cNvSpPr>
          <p:nvPr>
            <p:ph type="title"/>
          </p:nvPr>
        </p:nvSpPr>
        <p:spPr/>
        <p:txBody>
          <a:bodyPr/>
          <a:lstStyle/>
          <a:p>
            <a:r>
              <a:rPr lang="en-US" dirty="0"/>
              <a:t>Dental Benefit</a:t>
            </a:r>
          </a:p>
        </p:txBody>
      </p:sp>
      <p:sp>
        <p:nvSpPr>
          <p:cNvPr id="5" name="Content Placeholder 2">
            <a:extLst>
              <a:ext uri="{FF2B5EF4-FFF2-40B4-BE49-F238E27FC236}">
                <a16:creationId xmlns:a16="http://schemas.microsoft.com/office/drawing/2014/main" xmlns="" id="{A0D8511B-9775-B141-99F2-4DF96CF4187E}"/>
              </a:ext>
            </a:extLst>
          </p:cNvPr>
          <p:cNvSpPr>
            <a:spLocks noGrp="1"/>
          </p:cNvSpPr>
          <p:nvPr>
            <p:ph idx="1"/>
          </p:nvPr>
        </p:nvSpPr>
        <p:spPr>
          <a:ln w="57150" cmpd="sng">
            <a:solidFill>
              <a:srgbClr val="E86B4B"/>
            </a:solidFill>
          </a:ln>
        </p:spPr>
        <p:txBody>
          <a:bodyPr>
            <a:normAutofit lnSpcReduction="10000"/>
          </a:bodyPr>
          <a:lstStyle/>
          <a:p>
            <a:pPr>
              <a:lnSpc>
                <a:spcPct val="150000"/>
              </a:lnSpc>
            </a:pPr>
            <a:r>
              <a:rPr lang="en-US" sz="2400" dirty="0"/>
              <a:t>Dental is a new benefit</a:t>
            </a:r>
          </a:p>
          <a:p>
            <a:pPr>
              <a:lnSpc>
                <a:spcPct val="150000"/>
              </a:lnSpc>
            </a:pPr>
            <a:endParaRPr lang="en-US" dirty="0"/>
          </a:p>
          <a:p>
            <a:pPr>
              <a:lnSpc>
                <a:spcPct val="150000"/>
              </a:lnSpc>
            </a:pPr>
            <a:r>
              <a:rPr lang="en-US" sz="2400" dirty="0"/>
              <a:t>Adult package includes diagnostic, preventative, and restorative periodontics</a:t>
            </a:r>
          </a:p>
          <a:p>
            <a:pPr>
              <a:lnSpc>
                <a:spcPct val="150000"/>
              </a:lnSpc>
            </a:pPr>
            <a:endParaRPr lang="en-US" dirty="0"/>
          </a:p>
          <a:p>
            <a:pPr>
              <a:lnSpc>
                <a:spcPct val="150000"/>
              </a:lnSpc>
            </a:pPr>
            <a:r>
              <a:rPr lang="en-US" sz="2400" dirty="0"/>
              <a:t>All full-benefit recipients are required to enroll, with a few exceptions</a:t>
            </a:r>
          </a:p>
          <a:p>
            <a:pPr lvl="1">
              <a:lnSpc>
                <a:spcPct val="150000"/>
              </a:lnSpc>
            </a:pPr>
            <a:r>
              <a:rPr lang="en-US" dirty="0"/>
              <a:t>See SMMC: Overview Presentation at 34</a:t>
            </a:r>
          </a:p>
          <a:p>
            <a:pPr lvl="1">
              <a:lnSpc>
                <a:spcPct val="150000"/>
              </a:lnSpc>
            </a:pPr>
            <a:endParaRPr lang="en-US" dirty="0"/>
          </a:p>
          <a:p>
            <a:pPr lvl="1">
              <a:lnSpc>
                <a:spcPct val="150000"/>
              </a:lnSpc>
            </a:pPr>
            <a:endParaRPr lang="en-US" dirty="0"/>
          </a:p>
        </p:txBody>
      </p:sp>
      <p:sp>
        <p:nvSpPr>
          <p:cNvPr id="3" name="Slide Number Placeholder 2"/>
          <p:cNvSpPr>
            <a:spLocks noGrp="1"/>
          </p:cNvSpPr>
          <p:nvPr>
            <p:ph type="sldNum" sz="quarter" idx="12"/>
          </p:nvPr>
        </p:nvSpPr>
        <p:spPr/>
        <p:txBody>
          <a:bodyPr/>
          <a:lstStyle/>
          <a:p>
            <a:fld id="{BA9B540C-44DA-4F69-89C9-7C84606640D3}" type="slidenum">
              <a:rPr lang="en-US" smtClean="0"/>
              <a:pPr/>
              <a:t>19</a:t>
            </a:fld>
            <a:endParaRPr lang="en-US" dirty="0"/>
          </a:p>
        </p:txBody>
      </p:sp>
    </p:spTree>
    <p:extLst>
      <p:ext uri="{BB962C8B-B14F-4D97-AF65-F5344CB8AC3E}">
        <p14:creationId xmlns:p14="http://schemas.microsoft.com/office/powerpoint/2010/main" val="1107550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pPr marL="0" indent="0">
              <a:buNone/>
            </a:pPr>
            <a:r>
              <a:rPr lang="en-US" dirty="0"/>
              <a:t>r</a:t>
            </a:r>
          </a:p>
        </p:txBody>
      </p:sp>
      <p:pic>
        <p:nvPicPr>
          <p:cNvPr id="5" name="Picture 4" descr="Screen Shot 2018-08-30 at 2.30.4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9900" y="0"/>
            <a:ext cx="5651586" cy="6858000"/>
          </a:xfrm>
          <a:prstGeom prst="rect">
            <a:avLst/>
          </a:prstGeom>
        </p:spPr>
      </p:pic>
      <p:sp>
        <p:nvSpPr>
          <p:cNvPr id="4" name="Slide Number Placeholder 3"/>
          <p:cNvSpPr>
            <a:spLocks noGrp="1"/>
          </p:cNvSpPr>
          <p:nvPr>
            <p:ph type="sldNum" sz="quarter" idx="12"/>
          </p:nvPr>
        </p:nvSpPr>
        <p:spPr/>
        <p:txBody>
          <a:bodyPr/>
          <a:lstStyle/>
          <a:p>
            <a:fld id="{BA9B540C-44DA-4F69-89C9-7C84606640D3}" type="slidenum">
              <a:rPr lang="en-US" smtClean="0"/>
              <a:pPr/>
              <a:t>2</a:t>
            </a:fld>
            <a:endParaRPr lang="en-US" dirty="0"/>
          </a:p>
        </p:txBody>
      </p:sp>
    </p:spTree>
    <p:extLst>
      <p:ext uri="{BB962C8B-B14F-4D97-AF65-F5344CB8AC3E}">
        <p14:creationId xmlns:p14="http://schemas.microsoft.com/office/powerpoint/2010/main" val="2082576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294"/>
            <a:ext cx="8229600" cy="1600200"/>
          </a:xfrm>
        </p:spPr>
        <p:txBody>
          <a:bodyPr/>
          <a:lstStyle/>
          <a:p>
            <a:r>
              <a:rPr lang="en-US" sz="4400" dirty="0"/>
              <a:t>What Specific Services Are Covered? </a:t>
            </a:r>
          </a:p>
        </p:txBody>
      </p:sp>
      <p:sp>
        <p:nvSpPr>
          <p:cNvPr id="3" name="Content Placeholder 2"/>
          <p:cNvSpPr>
            <a:spLocks noGrp="1"/>
          </p:cNvSpPr>
          <p:nvPr>
            <p:ph idx="1"/>
          </p:nvPr>
        </p:nvSpPr>
        <p:spPr>
          <a:xfrm>
            <a:off x="457200" y="1824318"/>
            <a:ext cx="8229600" cy="4525963"/>
          </a:xfrm>
          <a:ln w="57150" cmpd="sng">
            <a:solidFill>
              <a:srgbClr val="E86B4B"/>
            </a:solidFill>
          </a:ln>
        </p:spPr>
        <p:txBody>
          <a:bodyPr>
            <a:normAutofit/>
          </a:bodyPr>
          <a:lstStyle/>
          <a:p>
            <a:pPr>
              <a:lnSpc>
                <a:spcPct val="150000"/>
              </a:lnSpc>
            </a:pPr>
            <a:r>
              <a:rPr lang="en-US" sz="3200" dirty="0"/>
              <a:t>State statute</a:t>
            </a:r>
          </a:p>
          <a:p>
            <a:r>
              <a:rPr lang="en-US" sz="3200" dirty="0" smtClean="0"/>
              <a:t>Contract </a:t>
            </a:r>
            <a:endParaRPr lang="en-US" sz="3200" dirty="0"/>
          </a:p>
          <a:p>
            <a:pPr lvl="1"/>
            <a:r>
              <a:rPr lang="en-US" sz="2400" dirty="0" smtClean="0"/>
              <a:t>adult </a:t>
            </a:r>
            <a:r>
              <a:rPr lang="en-US" sz="2400" dirty="0"/>
              <a:t>companion </a:t>
            </a:r>
          </a:p>
          <a:p>
            <a:pPr lvl="1"/>
            <a:r>
              <a:rPr lang="en-US" sz="2400" dirty="0"/>
              <a:t>attendant nursing care </a:t>
            </a:r>
          </a:p>
          <a:p>
            <a:pPr lvl="1"/>
            <a:r>
              <a:rPr lang="en-US" sz="2400" dirty="0"/>
              <a:t>assistive care </a:t>
            </a:r>
          </a:p>
          <a:p>
            <a:pPr lvl="1"/>
            <a:r>
              <a:rPr lang="en-US" sz="2400" dirty="0"/>
              <a:t>homemaking</a:t>
            </a:r>
          </a:p>
          <a:p>
            <a:pPr>
              <a:lnSpc>
                <a:spcPct val="150000"/>
              </a:lnSpc>
            </a:pPr>
            <a:r>
              <a:rPr lang="en-US" sz="3200" dirty="0"/>
              <a:t>HCBS services &amp; “mixed” services</a:t>
            </a:r>
          </a:p>
          <a:p>
            <a:pPr lvl="1">
              <a:lnSpc>
                <a:spcPct val="150000"/>
              </a:lnSpc>
            </a:pPr>
            <a:endParaRPr lang="en-US" sz="24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20</a:t>
            </a:fld>
            <a:endParaRPr lang="en-US" dirty="0"/>
          </a:p>
        </p:txBody>
      </p:sp>
    </p:spTree>
    <p:extLst>
      <p:ext uri="{BB962C8B-B14F-4D97-AF65-F5344CB8AC3E}">
        <p14:creationId xmlns:p14="http://schemas.microsoft.com/office/powerpoint/2010/main" val="2225198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8588"/>
            <a:ext cx="8229600" cy="1600200"/>
          </a:xfrm>
        </p:spPr>
        <p:txBody>
          <a:bodyPr/>
          <a:lstStyle/>
          <a:p>
            <a:r>
              <a:rPr lang="en-US" sz="4400" dirty="0"/>
              <a:t>Expanded Benefits</a:t>
            </a:r>
          </a:p>
        </p:txBody>
      </p:sp>
      <p:sp>
        <p:nvSpPr>
          <p:cNvPr id="4" name="Slide Number Placeholder 3"/>
          <p:cNvSpPr>
            <a:spLocks noGrp="1"/>
          </p:cNvSpPr>
          <p:nvPr>
            <p:ph type="sldNum" sz="quarter" idx="12"/>
          </p:nvPr>
        </p:nvSpPr>
        <p:spPr/>
        <p:txBody>
          <a:bodyPr/>
          <a:lstStyle/>
          <a:p>
            <a:fld id="{BA9B540C-44DA-4F69-89C9-7C84606640D3}" type="slidenum">
              <a:rPr lang="en-US" smtClean="0"/>
              <a:pPr/>
              <a:t>21</a:t>
            </a:fld>
            <a:endParaRPr lang="en-US" dirty="0"/>
          </a:p>
        </p:txBody>
      </p:sp>
      <p:pic>
        <p:nvPicPr>
          <p:cNvPr id="14" name="Content Placeholder 13">
            <a:extLst>
              <a:ext uri="{FF2B5EF4-FFF2-40B4-BE49-F238E27FC236}">
                <a16:creationId xmlns:a16="http://schemas.microsoft.com/office/drawing/2014/main" xmlns="" id="{A1D13573-177D-E34D-9A17-784984C4E67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6023" y="1784126"/>
            <a:ext cx="8949230" cy="3289748"/>
          </a:xfrm>
        </p:spPr>
      </p:pic>
      <p:sp>
        <p:nvSpPr>
          <p:cNvPr id="16" name="TextBox 15">
            <a:extLst>
              <a:ext uri="{FF2B5EF4-FFF2-40B4-BE49-F238E27FC236}">
                <a16:creationId xmlns:a16="http://schemas.microsoft.com/office/drawing/2014/main" xmlns="" id="{9C1F9893-FC7B-C84F-99D0-34DD8700FD68}"/>
              </a:ext>
            </a:extLst>
          </p:cNvPr>
          <p:cNvSpPr txBox="1"/>
          <p:nvPr/>
        </p:nvSpPr>
        <p:spPr>
          <a:xfrm>
            <a:off x="1016000" y="4958080"/>
            <a:ext cx="184731" cy="369332"/>
          </a:xfrm>
          <a:prstGeom prst="rect">
            <a:avLst/>
          </a:prstGeom>
          <a:noFill/>
        </p:spPr>
        <p:txBody>
          <a:bodyPr wrap="none" rtlCol="0">
            <a:spAutoFit/>
          </a:bodyPr>
          <a:lstStyle/>
          <a:p>
            <a:endParaRPr lang="en-US" dirty="0"/>
          </a:p>
        </p:txBody>
      </p:sp>
      <p:sp>
        <p:nvSpPr>
          <p:cNvPr id="17" name="TextBox 16">
            <a:extLst>
              <a:ext uri="{FF2B5EF4-FFF2-40B4-BE49-F238E27FC236}">
                <a16:creationId xmlns:a16="http://schemas.microsoft.com/office/drawing/2014/main" xmlns="" id="{86138950-AADD-604A-A47E-841BC39081D6}"/>
              </a:ext>
            </a:extLst>
          </p:cNvPr>
          <p:cNvSpPr txBox="1"/>
          <p:nvPr/>
        </p:nvSpPr>
        <p:spPr>
          <a:xfrm>
            <a:off x="731520" y="4998720"/>
            <a:ext cx="184731" cy="369332"/>
          </a:xfrm>
          <a:prstGeom prst="rect">
            <a:avLst/>
          </a:prstGeom>
          <a:noFill/>
        </p:spPr>
        <p:txBody>
          <a:bodyPr wrap="none" rtlCol="0">
            <a:spAutoFit/>
          </a:bodyPr>
          <a:lstStyle/>
          <a:p>
            <a:endParaRPr lang="en-US" dirty="0"/>
          </a:p>
        </p:txBody>
      </p:sp>
      <p:sp>
        <p:nvSpPr>
          <p:cNvPr id="18" name="Rectangle 17">
            <a:extLst>
              <a:ext uri="{FF2B5EF4-FFF2-40B4-BE49-F238E27FC236}">
                <a16:creationId xmlns:a16="http://schemas.microsoft.com/office/drawing/2014/main" xmlns="" id="{6582F1B5-3C9C-6943-92AE-A2F3C61A38B2}"/>
              </a:ext>
            </a:extLst>
          </p:cNvPr>
          <p:cNvSpPr/>
          <p:nvPr/>
        </p:nvSpPr>
        <p:spPr>
          <a:xfrm>
            <a:off x="916250" y="5293222"/>
            <a:ext cx="7211749" cy="646331"/>
          </a:xfrm>
          <a:prstGeom prst="rect">
            <a:avLst/>
          </a:prstGeom>
        </p:spPr>
        <p:txBody>
          <a:bodyPr wrap="square">
            <a:spAutoFit/>
          </a:bodyPr>
          <a:lstStyle/>
          <a:p>
            <a:r>
              <a:rPr lang="en-US" dirty="0"/>
              <a:t>For a full list of expanded benefits, see the </a:t>
            </a:r>
            <a:r>
              <a:rPr lang="en-US" dirty="0">
                <a:hlinkClick r:id="rId4"/>
              </a:rPr>
              <a:t>SMMC: Overview Presentation</a:t>
            </a:r>
            <a:r>
              <a:rPr lang="en-US" dirty="0"/>
              <a:t> at 21-22</a:t>
            </a:r>
          </a:p>
        </p:txBody>
      </p:sp>
    </p:spTree>
    <p:extLst>
      <p:ext uri="{BB962C8B-B14F-4D97-AF65-F5344CB8AC3E}">
        <p14:creationId xmlns:p14="http://schemas.microsoft.com/office/powerpoint/2010/main" val="843321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3177"/>
            <a:ext cx="8229600" cy="1600200"/>
          </a:xfrm>
        </p:spPr>
        <p:txBody>
          <a:bodyPr/>
          <a:lstStyle/>
          <a:p>
            <a:r>
              <a:rPr lang="en-US" sz="4400" dirty="0"/>
              <a:t>Member Handbook</a:t>
            </a:r>
          </a:p>
        </p:txBody>
      </p:sp>
      <p:sp>
        <p:nvSpPr>
          <p:cNvPr id="3" name="Content Placeholder 2"/>
          <p:cNvSpPr>
            <a:spLocks noGrp="1"/>
          </p:cNvSpPr>
          <p:nvPr>
            <p:ph idx="1"/>
          </p:nvPr>
        </p:nvSpPr>
        <p:spPr>
          <a:xfrm>
            <a:off x="145143" y="1137023"/>
            <a:ext cx="8762999" cy="5049199"/>
          </a:xfrm>
          <a:ln w="57150" cmpd="sng">
            <a:solidFill>
              <a:srgbClr val="E86B4B"/>
            </a:solidFill>
          </a:ln>
        </p:spPr>
        <p:txBody>
          <a:bodyPr>
            <a:normAutofit fontScale="77500" lnSpcReduction="20000"/>
          </a:bodyPr>
          <a:lstStyle/>
          <a:p>
            <a:pPr>
              <a:lnSpc>
                <a:spcPct val="150000"/>
              </a:lnSpc>
            </a:pPr>
            <a:r>
              <a:rPr lang="en-US" sz="2800" dirty="0"/>
              <a:t>Prior Contract</a:t>
            </a:r>
            <a:r>
              <a:rPr lang="en-US" sz="2800" dirty="0" smtClean="0"/>
              <a:t>:</a:t>
            </a:r>
          </a:p>
          <a:p>
            <a:pPr>
              <a:lnSpc>
                <a:spcPct val="150000"/>
              </a:lnSpc>
            </a:pPr>
            <a:endParaRPr lang="en-US" sz="2800" dirty="0"/>
          </a:p>
          <a:p>
            <a:pPr lvl="1"/>
            <a:r>
              <a:rPr lang="en-US" dirty="0"/>
              <a:t>the role of the case manager;</a:t>
            </a:r>
            <a:endParaRPr lang="en-US" sz="1000" dirty="0"/>
          </a:p>
          <a:p>
            <a:pPr lvl="1"/>
            <a:r>
              <a:rPr lang="en-US" dirty="0"/>
              <a:t>how to access a case manager and services;</a:t>
            </a:r>
            <a:endParaRPr lang="en-US" sz="1000" dirty="0"/>
          </a:p>
          <a:p>
            <a:pPr lvl="1"/>
            <a:r>
              <a:rPr lang="en-US" dirty="0"/>
              <a:t>the assessment or re-assessment process;</a:t>
            </a:r>
            <a:endParaRPr lang="en-US" sz="1000" dirty="0"/>
          </a:p>
          <a:p>
            <a:pPr lvl="1"/>
            <a:r>
              <a:rPr lang="en-US" dirty="0"/>
              <a:t>the person-centered planning process;</a:t>
            </a:r>
            <a:endParaRPr lang="en-US" sz="1000" dirty="0"/>
          </a:p>
          <a:p>
            <a:pPr lvl="1"/>
            <a:r>
              <a:rPr lang="en-US" dirty="0"/>
              <a:t>local education and consumer resources;</a:t>
            </a:r>
            <a:endParaRPr lang="en-US" sz="1000" dirty="0"/>
          </a:p>
          <a:p>
            <a:pPr lvl="1"/>
            <a:r>
              <a:rPr lang="en-US" dirty="0"/>
              <a:t>participant direction for certain services; and</a:t>
            </a:r>
            <a:endParaRPr lang="en-US" sz="1000" dirty="0"/>
          </a:p>
          <a:p>
            <a:pPr lvl="1"/>
            <a:r>
              <a:rPr lang="en-US" dirty="0"/>
              <a:t>how to access information including the case file. </a:t>
            </a:r>
            <a:endParaRPr lang="en-US" sz="3600" dirty="0"/>
          </a:p>
          <a:p>
            <a:pPr lvl="1">
              <a:lnSpc>
                <a:spcPct val="150000"/>
              </a:lnSpc>
            </a:pPr>
            <a:r>
              <a:rPr lang="en-US" sz="2000" dirty="0"/>
              <a:t> </a:t>
            </a:r>
            <a:r>
              <a:rPr lang="en-US" i="1" dirty="0"/>
              <a:t>“The purpose of the LTC program is to provide you with an array of services that meet your needs and allow you to live in the setting of your choice. This includes allowing you to live in the community for as long as you choose.”</a:t>
            </a:r>
            <a:r>
              <a:rPr lang="en-US" sz="2000" dirty="0"/>
              <a:t> </a:t>
            </a:r>
          </a:p>
          <a:p>
            <a:pPr lvl="1">
              <a:lnSpc>
                <a:spcPct val="150000"/>
              </a:lnSpc>
            </a:pPr>
            <a:endParaRPr lang="en-US" dirty="0"/>
          </a:p>
          <a:p>
            <a:pPr>
              <a:lnSpc>
                <a:spcPct val="150000"/>
              </a:lnSpc>
            </a:pPr>
            <a:r>
              <a:rPr lang="en-US" sz="2800" dirty="0"/>
              <a:t>Current Contract: </a:t>
            </a:r>
          </a:p>
          <a:p>
            <a:pPr lvl="1">
              <a:lnSpc>
                <a:spcPct val="150000"/>
              </a:lnSpc>
            </a:pPr>
            <a:r>
              <a:rPr lang="en-US" sz="2000" dirty="0"/>
              <a:t>None of language above</a:t>
            </a:r>
          </a:p>
          <a:p>
            <a:pPr lvl="1">
              <a:lnSpc>
                <a:spcPct val="150000"/>
              </a:lnSpc>
            </a:pPr>
            <a:r>
              <a:rPr lang="en-US" sz="2000" dirty="0" smtClean="0"/>
              <a:t>Federal regulation is </a:t>
            </a:r>
            <a:r>
              <a:rPr lang="en-US" sz="2000" dirty="0"/>
              <a:t>cross </a:t>
            </a:r>
            <a:r>
              <a:rPr lang="en-US" sz="2000" dirty="0" smtClean="0"/>
              <a:t>referenced</a:t>
            </a:r>
            <a:endParaRPr lang="en-US" sz="20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22</a:t>
            </a:fld>
            <a:endParaRPr lang="en-US" dirty="0"/>
          </a:p>
        </p:txBody>
      </p:sp>
    </p:spTree>
    <p:extLst>
      <p:ext uri="{BB962C8B-B14F-4D97-AF65-F5344CB8AC3E}">
        <p14:creationId xmlns:p14="http://schemas.microsoft.com/office/powerpoint/2010/main" val="2120749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34470"/>
            <a:ext cx="8686801" cy="896471"/>
          </a:xfrm>
        </p:spPr>
        <p:txBody>
          <a:bodyPr/>
          <a:lstStyle/>
          <a:p>
            <a:r>
              <a:rPr lang="en-US" sz="4400" dirty="0"/>
              <a:t>Care Planning</a:t>
            </a:r>
          </a:p>
        </p:txBody>
      </p:sp>
      <p:sp>
        <p:nvSpPr>
          <p:cNvPr id="3" name="Content Placeholder 2"/>
          <p:cNvSpPr>
            <a:spLocks noGrp="1"/>
          </p:cNvSpPr>
          <p:nvPr>
            <p:ph idx="1"/>
          </p:nvPr>
        </p:nvSpPr>
        <p:spPr>
          <a:ln w="57150" cmpd="sng">
            <a:solidFill>
              <a:srgbClr val="E86B4B"/>
            </a:solidFill>
          </a:ln>
        </p:spPr>
        <p:txBody>
          <a:bodyPr>
            <a:normAutofit/>
          </a:bodyPr>
          <a:lstStyle/>
          <a:p>
            <a:pPr>
              <a:lnSpc>
                <a:spcPct val="150000"/>
              </a:lnSpc>
            </a:pPr>
            <a:r>
              <a:rPr lang="en-US" sz="2000" dirty="0"/>
              <a:t>What is the </a:t>
            </a:r>
            <a:r>
              <a:rPr lang="en-US" sz="2000" b="1" dirty="0"/>
              <a:t>person centered</a:t>
            </a:r>
            <a:r>
              <a:rPr lang="en-US" sz="2000" dirty="0"/>
              <a:t> planning process?</a:t>
            </a:r>
          </a:p>
          <a:p>
            <a:pPr lvl="1">
              <a:lnSpc>
                <a:spcPct val="150000"/>
              </a:lnSpc>
            </a:pPr>
            <a:r>
              <a:rPr lang="en-US" sz="2000" dirty="0"/>
              <a:t>What is the process?</a:t>
            </a:r>
          </a:p>
          <a:p>
            <a:pPr lvl="1">
              <a:lnSpc>
                <a:spcPct val="150000"/>
              </a:lnSpc>
            </a:pPr>
            <a:r>
              <a:rPr lang="en-US" sz="2000" dirty="0"/>
              <a:t>What is the plan?</a:t>
            </a:r>
          </a:p>
          <a:p>
            <a:pPr lvl="1">
              <a:lnSpc>
                <a:spcPct val="150000"/>
              </a:lnSpc>
            </a:pPr>
            <a:r>
              <a:rPr lang="en-US" sz="2000" dirty="0"/>
              <a:t>What is the supplemental assessment? </a:t>
            </a:r>
          </a:p>
          <a:p>
            <a:pPr lvl="1">
              <a:lnSpc>
                <a:spcPct val="150000"/>
              </a:lnSpc>
            </a:pPr>
            <a:r>
              <a:rPr lang="en-US" sz="2000" dirty="0"/>
              <a:t>What is the role of case management? </a:t>
            </a:r>
          </a:p>
          <a:p>
            <a:pPr lvl="1">
              <a:lnSpc>
                <a:spcPct val="150000"/>
              </a:lnSpc>
            </a:pPr>
            <a:r>
              <a:rPr lang="en-US" sz="2000" dirty="0"/>
              <a:t>What are participant directed services? </a:t>
            </a:r>
          </a:p>
        </p:txBody>
      </p:sp>
      <p:sp>
        <p:nvSpPr>
          <p:cNvPr id="4" name="Slide Number Placeholder 3"/>
          <p:cNvSpPr>
            <a:spLocks noGrp="1"/>
          </p:cNvSpPr>
          <p:nvPr>
            <p:ph type="sldNum" sz="quarter" idx="12"/>
          </p:nvPr>
        </p:nvSpPr>
        <p:spPr/>
        <p:txBody>
          <a:bodyPr/>
          <a:lstStyle/>
          <a:p>
            <a:fld id="{BA9B540C-44DA-4F69-89C9-7C84606640D3}" type="slidenum">
              <a:rPr lang="en-US" smtClean="0"/>
              <a:pPr/>
              <a:t>23</a:t>
            </a:fld>
            <a:endParaRPr lang="en-US" dirty="0"/>
          </a:p>
        </p:txBody>
      </p:sp>
    </p:spTree>
    <p:extLst>
      <p:ext uri="{BB962C8B-B14F-4D97-AF65-F5344CB8AC3E}">
        <p14:creationId xmlns:p14="http://schemas.microsoft.com/office/powerpoint/2010/main" val="718467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043" y="45101"/>
            <a:ext cx="7850094" cy="1344706"/>
          </a:xfrm>
        </p:spPr>
        <p:txBody>
          <a:bodyPr/>
          <a:lstStyle/>
          <a:p>
            <a:r>
              <a:rPr lang="en-US" sz="4400" dirty="0"/>
              <a:t>What Coverage Standard Applies?</a:t>
            </a:r>
          </a:p>
        </p:txBody>
      </p:sp>
      <p:sp>
        <p:nvSpPr>
          <p:cNvPr id="3" name="Content Placeholder 2"/>
          <p:cNvSpPr>
            <a:spLocks noGrp="1"/>
          </p:cNvSpPr>
          <p:nvPr>
            <p:ph idx="1"/>
          </p:nvPr>
        </p:nvSpPr>
        <p:spPr>
          <a:xfrm>
            <a:off x="457200" y="1734670"/>
            <a:ext cx="8229600" cy="4525963"/>
          </a:xfrm>
          <a:ln w="57150" cmpd="sng">
            <a:solidFill>
              <a:srgbClr val="E86B4B"/>
            </a:solidFill>
          </a:ln>
        </p:spPr>
        <p:txBody>
          <a:bodyPr>
            <a:normAutofit/>
          </a:bodyPr>
          <a:lstStyle/>
          <a:p>
            <a:pPr>
              <a:lnSpc>
                <a:spcPct val="150000"/>
              </a:lnSpc>
            </a:pPr>
            <a:r>
              <a:rPr lang="en-US" sz="3200" dirty="0"/>
              <a:t>Medical necessity </a:t>
            </a:r>
          </a:p>
          <a:p>
            <a:pPr lvl="1">
              <a:lnSpc>
                <a:spcPct val="150000"/>
              </a:lnSpc>
            </a:pPr>
            <a:r>
              <a:rPr lang="en-US" sz="2800" dirty="0"/>
              <a:t>What is the general standard in Florida?</a:t>
            </a:r>
          </a:p>
          <a:p>
            <a:pPr lvl="1">
              <a:lnSpc>
                <a:spcPct val="150000"/>
              </a:lnSpc>
            </a:pPr>
            <a:r>
              <a:rPr lang="en-US" sz="2800" dirty="0"/>
              <a:t>What is the standard for HCBS</a:t>
            </a:r>
          </a:p>
          <a:p>
            <a:pPr>
              <a:lnSpc>
                <a:spcPct val="150000"/>
              </a:lnSpc>
            </a:pPr>
            <a:r>
              <a:rPr lang="en-US" sz="3200" dirty="0"/>
              <a:t>Other coverage criteria</a:t>
            </a:r>
          </a:p>
          <a:p>
            <a:pPr lvl="1">
              <a:lnSpc>
                <a:spcPct val="150000"/>
              </a:lnSpc>
            </a:pPr>
            <a:r>
              <a:rPr lang="en-US" sz="2800" dirty="0"/>
              <a:t>What is supplemental assessment? </a:t>
            </a:r>
          </a:p>
        </p:txBody>
      </p:sp>
      <p:sp>
        <p:nvSpPr>
          <p:cNvPr id="4" name="Slide Number Placeholder 3"/>
          <p:cNvSpPr>
            <a:spLocks noGrp="1"/>
          </p:cNvSpPr>
          <p:nvPr>
            <p:ph type="sldNum" sz="quarter" idx="12"/>
          </p:nvPr>
        </p:nvSpPr>
        <p:spPr/>
        <p:txBody>
          <a:bodyPr/>
          <a:lstStyle/>
          <a:p>
            <a:fld id="{BA9B540C-44DA-4F69-89C9-7C84606640D3}" type="slidenum">
              <a:rPr lang="en-US" smtClean="0"/>
              <a:pPr/>
              <a:t>24</a:t>
            </a:fld>
            <a:endParaRPr lang="en-US" dirty="0"/>
          </a:p>
        </p:txBody>
      </p:sp>
    </p:spTree>
    <p:extLst>
      <p:ext uri="{BB962C8B-B14F-4D97-AF65-F5344CB8AC3E}">
        <p14:creationId xmlns:p14="http://schemas.microsoft.com/office/powerpoint/2010/main" val="1879699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29" y="0"/>
            <a:ext cx="9024471" cy="1419412"/>
          </a:xfrm>
        </p:spPr>
        <p:txBody>
          <a:bodyPr/>
          <a:lstStyle/>
          <a:p>
            <a:r>
              <a:rPr lang="en-US" sz="4400" dirty="0"/>
              <a:t>Florida’s Definition of Medical Necessity </a:t>
            </a:r>
          </a:p>
        </p:txBody>
      </p:sp>
      <p:sp>
        <p:nvSpPr>
          <p:cNvPr id="3" name="Content Placeholder 2"/>
          <p:cNvSpPr>
            <a:spLocks noGrp="1"/>
          </p:cNvSpPr>
          <p:nvPr>
            <p:ph idx="1"/>
          </p:nvPr>
        </p:nvSpPr>
        <p:spPr>
          <a:xfrm>
            <a:off x="605416" y="1570318"/>
            <a:ext cx="7914710" cy="5016316"/>
          </a:xfrm>
          <a:ln w="57150" cmpd="sng">
            <a:solidFill>
              <a:srgbClr val="E86B4B"/>
            </a:solidFill>
          </a:ln>
        </p:spPr>
        <p:txBody>
          <a:bodyPr>
            <a:normAutofit fontScale="70000" lnSpcReduction="20000"/>
          </a:bodyPr>
          <a:lstStyle/>
          <a:p>
            <a:pPr lvl="1"/>
            <a:endParaRPr lang="en-US" dirty="0"/>
          </a:p>
          <a:p>
            <a:r>
              <a:rPr lang="en-US" dirty="0">
                <a:solidFill>
                  <a:srgbClr val="FF0000"/>
                </a:solidFill>
              </a:rPr>
              <a:t>1) Be necessary to protect life, to prevent significant illness or significant disability, or to alleviate severe pain;</a:t>
            </a:r>
          </a:p>
          <a:p>
            <a:endParaRPr lang="en-US" dirty="0"/>
          </a:p>
          <a:p>
            <a:r>
              <a:rPr lang="en-US" dirty="0"/>
              <a:t>2) Be individualized, specific, and consistent with symptoms or confirmed diagnosis of the illness or injury under treatment, and not in excess of the patient’s needs;</a:t>
            </a:r>
          </a:p>
          <a:p>
            <a:endParaRPr lang="en-US" dirty="0"/>
          </a:p>
          <a:p>
            <a:r>
              <a:rPr lang="en-US" dirty="0">
                <a:solidFill>
                  <a:srgbClr val="FF0000"/>
                </a:solidFill>
              </a:rPr>
              <a:t>3) Be consistent with generally</a:t>
            </a:r>
            <a:r>
              <a:rPr lang="is-IS" dirty="0">
                <a:solidFill>
                  <a:srgbClr val="FF0000"/>
                </a:solidFill>
              </a:rPr>
              <a:t> </a:t>
            </a:r>
            <a:r>
              <a:rPr lang="en-US" dirty="0">
                <a:solidFill>
                  <a:srgbClr val="FF0000"/>
                </a:solidFill>
              </a:rPr>
              <a:t>accepted professional medical standards as determined by the Medicaid program, and not experimental or investigational;</a:t>
            </a:r>
          </a:p>
          <a:p>
            <a:endParaRPr lang="en-US" dirty="0">
              <a:solidFill>
                <a:srgbClr val="FF0000"/>
              </a:solidFill>
            </a:endParaRPr>
          </a:p>
          <a:p>
            <a:r>
              <a:rPr lang="en-US" dirty="0"/>
              <a:t>4) Be reflective of the level of service that can be safely furnished, and for which no equally effective and more conservative or less costly treatment is available statewide and;</a:t>
            </a:r>
          </a:p>
          <a:p>
            <a:endParaRPr lang="en-US" dirty="0"/>
          </a:p>
          <a:p>
            <a:r>
              <a:rPr lang="en-US" dirty="0"/>
              <a:t>5) Be furnished in a manner not primarily intended for the convenience of the recipient, the recipient’s caretaker, or the provider.</a:t>
            </a:r>
          </a:p>
        </p:txBody>
      </p:sp>
      <p:sp>
        <p:nvSpPr>
          <p:cNvPr id="4" name="Slide Number Placeholder 3"/>
          <p:cNvSpPr>
            <a:spLocks noGrp="1"/>
          </p:cNvSpPr>
          <p:nvPr>
            <p:ph type="sldNum" sz="quarter" idx="12"/>
          </p:nvPr>
        </p:nvSpPr>
        <p:spPr/>
        <p:txBody>
          <a:bodyPr/>
          <a:lstStyle/>
          <a:p>
            <a:fld id="{BA9B540C-44DA-4F69-89C9-7C84606640D3}" type="slidenum">
              <a:rPr lang="en-US" smtClean="0"/>
              <a:pPr/>
              <a:t>25</a:t>
            </a:fld>
            <a:endParaRPr lang="en-US" dirty="0"/>
          </a:p>
        </p:txBody>
      </p:sp>
    </p:spTree>
    <p:extLst>
      <p:ext uri="{BB962C8B-B14F-4D97-AF65-F5344CB8AC3E}">
        <p14:creationId xmlns:p14="http://schemas.microsoft.com/office/powerpoint/2010/main" val="30885651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670" y="119530"/>
            <a:ext cx="7984565" cy="1374588"/>
          </a:xfrm>
        </p:spPr>
        <p:txBody>
          <a:bodyPr/>
          <a:lstStyle/>
          <a:p>
            <a:r>
              <a:rPr lang="en-US" sz="4400" dirty="0"/>
              <a:t>Medical Necessity Definition for HCBS</a:t>
            </a:r>
          </a:p>
        </p:txBody>
      </p:sp>
      <p:sp>
        <p:nvSpPr>
          <p:cNvPr id="3" name="Content Placeholder 2"/>
          <p:cNvSpPr>
            <a:spLocks noGrp="1"/>
          </p:cNvSpPr>
          <p:nvPr>
            <p:ph idx="1"/>
          </p:nvPr>
        </p:nvSpPr>
        <p:spPr>
          <a:xfrm>
            <a:off x="591670" y="1538942"/>
            <a:ext cx="7984565" cy="4988619"/>
          </a:xfrm>
          <a:ln w="57150" cmpd="sng">
            <a:solidFill>
              <a:srgbClr val="E86B4B"/>
            </a:solidFill>
          </a:ln>
        </p:spPr>
        <p:txBody>
          <a:bodyPr>
            <a:normAutofit/>
          </a:bodyPr>
          <a:lstStyle/>
          <a:p>
            <a:r>
              <a:rPr lang="en-US" sz="1800" dirty="0"/>
              <a:t>Be individualized, specific, and consistent with symptoms or confirmed diagnosis of the illness or injury under treatment, and not in excess of the patient’s needs </a:t>
            </a:r>
            <a:r>
              <a:rPr lang="en-US" sz="1800" b="1" dirty="0"/>
              <a:t>(# 2)</a:t>
            </a:r>
            <a:r>
              <a:rPr lang="en-US" sz="1800" dirty="0"/>
              <a:t>;</a:t>
            </a:r>
          </a:p>
          <a:p>
            <a:r>
              <a:rPr lang="en-US" sz="1800" dirty="0"/>
              <a:t>Be reflective of the level of service that can be safely furnished, and for which no equally effective and more conservative or less costly treatment is available statewide (</a:t>
            </a:r>
            <a:r>
              <a:rPr lang="en-US" sz="1800" b="1" dirty="0"/>
              <a:t># 4</a:t>
            </a:r>
            <a:r>
              <a:rPr lang="en-US" sz="1800" dirty="0"/>
              <a:t>) and;</a:t>
            </a:r>
          </a:p>
          <a:p>
            <a:r>
              <a:rPr lang="en-US" sz="1800" dirty="0"/>
              <a:t>Be furnished in a manner not primarily intended for the convenience of the recipient, the recipient’s caretaker, or the provider (</a:t>
            </a:r>
            <a:r>
              <a:rPr lang="en-US" sz="1800" b="1" dirty="0"/>
              <a:t># 5</a:t>
            </a:r>
            <a:r>
              <a:rPr lang="en-US" sz="1800" dirty="0"/>
              <a:t>).</a:t>
            </a:r>
          </a:p>
          <a:p>
            <a:endParaRPr lang="en-US" sz="1800" dirty="0"/>
          </a:p>
          <a:p>
            <a:r>
              <a:rPr lang="en-US" sz="1800" dirty="0"/>
              <a:t>And, one of the following:</a:t>
            </a:r>
          </a:p>
          <a:p>
            <a:pPr lvl="1"/>
            <a:r>
              <a:rPr lang="en-US" dirty="0"/>
              <a:t>Enable the enrollee to maintain or regain functional capacity; or</a:t>
            </a:r>
          </a:p>
          <a:p>
            <a:pPr lvl="1"/>
            <a:r>
              <a:rPr lang="en-US" dirty="0"/>
              <a:t>Enable the enrollee to have access to the benefits of community living, to achieve person-centered goals, and to live and work in the setting of his or her choice.</a:t>
            </a:r>
          </a:p>
        </p:txBody>
      </p:sp>
      <p:sp>
        <p:nvSpPr>
          <p:cNvPr id="4" name="Slide Number Placeholder 3"/>
          <p:cNvSpPr>
            <a:spLocks noGrp="1"/>
          </p:cNvSpPr>
          <p:nvPr>
            <p:ph type="sldNum" sz="quarter" idx="12"/>
          </p:nvPr>
        </p:nvSpPr>
        <p:spPr/>
        <p:txBody>
          <a:bodyPr/>
          <a:lstStyle/>
          <a:p>
            <a:fld id="{BA9B540C-44DA-4F69-89C9-7C84606640D3}" type="slidenum">
              <a:rPr lang="en-US" smtClean="0"/>
              <a:pPr/>
              <a:t>26</a:t>
            </a:fld>
            <a:endParaRPr lang="en-US" dirty="0"/>
          </a:p>
        </p:txBody>
      </p:sp>
    </p:spTree>
    <p:extLst>
      <p:ext uri="{BB962C8B-B14F-4D97-AF65-F5344CB8AC3E}">
        <p14:creationId xmlns:p14="http://schemas.microsoft.com/office/powerpoint/2010/main" val="15708752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08" y="0"/>
            <a:ext cx="8686800" cy="1600200"/>
          </a:xfrm>
        </p:spPr>
        <p:txBody>
          <a:bodyPr/>
          <a:lstStyle/>
          <a:p>
            <a:r>
              <a:rPr lang="en-US" sz="4400" dirty="0"/>
              <a:t>What are the Standards for </a:t>
            </a:r>
            <a:r>
              <a:rPr lang="en-US" sz="4400" dirty="0" smtClean="0"/>
              <a:t>Continued </a:t>
            </a:r>
            <a:r>
              <a:rPr lang="en-US" sz="4400" dirty="0"/>
              <a:t>Coverage?</a:t>
            </a:r>
          </a:p>
        </p:txBody>
      </p:sp>
      <p:sp>
        <p:nvSpPr>
          <p:cNvPr id="3" name="Content Placeholder 2"/>
          <p:cNvSpPr>
            <a:spLocks noGrp="1"/>
          </p:cNvSpPr>
          <p:nvPr>
            <p:ph idx="1"/>
          </p:nvPr>
        </p:nvSpPr>
        <p:spPr>
          <a:xfrm>
            <a:off x="575884" y="1794435"/>
            <a:ext cx="7944242" cy="4733126"/>
          </a:xfrm>
          <a:ln w="57150" cmpd="sng">
            <a:solidFill>
              <a:srgbClr val="E86B4B"/>
            </a:solidFill>
          </a:ln>
        </p:spPr>
        <p:txBody>
          <a:bodyPr>
            <a:normAutofit/>
          </a:bodyPr>
          <a:lstStyle/>
          <a:p>
            <a:pPr marL="400050">
              <a:lnSpc>
                <a:spcPct val="150000"/>
              </a:lnSpc>
            </a:pPr>
            <a:r>
              <a:rPr lang="en-US" dirty="0" smtClean="0"/>
              <a:t>What </a:t>
            </a:r>
            <a:r>
              <a:rPr lang="en-US" dirty="0"/>
              <a:t>to do if gaps in coverage? </a:t>
            </a:r>
          </a:p>
          <a:p>
            <a:pPr lvl="1">
              <a:lnSpc>
                <a:spcPct val="120000"/>
              </a:lnSpc>
            </a:pPr>
            <a:r>
              <a:rPr lang="en-US" sz="1900" dirty="0"/>
              <a:t>Contingency and back up plan/Cannot rely on ”informal support” </a:t>
            </a:r>
            <a:endParaRPr lang="en-US" sz="1900" dirty="0" smtClean="0"/>
          </a:p>
          <a:p>
            <a:pPr lvl="1">
              <a:lnSpc>
                <a:spcPct val="120000"/>
              </a:lnSpc>
            </a:pPr>
            <a:endParaRPr lang="en-US" sz="1900" dirty="0"/>
          </a:p>
          <a:p>
            <a:pPr>
              <a:lnSpc>
                <a:spcPct val="110000"/>
              </a:lnSpc>
            </a:pPr>
            <a:r>
              <a:rPr lang="en-US" dirty="0"/>
              <a:t>What are  prescribing and continuing coverage requirements? </a:t>
            </a:r>
          </a:p>
          <a:p>
            <a:pPr lvl="1"/>
            <a:r>
              <a:rPr lang="en-US" sz="1900" dirty="0"/>
              <a:t>6 months for </a:t>
            </a:r>
            <a:r>
              <a:rPr lang="en-US" sz="1900"/>
              <a:t>maintenance </a:t>
            </a:r>
            <a:r>
              <a:rPr lang="en-US" sz="1900" smtClean="0"/>
              <a:t>therapy</a:t>
            </a:r>
            <a:endParaRPr lang="en-US" sz="1900" dirty="0"/>
          </a:p>
          <a:p>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27</a:t>
            </a:fld>
            <a:endParaRPr lang="en-US" dirty="0"/>
          </a:p>
        </p:txBody>
      </p:sp>
    </p:spTree>
    <p:extLst>
      <p:ext uri="{BB962C8B-B14F-4D97-AF65-F5344CB8AC3E}">
        <p14:creationId xmlns:p14="http://schemas.microsoft.com/office/powerpoint/2010/main" val="3089765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3D7401-93B8-CB40-8E97-C907E1AD41FC}"/>
              </a:ext>
            </a:extLst>
          </p:cNvPr>
          <p:cNvSpPr>
            <a:spLocks noGrp="1"/>
          </p:cNvSpPr>
          <p:nvPr>
            <p:ph type="title"/>
          </p:nvPr>
        </p:nvSpPr>
        <p:spPr/>
        <p:txBody>
          <a:bodyPr/>
          <a:lstStyle/>
          <a:p>
            <a:r>
              <a:rPr lang="en-US" sz="4400" dirty="0"/>
              <a:t>“SIXT” Period</a:t>
            </a:r>
          </a:p>
        </p:txBody>
      </p:sp>
      <p:sp>
        <p:nvSpPr>
          <p:cNvPr id="4" name="Content Placeholder 2">
            <a:extLst>
              <a:ext uri="{FF2B5EF4-FFF2-40B4-BE49-F238E27FC236}">
                <a16:creationId xmlns:a16="http://schemas.microsoft.com/office/drawing/2014/main" xmlns="" id="{1E5B878E-50C0-CE48-AB56-2683F58424D9}"/>
              </a:ext>
            </a:extLst>
          </p:cNvPr>
          <p:cNvSpPr>
            <a:spLocks noGrp="1"/>
          </p:cNvSpPr>
          <p:nvPr>
            <p:ph idx="1"/>
          </p:nvPr>
        </p:nvSpPr>
        <p:spPr>
          <a:ln w="57150" cmpd="sng">
            <a:solidFill>
              <a:srgbClr val="E86B4B"/>
            </a:solidFill>
          </a:ln>
        </p:spPr>
        <p:txBody>
          <a:bodyPr>
            <a:normAutofit/>
          </a:bodyPr>
          <a:lstStyle/>
          <a:p>
            <a:pPr>
              <a:lnSpc>
                <a:spcPct val="160000"/>
              </a:lnSpc>
            </a:pPr>
            <a:r>
              <a:rPr lang="en-US" sz="2800" dirty="0"/>
              <a:t>Prior Contract</a:t>
            </a:r>
          </a:p>
          <a:p>
            <a:pPr lvl="1">
              <a:lnSpc>
                <a:spcPct val="160000"/>
              </a:lnSpc>
            </a:pPr>
            <a:r>
              <a:rPr lang="en-US" sz="1800" dirty="0"/>
              <a:t>Authorized enrollees who lose Medicaid eligibility to continue enrollment and plan for sixty days </a:t>
            </a:r>
            <a:r>
              <a:rPr lang="mr-IN" sz="1800" dirty="0"/>
              <a:t>–</a:t>
            </a:r>
            <a:r>
              <a:rPr lang="en-US" sz="1800" dirty="0"/>
              <a:t> the SIXT Period.</a:t>
            </a:r>
          </a:p>
          <a:p>
            <a:pPr lvl="1">
              <a:lnSpc>
                <a:spcPct val="160000"/>
              </a:lnSpc>
            </a:pPr>
            <a:r>
              <a:rPr lang="en-US" sz="1800" dirty="0"/>
              <a:t>Plan was required to continue providing services during the SIXT Period.</a:t>
            </a:r>
          </a:p>
          <a:p>
            <a:pPr lvl="1">
              <a:lnSpc>
                <a:spcPct val="160000"/>
              </a:lnSpc>
            </a:pPr>
            <a:r>
              <a:rPr lang="en-US" sz="1800" dirty="0"/>
              <a:t>Continued enrollment for 60 days after ineligibility.</a:t>
            </a:r>
          </a:p>
          <a:p>
            <a:pPr>
              <a:lnSpc>
                <a:spcPct val="160000"/>
              </a:lnSpc>
            </a:pPr>
            <a:r>
              <a:rPr lang="en-US" sz="2800" dirty="0"/>
              <a:t>Current Contract</a:t>
            </a:r>
          </a:p>
          <a:p>
            <a:pPr lvl="1">
              <a:lnSpc>
                <a:spcPct val="160000"/>
              </a:lnSpc>
            </a:pPr>
            <a:r>
              <a:rPr lang="en-US" sz="1800" dirty="0"/>
              <a:t>Not required</a:t>
            </a:r>
          </a:p>
        </p:txBody>
      </p:sp>
      <p:sp>
        <p:nvSpPr>
          <p:cNvPr id="3" name="Slide Number Placeholder 2"/>
          <p:cNvSpPr>
            <a:spLocks noGrp="1"/>
          </p:cNvSpPr>
          <p:nvPr>
            <p:ph type="sldNum" sz="quarter" idx="12"/>
          </p:nvPr>
        </p:nvSpPr>
        <p:spPr/>
        <p:txBody>
          <a:bodyPr/>
          <a:lstStyle/>
          <a:p>
            <a:fld id="{BA9B540C-44DA-4F69-89C9-7C84606640D3}" type="slidenum">
              <a:rPr lang="en-US" smtClean="0"/>
              <a:pPr/>
              <a:t>28</a:t>
            </a:fld>
            <a:endParaRPr lang="en-US" dirty="0"/>
          </a:p>
        </p:txBody>
      </p:sp>
    </p:spTree>
    <p:extLst>
      <p:ext uri="{BB962C8B-B14F-4D97-AF65-F5344CB8AC3E}">
        <p14:creationId xmlns:p14="http://schemas.microsoft.com/office/powerpoint/2010/main" val="105475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08" y="0"/>
            <a:ext cx="8686800" cy="1600200"/>
          </a:xfrm>
        </p:spPr>
        <p:txBody>
          <a:bodyPr/>
          <a:lstStyle/>
          <a:p>
            <a:r>
              <a:rPr lang="en-US" sz="4400" dirty="0" smtClean="0"/>
              <a:t>Network Adequacy</a:t>
            </a:r>
            <a:br>
              <a:rPr lang="en-US" sz="4400" dirty="0" smtClean="0"/>
            </a:br>
            <a:r>
              <a:rPr lang="en-US" sz="4400" dirty="0" smtClean="0"/>
              <a:t>/</a:t>
            </a:r>
            <a:r>
              <a:rPr lang="en-US" sz="4400" dirty="0"/>
              <a:t>Time Standards</a:t>
            </a:r>
          </a:p>
        </p:txBody>
      </p:sp>
      <p:sp>
        <p:nvSpPr>
          <p:cNvPr id="3" name="Content Placeholder 2"/>
          <p:cNvSpPr>
            <a:spLocks noGrp="1"/>
          </p:cNvSpPr>
          <p:nvPr>
            <p:ph idx="1"/>
          </p:nvPr>
        </p:nvSpPr>
        <p:spPr>
          <a:xfrm>
            <a:off x="575884" y="1794435"/>
            <a:ext cx="7944242" cy="4733126"/>
          </a:xfrm>
          <a:ln w="57150" cmpd="sng">
            <a:solidFill>
              <a:srgbClr val="E86B4B"/>
            </a:solidFill>
          </a:ln>
        </p:spPr>
        <p:txBody>
          <a:bodyPr>
            <a:normAutofit lnSpcReduction="10000"/>
          </a:bodyPr>
          <a:lstStyle/>
          <a:p>
            <a:pPr>
              <a:lnSpc>
                <a:spcPct val="150000"/>
              </a:lnSpc>
            </a:pPr>
            <a:r>
              <a:rPr lang="en-US" dirty="0" smtClean="0"/>
              <a:t>What </a:t>
            </a:r>
            <a:r>
              <a:rPr lang="en-US" dirty="0"/>
              <a:t>are </a:t>
            </a:r>
            <a:r>
              <a:rPr lang="en-US" dirty="0" smtClean="0"/>
              <a:t>network </a:t>
            </a:r>
            <a:r>
              <a:rPr lang="en-US" dirty="0"/>
              <a:t>a</a:t>
            </a:r>
            <a:r>
              <a:rPr lang="en-US" dirty="0" smtClean="0"/>
              <a:t>dequacy </a:t>
            </a:r>
            <a:r>
              <a:rPr lang="en-US" dirty="0"/>
              <a:t>requirements?</a:t>
            </a:r>
          </a:p>
          <a:p>
            <a:pPr lvl="1">
              <a:lnSpc>
                <a:spcPct val="120000"/>
              </a:lnSpc>
            </a:pPr>
            <a:r>
              <a:rPr lang="en-US" sz="1900" dirty="0"/>
              <a:t>Number of providers/Travel time </a:t>
            </a:r>
            <a:endParaRPr lang="en-US" sz="600" dirty="0" smtClean="0"/>
          </a:p>
          <a:p>
            <a:pPr lvl="2">
              <a:lnSpc>
                <a:spcPct val="150000"/>
              </a:lnSpc>
            </a:pPr>
            <a:r>
              <a:rPr lang="en-US" sz="1400" dirty="0" smtClean="0"/>
              <a:t>2 providers for each county</a:t>
            </a:r>
          </a:p>
          <a:p>
            <a:pPr lvl="2">
              <a:lnSpc>
                <a:spcPct val="150000"/>
              </a:lnSpc>
            </a:pPr>
            <a:r>
              <a:rPr lang="en-US" sz="1400" dirty="0" smtClean="0"/>
              <a:t>30 </a:t>
            </a:r>
            <a:r>
              <a:rPr lang="en-US" sz="1400" dirty="0"/>
              <a:t>minutes urban</a:t>
            </a:r>
          </a:p>
          <a:p>
            <a:pPr lvl="2">
              <a:lnSpc>
                <a:spcPct val="150000"/>
              </a:lnSpc>
            </a:pPr>
            <a:r>
              <a:rPr lang="en-US" sz="1400" dirty="0"/>
              <a:t>60 minutes rural</a:t>
            </a:r>
          </a:p>
          <a:p>
            <a:pPr>
              <a:lnSpc>
                <a:spcPct val="150000"/>
              </a:lnSpc>
            </a:pPr>
            <a:r>
              <a:rPr lang="en-US" dirty="0" smtClean="0"/>
              <a:t>What </a:t>
            </a:r>
            <a:r>
              <a:rPr lang="en-US" dirty="0"/>
              <a:t>are </a:t>
            </a:r>
            <a:r>
              <a:rPr lang="en-US" dirty="0" smtClean="0"/>
              <a:t>time standards</a:t>
            </a:r>
            <a:r>
              <a:rPr lang="en-US" dirty="0"/>
              <a:t>?</a:t>
            </a:r>
          </a:p>
          <a:p>
            <a:pPr lvl="1">
              <a:lnSpc>
                <a:spcPct val="150000"/>
              </a:lnSpc>
            </a:pPr>
            <a:r>
              <a:rPr lang="en-US" sz="2000" dirty="0" smtClean="0"/>
              <a:t>“Reasonable promptness”:  </a:t>
            </a:r>
            <a:r>
              <a:rPr lang="en-US" sz="1900" dirty="0"/>
              <a:t>s</a:t>
            </a:r>
            <a:r>
              <a:rPr lang="en-US" sz="1900" dirty="0" smtClean="0"/>
              <a:t>tatute/ case law</a:t>
            </a:r>
          </a:p>
          <a:p>
            <a:pPr lvl="1">
              <a:lnSpc>
                <a:spcPct val="150000"/>
              </a:lnSpc>
            </a:pPr>
            <a:r>
              <a:rPr lang="en-US" sz="1900" dirty="0" smtClean="0"/>
              <a:t>Contract </a:t>
            </a:r>
          </a:p>
          <a:p>
            <a:pPr lvl="2">
              <a:lnSpc>
                <a:spcPct val="150000"/>
              </a:lnSpc>
            </a:pPr>
            <a:r>
              <a:rPr lang="en-US" sz="1400" dirty="0" smtClean="0"/>
              <a:t>Prior contract:  Begin </a:t>
            </a:r>
            <a:r>
              <a:rPr lang="en-US" sz="1400" dirty="0"/>
              <a:t>services within 14 days following initial visit</a:t>
            </a:r>
          </a:p>
          <a:p>
            <a:pPr lvl="2">
              <a:lnSpc>
                <a:spcPct val="150000"/>
              </a:lnSpc>
            </a:pPr>
            <a:r>
              <a:rPr lang="en-US" sz="1400" dirty="0" smtClean="0"/>
              <a:t>Current contract No </a:t>
            </a:r>
            <a:r>
              <a:rPr lang="en-US" sz="1400" dirty="0"/>
              <a:t>beginning services time frame</a:t>
            </a:r>
          </a:p>
          <a:p>
            <a:pPr lvl="2">
              <a:lnSpc>
                <a:spcPct val="150000"/>
              </a:lnSpc>
            </a:pPr>
            <a:r>
              <a:rPr lang="en-US" sz="1400" dirty="0"/>
              <a:t>Still in liquidated damages</a:t>
            </a:r>
          </a:p>
          <a:p>
            <a:pPr lvl="2">
              <a:lnSpc>
                <a:spcPct val="150000"/>
              </a:lnSpc>
            </a:pPr>
            <a:endParaRPr lang="en-US" sz="14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29</a:t>
            </a:fld>
            <a:endParaRPr lang="en-US" dirty="0"/>
          </a:p>
        </p:txBody>
      </p:sp>
    </p:spTree>
    <p:extLst>
      <p:ext uri="{BB962C8B-B14F-4D97-AF65-F5344CB8AC3E}">
        <p14:creationId xmlns:p14="http://schemas.microsoft.com/office/powerpoint/2010/main" val="232493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115" y="-145464"/>
            <a:ext cx="7336160" cy="1306873"/>
          </a:xfrm>
        </p:spPr>
        <p:txBody>
          <a:bodyPr/>
          <a:lstStyle/>
          <a:p>
            <a:r>
              <a:rPr lang="en-US" sz="4400" dirty="0"/>
              <a:t>On-line Web Based Guide</a:t>
            </a:r>
          </a:p>
        </p:txBody>
      </p:sp>
      <p:pic>
        <p:nvPicPr>
          <p:cNvPr id="6" name="Content Placeholder 5" descr="Screen Shot 2018-08-27 at 4.46.27 PM.png"/>
          <p:cNvPicPr>
            <a:picLocks noGrp="1" noChangeAspect="1"/>
          </p:cNvPicPr>
          <p:nvPr>
            <p:ph idx="1"/>
          </p:nvPr>
        </p:nvPicPr>
        <p:blipFill>
          <a:blip r:embed="rId3">
            <a:extLst>
              <a:ext uri="{28A0092B-C50C-407E-A947-70E740481C1C}">
                <a14:useLocalDpi xmlns:a14="http://schemas.microsoft.com/office/drawing/2010/main" val="0"/>
              </a:ext>
            </a:extLst>
          </a:blip>
          <a:srcRect t="1045" b="1045"/>
          <a:stretch>
            <a:fillRect/>
          </a:stretch>
        </p:blipFill>
        <p:spPr>
          <a:xfrm>
            <a:off x="398135" y="1674041"/>
            <a:ext cx="8449254" cy="4646764"/>
          </a:xfrm>
          <a:ln w="57150" cmpd="sng">
            <a:solidFill>
              <a:srgbClr val="E86B4B"/>
            </a:solidFill>
          </a:ln>
        </p:spPr>
      </p:pic>
      <p:sp>
        <p:nvSpPr>
          <p:cNvPr id="3" name="Slide Number Placeholder 2"/>
          <p:cNvSpPr>
            <a:spLocks noGrp="1"/>
          </p:cNvSpPr>
          <p:nvPr>
            <p:ph type="sldNum" sz="quarter" idx="12"/>
          </p:nvPr>
        </p:nvSpPr>
        <p:spPr/>
        <p:txBody>
          <a:bodyPr/>
          <a:lstStyle/>
          <a:p>
            <a:fld id="{BA9B540C-44DA-4F69-89C9-7C84606640D3}" type="slidenum">
              <a:rPr lang="en-US" smtClean="0"/>
              <a:pPr/>
              <a:t>3</a:t>
            </a:fld>
            <a:endParaRPr lang="en-US" dirty="0"/>
          </a:p>
        </p:txBody>
      </p:sp>
    </p:spTree>
    <p:extLst>
      <p:ext uri="{BB962C8B-B14F-4D97-AF65-F5344CB8AC3E}">
        <p14:creationId xmlns:p14="http://schemas.microsoft.com/office/powerpoint/2010/main" val="3726083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Enrollee Issues: </a:t>
            </a:r>
            <a:br>
              <a:rPr lang="en-US" sz="3200" dirty="0" smtClean="0"/>
            </a:br>
            <a:r>
              <a:rPr lang="en-US" sz="3200" dirty="0" smtClean="0"/>
              <a:t>AHCA Complaints, Plan Grievances</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AHCA online portal or call</a:t>
            </a:r>
          </a:p>
          <a:p>
            <a:endParaRPr lang="en-US" dirty="0"/>
          </a:p>
          <a:p>
            <a:r>
              <a:rPr lang="en-US" dirty="0" smtClean="0"/>
              <a:t>Difference between grievance and appeal</a:t>
            </a:r>
          </a:p>
          <a:p>
            <a:endParaRPr lang="en-US" dirty="0"/>
          </a:p>
          <a:p>
            <a:r>
              <a:rPr lang="en-US" dirty="0" smtClean="0"/>
              <a:t>Expedited appeal standard</a:t>
            </a:r>
          </a:p>
          <a:p>
            <a:endParaRPr lang="en-US" dirty="0"/>
          </a:p>
          <a:p>
            <a:r>
              <a:rPr lang="en-US" dirty="0" smtClean="0"/>
              <a:t>Time standard for resolution</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30</a:t>
            </a:fld>
            <a:endParaRPr lang="en-US" dirty="0"/>
          </a:p>
        </p:txBody>
      </p:sp>
    </p:spTree>
    <p:extLst>
      <p:ext uri="{BB962C8B-B14F-4D97-AF65-F5344CB8AC3E}">
        <p14:creationId xmlns:p14="http://schemas.microsoft.com/office/powerpoint/2010/main" val="1784747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56" y="-103378"/>
            <a:ext cx="9036944" cy="1742888"/>
          </a:xfrm>
        </p:spPr>
        <p:txBody>
          <a:bodyPr/>
          <a:lstStyle/>
          <a:p>
            <a:r>
              <a:rPr lang="en-US" sz="4400" dirty="0"/>
              <a:t>What if Services are Denied, Delayed, Reduced or Terminated?</a:t>
            </a:r>
          </a:p>
        </p:txBody>
      </p:sp>
      <p:sp>
        <p:nvSpPr>
          <p:cNvPr id="3" name="Content Placeholder 2"/>
          <p:cNvSpPr>
            <a:spLocks noGrp="1"/>
          </p:cNvSpPr>
          <p:nvPr>
            <p:ph idx="1"/>
          </p:nvPr>
        </p:nvSpPr>
        <p:spPr>
          <a:xfrm>
            <a:off x="605416" y="1942353"/>
            <a:ext cx="7914710" cy="4585207"/>
          </a:xfrm>
          <a:ln w="57150" cmpd="sng">
            <a:solidFill>
              <a:srgbClr val="E86B4B"/>
            </a:solidFill>
          </a:ln>
        </p:spPr>
        <p:txBody>
          <a:bodyPr>
            <a:normAutofit/>
          </a:bodyPr>
          <a:lstStyle/>
          <a:p>
            <a:r>
              <a:rPr lang="en-US" sz="2800" dirty="0"/>
              <a:t>Notice of Adverse Benefit Determination</a:t>
            </a:r>
          </a:p>
          <a:p>
            <a:pPr lvl="1">
              <a:lnSpc>
                <a:spcPct val="150000"/>
              </a:lnSpc>
            </a:pPr>
            <a:r>
              <a:rPr lang="en-US" sz="2400" dirty="0" smtClean="0"/>
              <a:t>Appeal </a:t>
            </a:r>
            <a:r>
              <a:rPr lang="en-US" sz="2400" dirty="0"/>
              <a:t>(exhaustion requirement) </a:t>
            </a:r>
          </a:p>
          <a:p>
            <a:pPr lvl="2">
              <a:lnSpc>
                <a:spcPct val="150000"/>
              </a:lnSpc>
            </a:pPr>
            <a:r>
              <a:rPr lang="en-US" sz="2400" dirty="0"/>
              <a:t>Can be expedited </a:t>
            </a:r>
          </a:p>
          <a:p>
            <a:pPr lvl="1">
              <a:lnSpc>
                <a:spcPct val="150000"/>
              </a:lnSpc>
            </a:pPr>
            <a:r>
              <a:rPr lang="en-US" sz="2400" dirty="0"/>
              <a:t>Fair hearing </a:t>
            </a:r>
            <a:endParaRPr lang="en-US" sz="2400" dirty="0" smtClean="0"/>
          </a:p>
          <a:p>
            <a:pPr lvl="2">
              <a:lnSpc>
                <a:spcPct val="150000"/>
              </a:lnSpc>
            </a:pPr>
            <a:r>
              <a:rPr lang="en-US" sz="2400" dirty="0" smtClean="0"/>
              <a:t>Discovery</a:t>
            </a:r>
            <a:endParaRPr lang="en-US" sz="2400" dirty="0"/>
          </a:p>
          <a:p>
            <a:pPr marL="457200" lvl="1" indent="0">
              <a:lnSpc>
                <a:spcPct val="150000"/>
              </a:lnSpc>
              <a:buNone/>
            </a:pPr>
            <a:r>
              <a:rPr lang="en-US" sz="3600" b="1" dirty="0"/>
              <a:t>Right to continued coverage</a:t>
            </a:r>
          </a:p>
          <a:p>
            <a:pPr lvl="1">
              <a:lnSpc>
                <a:spcPct val="150000"/>
              </a:lnSpc>
            </a:pPr>
            <a:endParaRPr lang="en-US" sz="2400" b="1" dirty="0"/>
          </a:p>
          <a:p>
            <a:pPr lvl="1">
              <a:lnSpc>
                <a:spcPct val="150000"/>
              </a:lnSpc>
            </a:pPr>
            <a:endParaRPr lang="en-US" sz="2400" b="1"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31</a:t>
            </a:fld>
            <a:endParaRPr lang="en-US" dirty="0"/>
          </a:p>
        </p:txBody>
      </p:sp>
    </p:spTree>
    <p:extLst>
      <p:ext uri="{BB962C8B-B14F-4D97-AF65-F5344CB8AC3E}">
        <p14:creationId xmlns:p14="http://schemas.microsoft.com/office/powerpoint/2010/main" val="2476210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3177"/>
            <a:ext cx="8229600" cy="1600200"/>
          </a:xfrm>
        </p:spPr>
        <p:txBody>
          <a:bodyPr/>
          <a:lstStyle/>
          <a:p>
            <a:r>
              <a:rPr lang="en-US" sz="4400" dirty="0"/>
              <a:t>Changing Plans/Disenrolling </a:t>
            </a:r>
          </a:p>
        </p:txBody>
      </p:sp>
      <p:sp>
        <p:nvSpPr>
          <p:cNvPr id="3" name="Content Placeholder 2"/>
          <p:cNvSpPr>
            <a:spLocks noGrp="1"/>
          </p:cNvSpPr>
          <p:nvPr>
            <p:ph idx="1"/>
          </p:nvPr>
        </p:nvSpPr>
        <p:spPr>
          <a:xfrm>
            <a:off x="620182" y="1719729"/>
            <a:ext cx="7899944" cy="4793063"/>
          </a:xfrm>
          <a:ln w="57150" cmpd="sng">
            <a:solidFill>
              <a:srgbClr val="E86B4B"/>
            </a:solidFill>
          </a:ln>
        </p:spPr>
        <p:txBody>
          <a:bodyPr>
            <a:normAutofit/>
          </a:bodyPr>
          <a:lstStyle/>
          <a:p>
            <a:pPr>
              <a:lnSpc>
                <a:spcPct val="150000"/>
              </a:lnSpc>
            </a:pPr>
            <a:r>
              <a:rPr lang="en-US" dirty="0"/>
              <a:t>Changing plans for any reason/ or no reason</a:t>
            </a:r>
          </a:p>
          <a:p>
            <a:pPr lvl="1">
              <a:lnSpc>
                <a:spcPct val="150000"/>
              </a:lnSpc>
            </a:pPr>
            <a:r>
              <a:rPr lang="en-US" sz="2000" dirty="0"/>
              <a:t>120 days after enrollment</a:t>
            </a:r>
          </a:p>
          <a:p>
            <a:pPr>
              <a:lnSpc>
                <a:spcPct val="150000"/>
              </a:lnSpc>
            </a:pPr>
            <a:r>
              <a:rPr lang="en-US" dirty="0"/>
              <a:t>Changing for “Good Cause”</a:t>
            </a:r>
          </a:p>
          <a:p>
            <a:pPr lvl="1">
              <a:lnSpc>
                <a:spcPct val="150000"/>
              </a:lnSpc>
            </a:pPr>
            <a:r>
              <a:rPr lang="en-US" sz="2000" dirty="0"/>
              <a:t>Specific circumstances</a:t>
            </a:r>
          </a:p>
          <a:p>
            <a:pPr lvl="1">
              <a:lnSpc>
                <a:spcPct val="150000"/>
              </a:lnSpc>
            </a:pPr>
            <a:r>
              <a:rPr lang="en-US" sz="2000" dirty="0"/>
              <a:t>General </a:t>
            </a:r>
            <a:r>
              <a:rPr lang="en-US" sz="2000" dirty="0" smtClean="0"/>
              <a:t>circumstances: must </a:t>
            </a:r>
            <a:r>
              <a:rPr lang="en-US" sz="2000" dirty="0"/>
              <a:t>first seek resolution with the </a:t>
            </a:r>
            <a:r>
              <a:rPr lang="en-US" sz="2000" dirty="0" smtClean="0"/>
              <a:t>plan  (“exhaustion”)</a:t>
            </a:r>
          </a:p>
          <a:p>
            <a:pPr lvl="2">
              <a:lnSpc>
                <a:spcPct val="150000"/>
              </a:lnSpc>
            </a:pPr>
            <a:r>
              <a:rPr lang="en-US" sz="2000" dirty="0" smtClean="0"/>
              <a:t>lack </a:t>
            </a:r>
            <a:r>
              <a:rPr lang="en-US" sz="2000" dirty="0"/>
              <a:t>of access, poor quality </a:t>
            </a:r>
            <a:r>
              <a:rPr lang="en-US" sz="2000" dirty="0" smtClean="0"/>
              <a:t>care</a:t>
            </a:r>
          </a:p>
          <a:p>
            <a:pPr lvl="2">
              <a:lnSpc>
                <a:spcPct val="150000"/>
              </a:lnSpc>
            </a:pPr>
            <a:r>
              <a:rPr lang="en-US" sz="2000" dirty="0"/>
              <a:t>e</a:t>
            </a:r>
            <a:r>
              <a:rPr lang="en-US" sz="2000" dirty="0" smtClean="0"/>
              <a:t>xception: emergency</a:t>
            </a:r>
            <a:endParaRPr lang="en-US" sz="20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32</a:t>
            </a:fld>
            <a:endParaRPr lang="en-US" dirty="0"/>
          </a:p>
        </p:txBody>
      </p:sp>
    </p:spTree>
    <p:extLst>
      <p:ext uri="{BB962C8B-B14F-4D97-AF65-F5344CB8AC3E}">
        <p14:creationId xmlns:p14="http://schemas.microsoft.com/office/powerpoint/2010/main" val="53155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3177"/>
            <a:ext cx="8229600" cy="1600200"/>
          </a:xfrm>
        </p:spPr>
        <p:txBody>
          <a:bodyPr/>
          <a:lstStyle/>
          <a:p>
            <a:r>
              <a:rPr lang="en-US" sz="4400" dirty="0" smtClean="0"/>
              <a:t>Good Cause Authorities</a:t>
            </a:r>
            <a:endParaRPr lang="en-US" sz="4400" dirty="0"/>
          </a:p>
        </p:txBody>
      </p:sp>
      <p:sp>
        <p:nvSpPr>
          <p:cNvPr id="3" name="Content Placeholder 2"/>
          <p:cNvSpPr>
            <a:spLocks noGrp="1"/>
          </p:cNvSpPr>
          <p:nvPr>
            <p:ph idx="1"/>
          </p:nvPr>
        </p:nvSpPr>
        <p:spPr>
          <a:xfrm>
            <a:off x="620182" y="1719729"/>
            <a:ext cx="7899944" cy="4793063"/>
          </a:xfrm>
          <a:ln w="57150" cmpd="sng">
            <a:solidFill>
              <a:srgbClr val="E86B4B"/>
            </a:solidFill>
          </a:ln>
        </p:spPr>
        <p:txBody>
          <a:bodyPr>
            <a:normAutofit/>
          </a:bodyPr>
          <a:lstStyle/>
          <a:p>
            <a:pPr>
              <a:lnSpc>
                <a:spcPct val="150000"/>
              </a:lnSpc>
            </a:pPr>
            <a:r>
              <a:rPr lang="en-US" dirty="0" smtClean="0"/>
              <a:t>Federal Law</a:t>
            </a:r>
          </a:p>
          <a:p>
            <a:pPr lvl="1">
              <a:lnSpc>
                <a:spcPct val="150000"/>
              </a:lnSpc>
            </a:pPr>
            <a:r>
              <a:rPr lang="en-US" sz="2200" dirty="0" smtClean="0"/>
              <a:t>Regulation: 42 C.F.R Sec. 438.56	</a:t>
            </a:r>
          </a:p>
          <a:p>
            <a:pPr>
              <a:lnSpc>
                <a:spcPct val="150000"/>
              </a:lnSpc>
            </a:pPr>
            <a:r>
              <a:rPr lang="en-US" dirty="0" smtClean="0"/>
              <a:t>Florida </a:t>
            </a:r>
            <a:r>
              <a:rPr lang="en-US" dirty="0"/>
              <a:t>Law</a:t>
            </a:r>
          </a:p>
          <a:p>
            <a:pPr lvl="1">
              <a:lnSpc>
                <a:spcPct val="150000"/>
              </a:lnSpc>
            </a:pPr>
            <a:r>
              <a:rPr lang="en-US" sz="2200" dirty="0"/>
              <a:t>Statute: Sec. 409.969(2) F.S.</a:t>
            </a:r>
          </a:p>
          <a:p>
            <a:pPr lvl="1">
              <a:lnSpc>
                <a:spcPct val="150000"/>
              </a:lnSpc>
            </a:pPr>
            <a:r>
              <a:rPr lang="en-US" sz="2200" dirty="0"/>
              <a:t>Rule: 59G-8.600(b) F.A.C.</a:t>
            </a:r>
            <a:endParaRPr lang="en-US" dirty="0"/>
          </a:p>
          <a:p>
            <a:pPr>
              <a:lnSpc>
                <a:spcPct val="150000"/>
              </a:lnSpc>
            </a:pPr>
            <a:r>
              <a:rPr lang="en-US" dirty="0" smtClean="0"/>
              <a:t>Contract:  Prior </a:t>
            </a:r>
            <a:r>
              <a:rPr lang="en-US" dirty="0"/>
              <a:t>Contract</a:t>
            </a:r>
          </a:p>
          <a:p>
            <a:pPr lvl="1">
              <a:lnSpc>
                <a:spcPct val="150000"/>
              </a:lnSpc>
            </a:pPr>
            <a:r>
              <a:rPr lang="en-US" sz="2000" dirty="0"/>
              <a:t>Expansive list</a:t>
            </a:r>
          </a:p>
          <a:p>
            <a:pPr marL="0" indent="0">
              <a:lnSpc>
                <a:spcPct val="150000"/>
              </a:lnSpc>
              <a:buNone/>
            </a:pPr>
            <a:endParaRPr lang="en-US" sz="20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33</a:t>
            </a:fld>
            <a:endParaRPr lang="en-US" dirty="0"/>
          </a:p>
        </p:txBody>
      </p:sp>
    </p:spTree>
    <p:extLst>
      <p:ext uri="{BB962C8B-B14F-4D97-AF65-F5344CB8AC3E}">
        <p14:creationId xmlns:p14="http://schemas.microsoft.com/office/powerpoint/2010/main" val="8326116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Consumer Protections</a:t>
            </a:r>
          </a:p>
        </p:txBody>
      </p:sp>
      <p:sp>
        <p:nvSpPr>
          <p:cNvPr id="3" name="Content Placeholder 2"/>
          <p:cNvSpPr>
            <a:spLocks noGrp="1"/>
          </p:cNvSpPr>
          <p:nvPr>
            <p:ph idx="1"/>
          </p:nvPr>
        </p:nvSpPr>
        <p:spPr/>
        <p:txBody>
          <a:bodyPr>
            <a:normAutofit/>
          </a:bodyPr>
          <a:lstStyle/>
          <a:p>
            <a:endParaRPr lang="en-US" dirty="0" smtClean="0"/>
          </a:p>
          <a:p>
            <a:r>
              <a:rPr lang="en-US" dirty="0" smtClean="0"/>
              <a:t>Enrollee </a:t>
            </a:r>
            <a:r>
              <a:rPr lang="en-US" dirty="0"/>
              <a:t>Advisory Committee</a:t>
            </a:r>
          </a:p>
          <a:p>
            <a:pPr lvl="1"/>
            <a:r>
              <a:rPr lang="en-US" dirty="0"/>
              <a:t>Plans required by contract</a:t>
            </a:r>
          </a:p>
          <a:p>
            <a:pPr lvl="1"/>
            <a:r>
              <a:rPr lang="en-US" dirty="0"/>
              <a:t>Meets at least twice a year: </a:t>
            </a:r>
          </a:p>
          <a:p>
            <a:pPr lvl="2"/>
            <a:r>
              <a:rPr lang="en-US" dirty="0"/>
              <a:t>consider issues </a:t>
            </a:r>
          </a:p>
          <a:p>
            <a:pPr lvl="2"/>
            <a:r>
              <a:rPr lang="en-US" dirty="0"/>
              <a:t>obtain feedback from Plan</a:t>
            </a:r>
          </a:p>
          <a:p>
            <a:pPr lvl="1"/>
            <a:r>
              <a:rPr lang="en-US" dirty="0"/>
              <a:t>Submits minutes to AHCA</a:t>
            </a:r>
          </a:p>
          <a:p>
            <a:pPr lvl="2"/>
            <a:r>
              <a:rPr lang="en-US" dirty="0"/>
              <a:t>Including Plan’s response to identified concerns</a:t>
            </a:r>
          </a:p>
          <a:p>
            <a:pPr marL="914400" lvl="2" indent="0">
              <a:buNone/>
            </a:pPr>
            <a:endParaRPr lang="en-US" dirty="0"/>
          </a:p>
          <a:p>
            <a:r>
              <a:rPr lang="en-US" dirty="0"/>
              <a:t>Independent Consumer Protection Program (ICSP)</a:t>
            </a:r>
          </a:p>
          <a:p>
            <a:pPr lvl="1"/>
            <a:r>
              <a:rPr lang="en-US" dirty="0"/>
              <a:t>Required under LTC waiver agreement</a:t>
            </a:r>
          </a:p>
          <a:p>
            <a:pPr lvl="1"/>
            <a:r>
              <a:rPr lang="en-US" dirty="0"/>
              <a:t>Coordinates efforts between relevant agencies</a:t>
            </a:r>
          </a:p>
          <a:p>
            <a:pPr lvl="1"/>
            <a:r>
              <a:rPr lang="en-US" dirty="0"/>
              <a:t>Goal is to help enrollees understand and resolve service coverage and access complaints</a:t>
            </a:r>
          </a:p>
          <a:p>
            <a:pPr lvl="1"/>
            <a:endParaRPr lang="en-US" dirty="0"/>
          </a:p>
          <a:p>
            <a:pPr lvl="1"/>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34</a:t>
            </a:fld>
            <a:endParaRPr lang="en-US" dirty="0"/>
          </a:p>
        </p:txBody>
      </p:sp>
    </p:spTree>
    <p:extLst>
      <p:ext uri="{BB962C8B-B14F-4D97-AF65-F5344CB8AC3E}">
        <p14:creationId xmlns:p14="http://schemas.microsoft.com/office/powerpoint/2010/main" val="24932193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dirty="0" smtClean="0"/>
          </a:p>
          <a:p>
            <a:r>
              <a:rPr lang="en-US" dirty="0" smtClean="0"/>
              <a:t>Questions; comments; suggestions:</a:t>
            </a:r>
          </a:p>
          <a:p>
            <a:endParaRPr lang="en-US" dirty="0"/>
          </a:p>
          <a:p>
            <a:r>
              <a:rPr lang="en-US" dirty="0" smtClean="0"/>
              <a:t>Please contact: </a:t>
            </a:r>
          </a:p>
          <a:p>
            <a:endParaRPr lang="en-US" dirty="0" smtClean="0"/>
          </a:p>
        </p:txBody>
      </p:sp>
      <p:sp>
        <p:nvSpPr>
          <p:cNvPr id="4" name="Slide Number Placeholder 3"/>
          <p:cNvSpPr>
            <a:spLocks noGrp="1"/>
          </p:cNvSpPr>
          <p:nvPr>
            <p:ph type="sldNum" sz="quarter" idx="12"/>
          </p:nvPr>
        </p:nvSpPr>
        <p:spPr/>
        <p:txBody>
          <a:bodyPr/>
          <a:lstStyle/>
          <a:p>
            <a:fld id="{BA9B540C-44DA-4F69-89C9-7C84606640D3}" type="slidenum">
              <a:rPr lang="en-US" smtClean="0"/>
              <a:pPr/>
              <a:t>35</a:t>
            </a:fld>
            <a:endParaRPr lang="en-US" dirty="0"/>
          </a:p>
        </p:txBody>
      </p:sp>
      <p:sp>
        <p:nvSpPr>
          <p:cNvPr id="5" name="Subtitle 2"/>
          <p:cNvSpPr txBox="1">
            <a:spLocks/>
          </p:cNvSpPr>
          <p:nvPr/>
        </p:nvSpPr>
        <p:spPr>
          <a:xfrm>
            <a:off x="1299027" y="3810232"/>
            <a:ext cx="6400800" cy="135621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sz="1500" dirty="0" smtClean="0"/>
              <a:t>Miriam Harmatz</a:t>
            </a:r>
          </a:p>
          <a:p>
            <a:r>
              <a:rPr lang="en-US" sz="1500" dirty="0" err="1" smtClean="0"/>
              <a:t>harmatz@floridahealthjustice.org</a:t>
            </a:r>
            <a:endParaRPr lang="en-US" sz="1500" dirty="0" smtClean="0"/>
          </a:p>
          <a:p>
            <a:r>
              <a:rPr lang="en-US" sz="1500" dirty="0" smtClean="0"/>
              <a:t>Executive Director</a:t>
            </a:r>
          </a:p>
          <a:p>
            <a:r>
              <a:rPr lang="en-US" sz="1500" dirty="0" smtClean="0"/>
              <a:t>Florida Health Justice Project, Inc.</a:t>
            </a:r>
          </a:p>
          <a:p>
            <a:r>
              <a:rPr lang="en-US" sz="1500" dirty="0" smtClean="0">
                <a:hlinkClick r:id="rId2"/>
              </a:rPr>
              <a:t>www.floridahealthjustice.org</a:t>
            </a:r>
            <a:r>
              <a:rPr lang="en-US" sz="1500" dirty="0" smtClean="0"/>
              <a:t> </a:t>
            </a:r>
          </a:p>
          <a:p>
            <a:endParaRPr lang="en-US" sz="1800" dirty="0" smtClean="0"/>
          </a:p>
          <a:p>
            <a:endParaRPr lang="en-US" sz="1800" dirty="0" smtClean="0"/>
          </a:p>
          <a:p>
            <a:endParaRPr lang="en-US" dirty="0"/>
          </a:p>
        </p:txBody>
      </p:sp>
      <p:pic>
        <p:nvPicPr>
          <p:cNvPr id="6" name="Picture 5" descr="image001-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1549" y="5554688"/>
            <a:ext cx="2908445" cy="547730"/>
          </a:xfrm>
          <a:prstGeom prst="rect">
            <a:avLst/>
          </a:prstGeom>
        </p:spPr>
      </p:pic>
    </p:spTree>
    <p:extLst>
      <p:ext uri="{BB962C8B-B14F-4D97-AF65-F5344CB8AC3E}">
        <p14:creationId xmlns:p14="http://schemas.microsoft.com/office/powerpoint/2010/main" val="24521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sz="4400" dirty="0"/>
              <a:t>Home and Community Based Services (HCBS)</a:t>
            </a:r>
          </a:p>
        </p:txBody>
      </p:sp>
      <p:sp>
        <p:nvSpPr>
          <p:cNvPr id="3" name="Content Placeholder 2"/>
          <p:cNvSpPr>
            <a:spLocks noGrp="1"/>
          </p:cNvSpPr>
          <p:nvPr>
            <p:ph idx="1"/>
          </p:nvPr>
        </p:nvSpPr>
        <p:spPr>
          <a:xfrm>
            <a:off x="457200" y="1600200"/>
            <a:ext cx="8062926" cy="4479925"/>
          </a:xfrm>
          <a:ln w="57150" cmpd="sng">
            <a:solidFill>
              <a:srgbClr val="E86B4B"/>
            </a:solidFill>
          </a:ln>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en-US" dirty="0">
                <a:solidFill>
                  <a:schemeClr val="tx1">
                    <a:lumMod val="50000"/>
                    <a:lumOff val="50000"/>
                  </a:schemeClr>
                </a:solidFill>
                <a:latin typeface="Century Gothic"/>
                <a:cs typeface="Century Gothic"/>
              </a:rPr>
              <a:t>What are they? </a:t>
            </a:r>
          </a:p>
          <a:p>
            <a:pPr lvl="1">
              <a:lnSpc>
                <a:spcPct val="110000"/>
              </a:lnSpc>
            </a:pPr>
            <a:r>
              <a:rPr lang="en-US" sz="2000" dirty="0">
                <a:solidFill>
                  <a:schemeClr val="tx1">
                    <a:lumMod val="50000"/>
                    <a:lumOff val="50000"/>
                  </a:schemeClr>
                </a:solidFill>
                <a:latin typeface="Century Gothic"/>
                <a:cs typeface="Century Gothic"/>
              </a:rPr>
              <a:t>Services needed to “meet functional needs and remain in community.” </a:t>
            </a:r>
          </a:p>
          <a:p>
            <a:pPr lvl="1">
              <a:lnSpc>
                <a:spcPct val="110000"/>
              </a:lnSpc>
            </a:pPr>
            <a:endParaRPr lang="en-US" sz="2000" dirty="0">
              <a:solidFill>
                <a:schemeClr val="tx1">
                  <a:lumMod val="50000"/>
                  <a:lumOff val="50000"/>
                </a:schemeClr>
              </a:solidFill>
              <a:latin typeface="Century Gothic"/>
              <a:cs typeface="Century Gothic"/>
            </a:endParaRPr>
          </a:p>
          <a:p>
            <a:r>
              <a:rPr lang="en-US" dirty="0">
                <a:solidFill>
                  <a:schemeClr val="tx1">
                    <a:lumMod val="50000"/>
                    <a:lumOff val="50000"/>
                  </a:schemeClr>
                </a:solidFill>
                <a:latin typeface="Century Gothic"/>
                <a:cs typeface="Century Gothic"/>
              </a:rPr>
              <a:t>How are they different from other Medicaid services?</a:t>
            </a:r>
          </a:p>
          <a:p>
            <a:pPr lvl="1">
              <a:lnSpc>
                <a:spcPct val="150000"/>
              </a:lnSpc>
            </a:pPr>
            <a:r>
              <a:rPr lang="en-US" sz="2000" dirty="0">
                <a:solidFill>
                  <a:schemeClr val="tx1">
                    <a:lumMod val="50000"/>
                    <a:lumOff val="50000"/>
                  </a:schemeClr>
                </a:solidFill>
                <a:latin typeface="Century Gothic"/>
                <a:cs typeface="Century Gothic"/>
              </a:rPr>
              <a:t>Not entitlement</a:t>
            </a:r>
          </a:p>
          <a:p>
            <a:pPr>
              <a:lnSpc>
                <a:spcPct val="150000"/>
              </a:lnSpc>
            </a:pPr>
            <a:r>
              <a:rPr lang="en-US" dirty="0">
                <a:solidFill>
                  <a:schemeClr val="tx1">
                    <a:lumMod val="50000"/>
                    <a:lumOff val="50000"/>
                  </a:schemeClr>
                </a:solidFill>
                <a:latin typeface="Century Gothic"/>
                <a:cs typeface="Century Gothic"/>
              </a:rPr>
              <a:t>How are they provided in Florida? </a:t>
            </a:r>
          </a:p>
          <a:p>
            <a:pPr lvl="1">
              <a:lnSpc>
                <a:spcPct val="150000"/>
              </a:lnSpc>
            </a:pPr>
            <a:r>
              <a:rPr lang="en-US" sz="2000" dirty="0">
                <a:solidFill>
                  <a:schemeClr val="tx1">
                    <a:lumMod val="50000"/>
                    <a:lumOff val="50000"/>
                  </a:schemeClr>
                </a:solidFill>
                <a:latin typeface="Century Gothic"/>
                <a:cs typeface="Century Gothic"/>
              </a:rPr>
              <a:t>Long Term Care Program Waiver</a:t>
            </a:r>
          </a:p>
        </p:txBody>
      </p:sp>
      <p:sp>
        <p:nvSpPr>
          <p:cNvPr id="4" name="Slide Number Placeholder 3"/>
          <p:cNvSpPr>
            <a:spLocks noGrp="1"/>
          </p:cNvSpPr>
          <p:nvPr>
            <p:ph type="sldNum" sz="quarter" idx="12"/>
          </p:nvPr>
        </p:nvSpPr>
        <p:spPr/>
        <p:txBody>
          <a:bodyPr/>
          <a:lstStyle/>
          <a:p>
            <a:fld id="{BA9B540C-44DA-4F69-89C9-7C84606640D3}" type="slidenum">
              <a:rPr lang="en-US" smtClean="0"/>
              <a:pPr/>
              <a:t>4</a:t>
            </a:fld>
            <a:endParaRPr lang="en-US" dirty="0"/>
          </a:p>
        </p:txBody>
      </p:sp>
    </p:spTree>
    <p:extLst>
      <p:ext uri="{BB962C8B-B14F-4D97-AF65-F5344CB8AC3E}">
        <p14:creationId xmlns:p14="http://schemas.microsoft.com/office/powerpoint/2010/main" val="4021545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What authority governs </a:t>
            </a:r>
            <a:r>
              <a:rPr lang="en-US" sz="4400" dirty="0" smtClean="0"/>
              <a:t>the LTC </a:t>
            </a:r>
            <a:r>
              <a:rPr lang="en-US" sz="4400" dirty="0"/>
              <a:t>Waiver?</a:t>
            </a:r>
          </a:p>
        </p:txBody>
      </p:sp>
      <p:sp>
        <p:nvSpPr>
          <p:cNvPr id="3" name="Content Placeholder 2"/>
          <p:cNvSpPr>
            <a:spLocks noGrp="1"/>
          </p:cNvSpPr>
          <p:nvPr>
            <p:ph idx="1"/>
          </p:nvPr>
        </p:nvSpPr>
        <p:spPr>
          <a:xfrm>
            <a:off x="560564" y="1620198"/>
            <a:ext cx="7974328" cy="4922131"/>
          </a:xfrm>
          <a:ln w="57150" cmpd="sng">
            <a:solidFill>
              <a:srgbClr val="E86B4B"/>
            </a:solidFill>
          </a:ln>
        </p:spPr>
        <p:txBody>
          <a:bodyPr>
            <a:normAutofit lnSpcReduction="10000"/>
          </a:bodyPr>
          <a:lstStyle/>
          <a:p>
            <a:pPr lvl="1">
              <a:lnSpc>
                <a:spcPct val="160000"/>
              </a:lnSpc>
            </a:pPr>
            <a:r>
              <a:rPr lang="en-US" sz="1100" i="1" dirty="0"/>
              <a:t>See, Advocates Guide, section 15</a:t>
            </a:r>
            <a:endParaRPr lang="en-US" sz="1100" i="1" dirty="0">
              <a:hlinkClick r:id="rId2"/>
            </a:endParaRPr>
          </a:p>
          <a:p>
            <a:pPr>
              <a:lnSpc>
                <a:spcPct val="160000"/>
              </a:lnSpc>
            </a:pPr>
            <a:r>
              <a:rPr lang="en-US" dirty="0"/>
              <a:t>Federal statute</a:t>
            </a:r>
          </a:p>
          <a:p>
            <a:pPr lvl="1">
              <a:lnSpc>
                <a:spcPct val="160000"/>
              </a:lnSpc>
            </a:pPr>
            <a:r>
              <a:rPr lang="en-US" dirty="0"/>
              <a:t>Federal regulations (C.F.R.)</a:t>
            </a:r>
          </a:p>
          <a:p>
            <a:pPr>
              <a:lnSpc>
                <a:spcPct val="160000"/>
              </a:lnSpc>
            </a:pPr>
            <a:r>
              <a:rPr lang="en-US" dirty="0"/>
              <a:t>State statute</a:t>
            </a:r>
          </a:p>
          <a:p>
            <a:pPr lvl="1">
              <a:lnSpc>
                <a:spcPct val="160000"/>
              </a:lnSpc>
            </a:pPr>
            <a:r>
              <a:rPr lang="en-US" dirty="0"/>
              <a:t>State rule (F.A.C.)</a:t>
            </a:r>
          </a:p>
          <a:p>
            <a:pPr>
              <a:lnSpc>
                <a:spcPct val="160000"/>
              </a:lnSpc>
            </a:pPr>
            <a:r>
              <a:rPr lang="en-US" dirty="0"/>
              <a:t>Waiver application and approval</a:t>
            </a:r>
          </a:p>
          <a:p>
            <a:pPr>
              <a:lnSpc>
                <a:spcPct val="160000"/>
              </a:lnSpc>
            </a:pPr>
            <a:r>
              <a:rPr lang="en-US" dirty="0"/>
              <a:t>Agency for Health Care (AHCA)Model Contract</a:t>
            </a:r>
          </a:p>
          <a:p>
            <a:pPr lvl="1">
              <a:lnSpc>
                <a:spcPct val="160000"/>
              </a:lnSpc>
            </a:pPr>
            <a:r>
              <a:rPr lang="en-US" dirty="0"/>
              <a:t>Contract LTC attachment</a:t>
            </a:r>
          </a:p>
          <a:p>
            <a:pPr>
              <a:lnSpc>
                <a:spcPct val="160000"/>
              </a:lnSpc>
            </a:pPr>
            <a:r>
              <a:rPr lang="en-US" dirty="0"/>
              <a:t>DOEA Program Manual</a:t>
            </a:r>
          </a:p>
          <a:p>
            <a:pPr marL="0" indent="0">
              <a:lnSpc>
                <a:spcPct val="160000"/>
              </a:lnSpc>
              <a:buNone/>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5</a:t>
            </a:fld>
            <a:endParaRPr lang="en-US" dirty="0"/>
          </a:p>
        </p:txBody>
      </p:sp>
    </p:spTree>
    <p:extLst>
      <p:ext uri="{BB962C8B-B14F-4D97-AF65-F5344CB8AC3E}">
        <p14:creationId xmlns:p14="http://schemas.microsoft.com/office/powerpoint/2010/main" val="106948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376" y="-194236"/>
            <a:ext cx="7431741" cy="1405965"/>
          </a:xfrm>
        </p:spPr>
        <p:txBody>
          <a:bodyPr/>
          <a:lstStyle/>
          <a:p>
            <a:r>
              <a:rPr lang="en-US" sz="4400" dirty="0"/>
              <a:t>Background</a:t>
            </a:r>
          </a:p>
        </p:txBody>
      </p:sp>
      <p:sp>
        <p:nvSpPr>
          <p:cNvPr id="3" name="Content Placeholder 2"/>
          <p:cNvSpPr>
            <a:spLocks noGrp="1"/>
          </p:cNvSpPr>
          <p:nvPr>
            <p:ph idx="1"/>
          </p:nvPr>
        </p:nvSpPr>
        <p:spPr>
          <a:xfrm>
            <a:off x="531585" y="1600199"/>
            <a:ext cx="7988541" cy="4942129"/>
          </a:xfrm>
          <a:ln w="57150" cmpd="sng">
            <a:solidFill>
              <a:srgbClr val="E86B4B"/>
            </a:solidFill>
          </a:ln>
        </p:spPr>
        <p:txBody>
          <a:bodyPr>
            <a:normAutofit/>
          </a:bodyPr>
          <a:lstStyle/>
          <a:p>
            <a:pPr>
              <a:lnSpc>
                <a:spcPct val="160000"/>
              </a:lnSpc>
            </a:pPr>
            <a:r>
              <a:rPr lang="en-US" dirty="0"/>
              <a:t>What are Medicaid Waivers?</a:t>
            </a:r>
          </a:p>
          <a:p>
            <a:pPr lvl="1">
              <a:lnSpc>
                <a:spcPct val="160000"/>
              </a:lnSpc>
            </a:pPr>
            <a:r>
              <a:rPr lang="en-US" i="1" dirty="0"/>
              <a:t>See also,</a:t>
            </a:r>
            <a:r>
              <a:rPr lang="en-US" dirty="0"/>
              <a:t> </a:t>
            </a:r>
            <a:r>
              <a:rPr lang="en-US" dirty="0">
                <a:hlinkClick r:id="rId3"/>
              </a:rPr>
              <a:t>Advocate’s Guide to the Florida Medicaid Program</a:t>
            </a:r>
            <a:r>
              <a:rPr lang="en-US" dirty="0"/>
              <a:t> </a:t>
            </a:r>
          </a:p>
          <a:p>
            <a:pPr lvl="1">
              <a:lnSpc>
                <a:spcPct val="160000"/>
              </a:lnSpc>
            </a:pPr>
            <a:r>
              <a:rPr lang="en-US" sz="2000" dirty="0"/>
              <a:t>History </a:t>
            </a:r>
          </a:p>
          <a:p>
            <a:pPr lvl="1">
              <a:lnSpc>
                <a:spcPct val="160000"/>
              </a:lnSpc>
            </a:pPr>
            <a:r>
              <a:rPr lang="en-US" sz="2000" dirty="0"/>
              <a:t>What was Waived and Why ?</a:t>
            </a:r>
          </a:p>
          <a:p>
            <a:pPr lvl="2">
              <a:lnSpc>
                <a:spcPct val="160000"/>
              </a:lnSpc>
            </a:pPr>
            <a:r>
              <a:rPr lang="en-US" i="1" dirty="0"/>
              <a:t>“The purpose of the Long-term Care waiver is to provide choice of long-term home and community – based services for eligible and disabled adults in Florida as an alternative to nursing facility services for their long- term care . . . to provide incentives to serve recipients in the least restrictive setting . . .and [to] improve[] access to care and quality of care</a:t>
            </a:r>
            <a:r>
              <a:rPr lang="en-US" dirty="0"/>
              <a:t>.”</a:t>
            </a:r>
          </a:p>
        </p:txBody>
      </p:sp>
      <p:sp>
        <p:nvSpPr>
          <p:cNvPr id="4" name="Slide Number Placeholder 3"/>
          <p:cNvSpPr>
            <a:spLocks noGrp="1"/>
          </p:cNvSpPr>
          <p:nvPr>
            <p:ph type="sldNum" sz="quarter" idx="12"/>
          </p:nvPr>
        </p:nvSpPr>
        <p:spPr/>
        <p:txBody>
          <a:bodyPr/>
          <a:lstStyle/>
          <a:p>
            <a:fld id="{BA9B540C-44DA-4F69-89C9-7C84606640D3}" type="slidenum">
              <a:rPr lang="en-US" smtClean="0"/>
              <a:pPr/>
              <a:t>6</a:t>
            </a:fld>
            <a:endParaRPr lang="en-US" dirty="0"/>
          </a:p>
        </p:txBody>
      </p:sp>
    </p:spTree>
    <p:extLst>
      <p:ext uri="{BB962C8B-B14F-4D97-AF65-F5344CB8AC3E}">
        <p14:creationId xmlns:p14="http://schemas.microsoft.com/office/powerpoint/2010/main" val="1887678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8942"/>
            <a:ext cx="7775388" cy="1391024"/>
          </a:xfrm>
        </p:spPr>
        <p:txBody>
          <a:bodyPr/>
          <a:lstStyle/>
          <a:p>
            <a:r>
              <a:rPr lang="en-US" sz="4400" dirty="0"/>
              <a:t>Overview of Guide</a:t>
            </a:r>
          </a:p>
        </p:txBody>
      </p:sp>
      <p:sp>
        <p:nvSpPr>
          <p:cNvPr id="3" name="Content Placeholder 2"/>
          <p:cNvSpPr>
            <a:spLocks noGrp="1"/>
          </p:cNvSpPr>
          <p:nvPr>
            <p:ph idx="1"/>
          </p:nvPr>
        </p:nvSpPr>
        <p:spPr>
          <a:xfrm>
            <a:off x="575884" y="1600200"/>
            <a:ext cx="7959008" cy="4942129"/>
          </a:xfrm>
          <a:ln w="57150" cmpd="sng">
            <a:solidFill>
              <a:srgbClr val="E86B4B"/>
            </a:solidFill>
          </a:ln>
        </p:spPr>
        <p:txBody>
          <a:bodyPr>
            <a:normAutofit fontScale="85000" lnSpcReduction="20000"/>
          </a:bodyPr>
          <a:lstStyle/>
          <a:p>
            <a:pPr>
              <a:lnSpc>
                <a:spcPct val="170000"/>
              </a:lnSpc>
            </a:pPr>
            <a:r>
              <a:rPr lang="en-US" dirty="0"/>
              <a:t>Who is eligible?</a:t>
            </a:r>
          </a:p>
          <a:p>
            <a:pPr>
              <a:lnSpc>
                <a:spcPct val="170000"/>
              </a:lnSpc>
            </a:pPr>
            <a:r>
              <a:rPr lang="en-US" dirty="0"/>
              <a:t>How to apply?</a:t>
            </a:r>
          </a:p>
          <a:p>
            <a:pPr>
              <a:lnSpc>
                <a:spcPct val="170000"/>
              </a:lnSpc>
            </a:pPr>
            <a:r>
              <a:rPr lang="en-US" dirty="0"/>
              <a:t>What to do if application denied or delayed?</a:t>
            </a:r>
          </a:p>
          <a:p>
            <a:pPr>
              <a:lnSpc>
                <a:spcPct val="170000"/>
              </a:lnSpc>
            </a:pPr>
            <a:r>
              <a:rPr lang="en-US" dirty="0"/>
              <a:t>How does waiting list work?</a:t>
            </a:r>
          </a:p>
          <a:p>
            <a:pPr>
              <a:lnSpc>
                <a:spcPct val="170000"/>
              </a:lnSpc>
            </a:pPr>
            <a:r>
              <a:rPr lang="en-US" dirty="0"/>
              <a:t>What to do if eligibility is terminated?</a:t>
            </a:r>
          </a:p>
          <a:p>
            <a:pPr>
              <a:lnSpc>
                <a:spcPct val="170000"/>
              </a:lnSpc>
            </a:pPr>
            <a:r>
              <a:rPr lang="en-US" dirty="0"/>
              <a:t>What services are covered and how is care plan developed? </a:t>
            </a:r>
          </a:p>
          <a:p>
            <a:pPr>
              <a:lnSpc>
                <a:spcPct val="170000"/>
              </a:lnSpc>
            </a:pPr>
            <a:r>
              <a:rPr lang="en-US" dirty="0"/>
              <a:t>How does managed care work?</a:t>
            </a:r>
          </a:p>
          <a:p>
            <a:pPr>
              <a:lnSpc>
                <a:spcPct val="120000"/>
              </a:lnSpc>
            </a:pPr>
            <a:r>
              <a:rPr lang="en-US" dirty="0"/>
              <a:t>What to do if services are delayed, denied, terminated or reduced?</a:t>
            </a:r>
          </a:p>
          <a:p>
            <a:pPr>
              <a:lnSpc>
                <a:spcPct val="170000"/>
              </a:lnSpc>
            </a:pPr>
            <a:endParaRPr lang="en-US" dirty="0"/>
          </a:p>
          <a:p>
            <a:pPr>
              <a:lnSpc>
                <a:spcPct val="170000"/>
              </a:lnSpc>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7</a:t>
            </a:fld>
            <a:endParaRPr lang="en-US" dirty="0"/>
          </a:p>
        </p:txBody>
      </p:sp>
    </p:spTree>
    <p:extLst>
      <p:ext uri="{BB962C8B-B14F-4D97-AF65-F5344CB8AC3E}">
        <p14:creationId xmlns:p14="http://schemas.microsoft.com/office/powerpoint/2010/main" val="1297943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370" y="-90671"/>
            <a:ext cx="6908800" cy="1397000"/>
          </a:xfrm>
        </p:spPr>
        <p:txBody>
          <a:bodyPr/>
          <a:lstStyle/>
          <a:p>
            <a:r>
              <a:rPr lang="en-US" sz="4400" dirty="0"/>
              <a:t>Program Overview</a:t>
            </a:r>
          </a:p>
        </p:txBody>
      </p:sp>
      <p:sp>
        <p:nvSpPr>
          <p:cNvPr id="3" name="Content Placeholder 2"/>
          <p:cNvSpPr>
            <a:spLocks noGrp="1"/>
          </p:cNvSpPr>
          <p:nvPr>
            <p:ph idx="1"/>
          </p:nvPr>
        </p:nvSpPr>
        <p:spPr>
          <a:xfrm>
            <a:off x="620182" y="1306329"/>
            <a:ext cx="7885177" cy="5236000"/>
          </a:xfrm>
          <a:ln w="57150" cmpd="sng">
            <a:solidFill>
              <a:srgbClr val="E86B4B"/>
            </a:solidFill>
          </a:ln>
        </p:spPr>
        <p:txBody>
          <a:bodyPr/>
          <a:lstStyle/>
          <a:p>
            <a:pPr>
              <a:lnSpc>
                <a:spcPct val="150000"/>
              </a:lnSpc>
            </a:pPr>
            <a:r>
              <a:rPr lang="en-US" sz="3600" dirty="0"/>
              <a:t>Agencies involved</a:t>
            </a:r>
          </a:p>
          <a:p>
            <a:pPr lvl="1">
              <a:lnSpc>
                <a:spcPct val="150000"/>
              </a:lnSpc>
            </a:pPr>
            <a:r>
              <a:rPr lang="en-US" sz="2400" dirty="0"/>
              <a:t>Agency for Health Care Administration (AHCA)</a:t>
            </a:r>
          </a:p>
          <a:p>
            <a:pPr lvl="1">
              <a:lnSpc>
                <a:spcPct val="150000"/>
              </a:lnSpc>
            </a:pPr>
            <a:r>
              <a:rPr lang="en-US" sz="2400" dirty="0"/>
              <a:t>Department of Elder Affairs (DOEA)</a:t>
            </a:r>
          </a:p>
          <a:p>
            <a:pPr lvl="1">
              <a:lnSpc>
                <a:spcPct val="150000"/>
              </a:lnSpc>
            </a:pPr>
            <a:r>
              <a:rPr lang="en-US" sz="2400" dirty="0"/>
              <a:t>Department of Children and Families (DCF)</a:t>
            </a:r>
          </a:p>
          <a:p>
            <a:pPr>
              <a:lnSpc>
                <a:spcPct val="150000"/>
              </a:lnSpc>
            </a:pPr>
            <a:r>
              <a:rPr lang="en-US" sz="3600" dirty="0"/>
              <a:t>Populations covered</a:t>
            </a:r>
          </a:p>
          <a:p>
            <a:pPr>
              <a:lnSpc>
                <a:spcPct val="150000"/>
              </a:lnSpc>
            </a:pPr>
            <a:r>
              <a:rPr lang="en-US" sz="3600" dirty="0"/>
              <a:t>Role of managed care plans</a:t>
            </a:r>
          </a:p>
          <a:p>
            <a:pPr>
              <a:lnSpc>
                <a:spcPct val="150000"/>
              </a:lnSpc>
            </a:pPr>
            <a:endParaRPr lang="en-US" dirty="0"/>
          </a:p>
          <a:p>
            <a:pPr>
              <a:lnSpc>
                <a:spcPct val="150000"/>
              </a:lnSpc>
            </a:pP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8</a:t>
            </a:fld>
            <a:endParaRPr lang="en-US" dirty="0"/>
          </a:p>
        </p:txBody>
      </p:sp>
    </p:spTree>
    <p:extLst>
      <p:ext uri="{BB962C8B-B14F-4D97-AF65-F5344CB8AC3E}">
        <p14:creationId xmlns:p14="http://schemas.microsoft.com/office/powerpoint/2010/main" val="251506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3D7401-93B8-CB40-8E97-C907E1AD41FC}"/>
              </a:ext>
            </a:extLst>
          </p:cNvPr>
          <p:cNvSpPr>
            <a:spLocks noGrp="1"/>
          </p:cNvSpPr>
          <p:nvPr>
            <p:ph type="title"/>
          </p:nvPr>
        </p:nvSpPr>
        <p:spPr/>
        <p:txBody>
          <a:bodyPr/>
          <a:lstStyle/>
          <a:p>
            <a:r>
              <a:rPr lang="en-US" sz="4400" dirty="0"/>
              <a:t>Major Changes to the </a:t>
            </a:r>
            <a:r>
              <a:rPr lang="en-US" sz="4400" dirty="0" smtClean="0"/>
              <a:t>New LTC </a:t>
            </a:r>
            <a:r>
              <a:rPr lang="en-US" sz="4400" dirty="0"/>
              <a:t>Contract</a:t>
            </a:r>
          </a:p>
        </p:txBody>
      </p:sp>
      <p:sp>
        <p:nvSpPr>
          <p:cNvPr id="4" name="Content Placeholder 2">
            <a:extLst>
              <a:ext uri="{FF2B5EF4-FFF2-40B4-BE49-F238E27FC236}">
                <a16:creationId xmlns:a16="http://schemas.microsoft.com/office/drawing/2014/main" xmlns="" id="{1E5B878E-50C0-CE48-AB56-2683F58424D9}"/>
              </a:ext>
            </a:extLst>
          </p:cNvPr>
          <p:cNvSpPr>
            <a:spLocks noGrp="1"/>
          </p:cNvSpPr>
          <p:nvPr>
            <p:ph idx="1"/>
          </p:nvPr>
        </p:nvSpPr>
        <p:spPr>
          <a:ln w="57150" cmpd="sng">
            <a:solidFill>
              <a:srgbClr val="E86B4B"/>
            </a:solidFill>
          </a:ln>
        </p:spPr>
        <p:txBody>
          <a:bodyPr numCol="2">
            <a:normAutofit/>
          </a:bodyPr>
          <a:lstStyle/>
          <a:p>
            <a:pPr>
              <a:lnSpc>
                <a:spcPct val="160000"/>
              </a:lnSpc>
            </a:pPr>
            <a:endParaRPr lang="en-US" dirty="0"/>
          </a:p>
          <a:p>
            <a:pPr>
              <a:lnSpc>
                <a:spcPct val="160000"/>
              </a:lnSpc>
            </a:pPr>
            <a:r>
              <a:rPr lang="en-US" dirty="0"/>
              <a:t>New Plans</a:t>
            </a:r>
          </a:p>
          <a:p>
            <a:pPr>
              <a:lnSpc>
                <a:spcPct val="160000"/>
              </a:lnSpc>
            </a:pPr>
            <a:r>
              <a:rPr lang="en-US" dirty="0"/>
              <a:t>Enhanced Benefits</a:t>
            </a:r>
          </a:p>
          <a:p>
            <a:pPr>
              <a:lnSpc>
                <a:spcPct val="160000"/>
              </a:lnSpc>
            </a:pPr>
            <a:r>
              <a:rPr lang="en-US" dirty="0"/>
              <a:t>Increased LTC Transition</a:t>
            </a:r>
          </a:p>
          <a:p>
            <a:pPr>
              <a:lnSpc>
                <a:spcPct val="160000"/>
              </a:lnSpc>
            </a:pPr>
            <a:r>
              <a:rPr lang="en-US" dirty="0" smtClean="0"/>
              <a:t>Medicaid Pending </a:t>
            </a:r>
            <a:endParaRPr lang="en-US" dirty="0"/>
          </a:p>
          <a:p>
            <a:pPr>
              <a:lnSpc>
                <a:spcPct val="160000"/>
              </a:lnSpc>
            </a:pPr>
            <a:r>
              <a:rPr lang="en-US" dirty="0"/>
              <a:t>SIXT Period</a:t>
            </a:r>
          </a:p>
          <a:p>
            <a:pPr marL="0" indent="0">
              <a:lnSpc>
                <a:spcPct val="160000"/>
              </a:lnSpc>
              <a:buNone/>
            </a:pPr>
            <a:endParaRPr lang="en-US" dirty="0"/>
          </a:p>
          <a:p>
            <a:pPr>
              <a:lnSpc>
                <a:spcPct val="160000"/>
              </a:lnSpc>
            </a:pPr>
            <a:r>
              <a:rPr lang="en-US" dirty="0"/>
              <a:t>Member Handbook</a:t>
            </a:r>
          </a:p>
          <a:p>
            <a:pPr>
              <a:lnSpc>
                <a:spcPct val="160000"/>
              </a:lnSpc>
            </a:pPr>
            <a:r>
              <a:rPr lang="en-US" dirty="0"/>
              <a:t>Good Cause Disenrollment</a:t>
            </a:r>
          </a:p>
          <a:p>
            <a:pPr>
              <a:lnSpc>
                <a:spcPct val="160000"/>
              </a:lnSpc>
            </a:pPr>
            <a:r>
              <a:rPr lang="en-US" dirty="0"/>
              <a:t>Time Standards</a:t>
            </a:r>
          </a:p>
          <a:p>
            <a:pPr marL="0" indent="0">
              <a:lnSpc>
                <a:spcPct val="160000"/>
              </a:lnSpc>
              <a:buNone/>
            </a:pPr>
            <a:endParaRPr lang="en-US" dirty="0"/>
          </a:p>
        </p:txBody>
      </p:sp>
      <p:sp>
        <p:nvSpPr>
          <p:cNvPr id="3" name="Slide Number Placeholder 2"/>
          <p:cNvSpPr>
            <a:spLocks noGrp="1"/>
          </p:cNvSpPr>
          <p:nvPr>
            <p:ph type="sldNum" sz="quarter" idx="12"/>
          </p:nvPr>
        </p:nvSpPr>
        <p:spPr/>
        <p:txBody>
          <a:bodyPr/>
          <a:lstStyle/>
          <a:p>
            <a:fld id="{BA9B540C-44DA-4F69-89C9-7C84606640D3}" type="slidenum">
              <a:rPr lang="en-US" smtClean="0"/>
              <a:pPr/>
              <a:t>9</a:t>
            </a:fld>
            <a:endParaRPr lang="en-US" dirty="0"/>
          </a:p>
        </p:txBody>
      </p:sp>
    </p:spTree>
    <p:extLst>
      <p:ext uri="{BB962C8B-B14F-4D97-AF65-F5344CB8AC3E}">
        <p14:creationId xmlns:p14="http://schemas.microsoft.com/office/powerpoint/2010/main" val="3791734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8215</TotalTime>
  <Words>2507</Words>
  <Application>Microsoft Macintosh PowerPoint</Application>
  <PresentationFormat>On-screen Show (4:3)</PresentationFormat>
  <Paragraphs>332</Paragraphs>
  <Slides>35</Slides>
  <Notes>11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Executive</vt:lpstr>
      <vt:lpstr> Long-Term Services and Supports Through Medicaid Managed Care </vt:lpstr>
      <vt:lpstr> </vt:lpstr>
      <vt:lpstr>On-line Web Based Guide</vt:lpstr>
      <vt:lpstr>Home and Community Based Services (HCBS)</vt:lpstr>
      <vt:lpstr>What authority governs the LTC Waiver?</vt:lpstr>
      <vt:lpstr>Background</vt:lpstr>
      <vt:lpstr>Overview of Guide</vt:lpstr>
      <vt:lpstr>Program Overview</vt:lpstr>
      <vt:lpstr>Major Changes to the New LTC Contract</vt:lpstr>
      <vt:lpstr>Increased LTC Transition to Community</vt:lpstr>
      <vt:lpstr>What are the Application Steps?</vt:lpstr>
      <vt:lpstr>Wait List: Class Action</vt:lpstr>
      <vt:lpstr>Wait List: Class Action</vt:lpstr>
      <vt:lpstr>What if Application is Denied or Delayed?</vt:lpstr>
      <vt:lpstr>”Medicaid Pending”</vt:lpstr>
      <vt:lpstr>What Plans are Now Available?</vt:lpstr>
      <vt:lpstr>New Region 11 LTC Plans</vt:lpstr>
      <vt:lpstr>Plan Enrollment</vt:lpstr>
      <vt:lpstr>Dental Benefit</vt:lpstr>
      <vt:lpstr>What Specific Services Are Covered? </vt:lpstr>
      <vt:lpstr>Expanded Benefits</vt:lpstr>
      <vt:lpstr>Member Handbook</vt:lpstr>
      <vt:lpstr>Care Planning</vt:lpstr>
      <vt:lpstr>What Coverage Standard Applies?</vt:lpstr>
      <vt:lpstr>Florida’s Definition of Medical Necessity </vt:lpstr>
      <vt:lpstr>Medical Necessity Definition for HCBS</vt:lpstr>
      <vt:lpstr>What are the Standards for Continued Coverage?</vt:lpstr>
      <vt:lpstr>“SIXT” Period</vt:lpstr>
      <vt:lpstr>Network Adequacy /Time Standards</vt:lpstr>
      <vt:lpstr>Enrollee Issues:  AHCA Complaints, Plan Grievances</vt:lpstr>
      <vt:lpstr>What if Services are Denied, Delayed, Reduced or Terminated?</vt:lpstr>
      <vt:lpstr>Changing Plans/Disenrolling </vt:lpstr>
      <vt:lpstr>Good Cause Authorities</vt:lpstr>
      <vt:lpstr>Other Consumer Protections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Florida’s Long Term Care Waiver</dc:title>
  <dc:creator>Miriam Harmatz</dc:creator>
  <cp:lastModifiedBy>Michelle Adams</cp:lastModifiedBy>
  <cp:revision>154</cp:revision>
  <dcterms:created xsi:type="dcterms:W3CDTF">2018-08-20T21:03:15Z</dcterms:created>
  <dcterms:modified xsi:type="dcterms:W3CDTF">2019-03-20T19:38:37Z</dcterms:modified>
</cp:coreProperties>
</file>